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5" r:id="rId1"/>
  </p:sldMasterIdLst>
  <p:notesMasterIdLst>
    <p:notesMasterId r:id="rId42"/>
  </p:notesMasterIdLst>
  <p:handoutMasterIdLst>
    <p:handoutMasterId r:id="rId43"/>
  </p:handoutMasterIdLst>
  <p:sldIdLst>
    <p:sldId id="256" r:id="rId2"/>
    <p:sldId id="324" r:id="rId3"/>
    <p:sldId id="260" r:id="rId4"/>
    <p:sldId id="328" r:id="rId5"/>
    <p:sldId id="262" r:id="rId6"/>
    <p:sldId id="269" r:id="rId7"/>
    <p:sldId id="270" r:id="rId8"/>
    <p:sldId id="261" r:id="rId9"/>
    <p:sldId id="263" r:id="rId10"/>
    <p:sldId id="285" r:id="rId11"/>
    <p:sldId id="305" r:id="rId12"/>
    <p:sldId id="281" r:id="rId13"/>
    <p:sldId id="282" r:id="rId14"/>
    <p:sldId id="283" r:id="rId15"/>
    <p:sldId id="284" r:id="rId16"/>
    <p:sldId id="273" r:id="rId17"/>
    <p:sldId id="274" r:id="rId18"/>
    <p:sldId id="326" r:id="rId19"/>
    <p:sldId id="286" r:id="rId20"/>
    <p:sldId id="288" r:id="rId21"/>
    <p:sldId id="271" r:id="rId22"/>
    <p:sldId id="287" r:id="rId23"/>
    <p:sldId id="323" r:id="rId24"/>
    <p:sldId id="291" r:id="rId25"/>
    <p:sldId id="292" r:id="rId26"/>
    <p:sldId id="325" r:id="rId27"/>
    <p:sldId id="308" r:id="rId28"/>
    <p:sldId id="293" r:id="rId29"/>
    <p:sldId id="294" r:id="rId30"/>
    <p:sldId id="295" r:id="rId31"/>
    <p:sldId id="297" r:id="rId32"/>
    <p:sldId id="299" r:id="rId33"/>
    <p:sldId id="298" r:id="rId34"/>
    <p:sldId id="300" r:id="rId35"/>
    <p:sldId id="301" r:id="rId36"/>
    <p:sldId id="302" r:id="rId37"/>
    <p:sldId id="327" r:id="rId38"/>
    <p:sldId id="304" r:id="rId39"/>
    <p:sldId id="303" r:id="rId40"/>
    <p:sldId id="318" r:id="rId41"/>
  </p:sldIdLst>
  <p:sldSz cx="9144000" cy="6858000" type="screen4x3"/>
  <p:notesSz cx="6669088" cy="9926638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336699"/>
    <a:srgbClr val="003399"/>
    <a:srgbClr val="FFFFCC"/>
    <a:srgbClr val="DDDDFF"/>
    <a:srgbClr val="FF9900"/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52" autoAdjust="0"/>
    <p:restoredTop sz="80537" autoAdjust="0"/>
  </p:normalViewPr>
  <p:slideViewPr>
    <p:cSldViewPr snapToGrid="0">
      <p:cViewPr varScale="1">
        <p:scale>
          <a:sx n="60" d="100"/>
          <a:sy n="60" d="100"/>
        </p:scale>
        <p:origin x="27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056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1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defTabSz="958850">
              <a:spcBef>
                <a:spcPct val="0"/>
              </a:spcBef>
              <a:defRPr sz="13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spcBef>
                <a:spcPct val="0"/>
              </a:spcBef>
              <a:defRPr sz="13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defTabSz="958850">
              <a:spcBef>
                <a:spcPct val="0"/>
              </a:spcBef>
              <a:defRPr sz="13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spcBef>
                <a:spcPct val="0"/>
              </a:spcBef>
              <a:defRPr sz="1300">
                <a:latin typeface="TIMES" charset="0"/>
              </a:defRPr>
            </a:lvl1pPr>
          </a:lstStyle>
          <a:p>
            <a:pPr>
              <a:defRPr/>
            </a:pPr>
            <a:fld id="{7C10C909-F23F-4C1F-9246-1AB949175A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1460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defTabSz="958850">
              <a:spcBef>
                <a:spcPct val="0"/>
              </a:spcBef>
              <a:defRPr sz="13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spcBef>
                <a:spcPct val="0"/>
              </a:spcBef>
              <a:defRPr sz="13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9657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defTabSz="958850">
              <a:spcBef>
                <a:spcPct val="0"/>
              </a:spcBef>
              <a:defRPr sz="13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spcBef>
                <a:spcPct val="0"/>
              </a:spcBef>
              <a:defRPr sz="1300">
                <a:latin typeface="TIMES" charset="0"/>
              </a:defRPr>
            </a:lvl1pPr>
          </a:lstStyle>
          <a:p>
            <a:pPr>
              <a:defRPr/>
            </a:pPr>
            <a:fld id="{13544423-0BCB-4EB8-9506-55A8BBBFCC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8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>
              <a:latin typeface="TIMES" pitchFamily="18" charset="0"/>
            </a:endParaRPr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88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885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885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885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885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885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885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885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3FD4289-A7D1-4E12-B6C8-BDB90F108D43}" type="slidenum">
              <a:rPr lang="de-DE" sz="1300" smtClean="0">
                <a:solidFill>
                  <a:srgbClr val="000000"/>
                </a:solidFill>
                <a:latin typeface="TIMES" pitchFamily="18" charset="0"/>
              </a:rPr>
              <a:pPr/>
              <a:t>2</a:t>
            </a:fld>
            <a:endParaRPr lang="de-DE" sz="1300" smtClean="0">
              <a:solidFill>
                <a:srgbClr val="000000"/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805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3316D2-981F-4AE7-A5A9-7316BCFDEA6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7259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>
              <a:latin typeface="TIMES" pitchFamily="18" charset="0"/>
            </a:endParaRPr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88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885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885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885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885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885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885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885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3FD4289-A7D1-4E12-B6C8-BDB90F108D43}" type="slidenum">
              <a:rPr lang="de-DE" sz="1300" smtClean="0">
                <a:solidFill>
                  <a:srgbClr val="000000"/>
                </a:solidFill>
                <a:latin typeface="TIMES" pitchFamily="18" charset="0"/>
              </a:rPr>
              <a:pPr/>
              <a:t>18</a:t>
            </a:fld>
            <a:endParaRPr lang="de-DE" sz="1300" smtClean="0">
              <a:solidFill>
                <a:srgbClr val="000000"/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68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>
              <a:latin typeface="TIMES" pitchFamily="18" charset="0"/>
            </a:endParaRPr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88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885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885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885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885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885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885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885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3FD4289-A7D1-4E12-B6C8-BDB90F108D43}" type="slidenum">
              <a:rPr lang="de-DE" sz="1300" smtClean="0">
                <a:solidFill>
                  <a:srgbClr val="000000"/>
                </a:solidFill>
                <a:latin typeface="TIMES" pitchFamily="18" charset="0"/>
              </a:rPr>
              <a:pPr/>
              <a:t>26</a:t>
            </a:fld>
            <a:endParaRPr lang="de-DE" sz="1300" smtClean="0">
              <a:solidFill>
                <a:srgbClr val="000000"/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409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544423-0BCB-4EB8-9506-55A8BBBFCC60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8070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>
              <a:latin typeface="TIMES" pitchFamily="18" charset="0"/>
            </a:endParaRPr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88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885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885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885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885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885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885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885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3FD4289-A7D1-4E12-B6C8-BDB90F108D43}" type="slidenum">
              <a:rPr lang="de-DE" sz="1300" smtClean="0">
                <a:solidFill>
                  <a:srgbClr val="000000"/>
                </a:solidFill>
                <a:latin typeface="TIMES" pitchFamily="18" charset="0"/>
              </a:rPr>
              <a:pPr/>
              <a:t>37</a:t>
            </a:fld>
            <a:endParaRPr lang="de-DE" sz="1300" smtClean="0">
              <a:solidFill>
                <a:srgbClr val="000000"/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460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TIMES" pitchFamily="18" charset="0"/>
              </a:rPr>
              <a:t>ACHTUNG: Diese Gegenüberstellung ist problematisch, da die Unterschiede in Sensisitivität und Spezifität nicht berücksichtigt wurden!</a:t>
            </a:r>
          </a:p>
          <a:p>
            <a:endParaRPr lang="en-US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394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mtClean="0">
                <a:latin typeface="TIMES" pitchFamily="18" charset="0"/>
              </a:rPr>
              <a:t>Aufgabe:  Aus 2D-view eine 3D-Figur bauen.</a:t>
            </a:r>
          </a:p>
          <a:p>
            <a:r>
              <a:rPr lang="de-DE" smtClean="0">
                <a:latin typeface="TIMES" pitchFamily="18" charset="0"/>
              </a:rPr>
              <a:t>Lösung:  	3D-Testfigur aus Drahtmodell mit 6 Punkten konstruieren,</a:t>
            </a:r>
          </a:p>
          <a:p>
            <a:r>
              <a:rPr lang="de-DE" smtClean="0">
                <a:latin typeface="TIMES" pitchFamily="18" charset="0"/>
              </a:rPr>
              <a:t>		Figur aus unterschiedlichen Richtungen und Punkten beleuchten,</a:t>
            </a:r>
          </a:p>
          <a:p>
            <a:r>
              <a:rPr lang="de-DE" smtClean="0">
                <a:latin typeface="TIMES" pitchFamily="18" charset="0"/>
              </a:rPr>
              <a:t>		Schattenriss (2D-Projektion) auf Fläche als Trainingmuster und Testmuster aufzeichnen.</a:t>
            </a:r>
          </a:p>
          <a:p>
            <a:r>
              <a:rPr lang="de-DE" smtClean="0">
                <a:latin typeface="TIMES" pitchFamily="18" charset="0"/>
              </a:rPr>
              <a:t>Variiert wurden 2 Winkel, jeweils 12 Winkel bzw. 6 Winkel = 78 mögliche Figuren.</a:t>
            </a:r>
          </a:p>
        </p:txBody>
      </p:sp>
    </p:spTree>
    <p:extLst>
      <p:ext uri="{BB962C8B-B14F-4D97-AF65-F5344CB8AC3E}">
        <p14:creationId xmlns:p14="http://schemas.microsoft.com/office/powerpoint/2010/main" val="238080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 smtClean="0">
                <a:latin typeface="TIMES" pitchFamily="18" charset="0"/>
              </a:rPr>
              <a:t>Ergebnisse</a:t>
            </a:r>
            <a:r>
              <a:rPr lang="en-US" smtClean="0">
                <a:latin typeface="TIMES" pitchFamily="18" charset="0"/>
              </a:rPr>
              <a:t>:</a:t>
            </a:r>
          </a:p>
          <a:p>
            <a:r>
              <a:rPr lang="de-DE" smtClean="0">
                <a:latin typeface="TIMES" pitchFamily="18" charset="0"/>
              </a:rPr>
              <a:t>Bei großen Abweichungen (s. Fehlerintervalle) ist die Leistung von der Anzahl der Trainingsmuster und damit RBF abhängig:</a:t>
            </a:r>
          </a:p>
          <a:p>
            <a:r>
              <a:rPr lang="de-DE" smtClean="0">
                <a:latin typeface="TIMES" pitchFamily="18" charset="0"/>
              </a:rPr>
              <a:t>Pro Muster ein RBF, das die Perspektive speichert.</a:t>
            </a:r>
          </a:p>
          <a:p>
            <a:r>
              <a:rPr lang="de-DE" smtClean="0">
                <a:latin typeface="TIMES" pitchFamily="18" charset="0"/>
              </a:rPr>
              <a:t>In den Zeichnungen ist die Erkennungsleistung P= MIN/MAX aufgetragen, definiert als </a:t>
            </a:r>
          </a:p>
          <a:p>
            <a:r>
              <a:rPr lang="de-DE" smtClean="0">
                <a:latin typeface="TIMES" pitchFamily="18" charset="0"/>
              </a:rPr>
              <a:t>(kleinster Euklid. Abstand zwischen diesem und einem anderen Objekt) </a:t>
            </a:r>
            <a:r>
              <a:rPr lang="de-DE" b="1" smtClean="0">
                <a:latin typeface="TIMES" pitchFamily="18" charset="0"/>
              </a:rPr>
              <a:t>/</a:t>
            </a:r>
            <a:r>
              <a:rPr lang="de-DE" smtClean="0">
                <a:latin typeface="TIMES" pitchFamily="18" charset="0"/>
              </a:rPr>
              <a:t> (größter Abstand zwischen zwei Zufallsperspektiven dieses Objekts )</a:t>
            </a:r>
          </a:p>
          <a:p>
            <a:r>
              <a:rPr lang="de-DE" smtClean="0">
                <a:latin typeface="TIMES" pitchFamily="18" charset="0"/>
              </a:rPr>
              <a:t>Wenn MIN/MAX &gt;1, so ist eine Erkennung über einen Schwellwert möglich.</a:t>
            </a:r>
          </a:p>
          <a:p>
            <a:r>
              <a:rPr lang="de-DE" smtClean="0">
                <a:latin typeface="TIMES" pitchFamily="18" charset="0"/>
              </a:rPr>
              <a:t>Dabei sind in a) zwei mögliche Kodierungen der beobachteten Projektion verwendet worden: </a:t>
            </a:r>
          </a:p>
          <a:p>
            <a:r>
              <a:rPr lang="de-DE" smtClean="0">
                <a:latin typeface="TIMES" pitchFamily="18" charset="0"/>
              </a:rPr>
              <a:t>6 (x,y) Koordinaten (durchgezogene Linie),</a:t>
            </a:r>
          </a:p>
          <a:p>
            <a:r>
              <a:rPr lang="de-DE" smtClean="0">
                <a:latin typeface="TIMES" pitchFamily="18" charset="0"/>
              </a:rPr>
              <a:t>oder 4 Winkel zwischen jeweils zwei Segmenten (gestrichelt)</a:t>
            </a:r>
          </a:p>
        </p:txBody>
      </p:sp>
    </p:spTree>
    <p:extLst>
      <p:ext uri="{BB962C8B-B14F-4D97-AF65-F5344CB8AC3E}">
        <p14:creationId xmlns:p14="http://schemas.microsoft.com/office/powerpoint/2010/main" val="3709950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Rüdiger Brause: Adaptive Systeme, Institut für Informatik, WS 2013/14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</a:t>
            </a:r>
            <a:fld id="{16C7F63F-C7D1-49BC-A925-F070E07657FB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834286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Rüdiger Brause: Adaptive Systeme, Institut für Informatik, WS 2013/14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</a:t>
            </a:r>
            <a:fld id="{21D2B835-336B-4486-A97E-CDE1650D1F56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854444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404813"/>
            <a:ext cx="6624637" cy="5032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268413"/>
            <a:ext cx="8532812" cy="51847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Rüdiger Brause: Adaptive Systeme, Institut für Informatik, WS 2013/14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- </a:t>
            </a:r>
            <a:fld id="{74389A63-5D42-45DA-A0AA-7275C4F97FD6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699512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0" y="0"/>
          <a:ext cx="9134475" cy="684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3" name="Image" r:id="rId3" imgW="12177778" imgH="9130159" progId="PhotoshopElements.Image.2">
                  <p:embed/>
                </p:oleObj>
              </mc:Choice>
              <mc:Fallback>
                <p:oleObj name="Image" r:id="rId3" imgW="12177778" imgH="9130159" progId="PhotoshopElements.Image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34475" cy="684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600200"/>
          </a:xfrm>
        </p:spPr>
        <p:txBody>
          <a:bodyPr wrap="square" lIns="91440" anchor="ctr"/>
          <a:lstStyle>
            <a:lvl1pPr algn="ctr">
              <a:defRPr sz="38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6781800" cy="1981200"/>
          </a:xfrm>
        </p:spPr>
        <p:txBody>
          <a:bodyPr/>
          <a:lstStyle>
            <a:lvl1pPr algn="ctr">
              <a:lnSpc>
                <a:spcPct val="110000"/>
              </a:lnSpc>
              <a:defRPr sz="2800"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485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FFE499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de-DE" sz="28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404813"/>
            <a:ext cx="662463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76300" y="6629400"/>
            <a:ext cx="495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 smtClean="0">
                <a:solidFill>
                  <a:srgbClr val="000000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de-DE" smtClean="0"/>
              <a:t>Rüdiger Brause: Adaptive Systeme, Institut für Informatik, WS 2013/14</a:t>
            </a: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623050"/>
            <a:ext cx="6858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DE"/>
              <a:t>- </a:t>
            </a:r>
            <a:fld id="{CD4D1235-A45C-4D3A-A347-0B6336448669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  <p:sp>
        <p:nvSpPr>
          <p:cNvPr id="307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532812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3079" name="Line 39"/>
          <p:cNvSpPr>
            <a:spLocks noChangeShapeType="1"/>
          </p:cNvSpPr>
          <p:nvPr/>
        </p:nvSpPr>
        <p:spPr bwMode="auto">
          <a:xfrm>
            <a:off x="611188" y="1052513"/>
            <a:ext cx="8532812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3080" name="Object 43"/>
          <p:cNvGraphicFramePr>
            <a:graphicFrameLocks noChangeAspect="1"/>
          </p:cNvGraphicFramePr>
          <p:nvPr/>
        </p:nvGraphicFramePr>
        <p:xfrm>
          <a:off x="7308850" y="115888"/>
          <a:ext cx="17145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Image" r:id="rId7" imgW="2565079" imgH="1066291" progId="PhotoshopElements.Image.2">
                  <p:embed/>
                </p:oleObj>
              </mc:Choice>
              <mc:Fallback>
                <p:oleObj name="Image" r:id="rId7" imgW="2565079" imgH="1066291" progId="PhotoshopElements.Image.2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115888"/>
                        <a:ext cx="171450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5" r:id="rId2"/>
    <p:sldLayoutId id="2147484001" r:id="rId3"/>
    <p:sldLayoutId id="2147484002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99"/>
          </a:solidFill>
          <a:latin typeface="Arial Blac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99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99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99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99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99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99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99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130000"/>
        </a:lnSpc>
        <a:spcBef>
          <a:spcPct val="0"/>
        </a:spcBef>
        <a:spcAft>
          <a:spcPct val="50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41325" indent="-261938" algn="l" rtl="0" eaLnBrk="0" fontAlgn="base" hangingPunct="0">
        <a:lnSpc>
          <a:spcPct val="40000"/>
        </a:lnSpc>
        <a:spcBef>
          <a:spcPct val="50000"/>
        </a:spcBef>
        <a:spcAft>
          <a:spcPct val="0"/>
        </a:spcAft>
        <a:buClr>
          <a:srgbClr val="FF9933"/>
        </a:buClr>
        <a:buSzPct val="13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849313" indent="-22860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SzPct val="130000"/>
        <a:buChar char="•"/>
        <a:defRPr sz="2400">
          <a:solidFill>
            <a:schemeClr val="tx1"/>
          </a:solidFill>
          <a:latin typeface="TIMES" charset="0"/>
        </a:defRPr>
      </a:lvl3pPr>
      <a:lvl4pPr marL="16986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charset="0"/>
        </a:defRPr>
      </a:lvl4pPr>
      <a:lvl5pPr marL="21177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5pPr>
      <a:lvl6pPr marL="2574925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6pPr>
      <a:lvl7pPr marL="3032125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7pPr>
      <a:lvl8pPr marL="3489325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8pPr>
      <a:lvl9pPr marL="3946525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5.pn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audio" Target="../media/audio1.wav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2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33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4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2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5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8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5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image" Target="../media/image55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2.wmf"/><Relationship Id="rId11" Type="http://schemas.openxmlformats.org/officeDocument/2006/relationships/image" Target="../media/image54.wmf"/><Relationship Id="rId5" Type="http://schemas.openxmlformats.org/officeDocument/2006/relationships/oleObject" Target="../embeddings/oleObject47.bin"/><Relationship Id="rId10" Type="http://schemas.openxmlformats.org/officeDocument/2006/relationships/oleObject" Target="../embeddings/oleObject50.bin"/><Relationship Id="rId4" Type="http://schemas.openxmlformats.org/officeDocument/2006/relationships/image" Target="../media/image51.wmf"/><Relationship Id="rId9" Type="http://schemas.openxmlformats.org/officeDocument/2006/relationships/oleObject" Target="../embeddings/oleObject49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57.png"/><Relationship Id="rId5" Type="http://schemas.openxmlformats.org/officeDocument/2006/relationships/image" Target="../media/image56.emf"/><Relationship Id="rId4" Type="http://schemas.openxmlformats.org/officeDocument/2006/relationships/image" Target="../media/image55.w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6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audio" Target="../media/audio1.wav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89660"/>
            <a:ext cx="7772400" cy="2339340"/>
          </a:xfrm>
        </p:spPr>
        <p:txBody>
          <a:bodyPr wrap="square" lIns="91440" anchor="ctr"/>
          <a:lstStyle/>
          <a:p>
            <a:pPr algn="ctr" eaLnBrk="1" hangingPunct="1"/>
            <a:r>
              <a:rPr lang="de-DE" sz="7200" dirty="0" smtClean="0">
                <a:latin typeface="Arial Black" pitchFamily="34" charset="0"/>
              </a:rPr>
              <a:t>Radiale Basis-funktionen</a:t>
            </a:r>
          </a:p>
        </p:txBody>
      </p:sp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7200" dirty="0">
                <a:solidFill>
                  <a:srgbClr val="000099"/>
                </a:solidFill>
                <a:latin typeface="Arial Black" pitchFamily="34" charset="0"/>
                <a:ea typeface="+mj-ea"/>
                <a:cs typeface="+mj-cs"/>
              </a:rPr>
              <a:t>AS2-5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RBF maximaler Information</a:t>
            </a:r>
            <a:endParaRPr lang="de-DE" dirty="0" smtClean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70000"/>
              </a:lnSpc>
              <a:buFontTx/>
              <a:buNone/>
              <a:defRPr/>
            </a:pPr>
            <a:r>
              <a:rPr lang="de-DE" dirty="0" smtClean="0"/>
              <a:t>Basisfunktionen maximaler Information (Entropie)</a:t>
            </a:r>
          </a:p>
          <a:p>
            <a:pPr marL="0" indent="0">
              <a:lnSpc>
                <a:spcPct val="70000"/>
              </a:lnSpc>
              <a:buFontTx/>
              <a:buNone/>
              <a:defRPr/>
            </a:pPr>
            <a:r>
              <a:rPr lang="de-DE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	H(p*) = </a:t>
            </a:r>
            <a:r>
              <a:rPr lang="de-DE" b="0" dirty="0" err="1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max</a:t>
            </a:r>
            <a:r>
              <a:rPr lang="de-DE" b="0" baseline="-30000" dirty="0" err="1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p</a:t>
            </a:r>
            <a:r>
              <a:rPr lang="de-DE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 H(p)</a:t>
            </a:r>
            <a:r>
              <a:rPr lang="de-DE" dirty="0" smtClean="0"/>
              <a:t> 	</a:t>
            </a:r>
            <a:r>
              <a:rPr lang="de-DE" b="0" dirty="0" smtClean="0"/>
              <a:t>x </a:t>
            </a:r>
            <a:r>
              <a:rPr lang="de-DE" b="0" dirty="0" smtClean="0">
                <a:sym typeface="Symbol" pitchFamily="18" charset="2"/>
              </a:rPr>
              <a:t> [0,1],      </a:t>
            </a:r>
            <a:r>
              <a:rPr lang="de-DE" b="0" dirty="0" smtClean="0">
                <a:solidFill>
                  <a:srgbClr val="CC3300"/>
                </a:solidFill>
                <a:sym typeface="Symbol" pitchFamily="18" charset="2"/>
              </a:rPr>
              <a:t>p*(x) = ?</a:t>
            </a:r>
          </a:p>
          <a:p>
            <a:pPr marL="0" indent="0">
              <a:lnSpc>
                <a:spcPct val="95000"/>
              </a:lnSpc>
              <a:spcBef>
                <a:spcPct val="50000"/>
              </a:spcBef>
              <a:buFontTx/>
              <a:buNone/>
              <a:defRPr/>
            </a:pPr>
            <a:r>
              <a:rPr lang="de-DE" sz="2000" dirty="0" smtClean="0"/>
              <a:t>NB:      </a:t>
            </a:r>
            <a:r>
              <a:rPr lang="de-DE" sz="1800" b="0" baseline="-36000" dirty="0" smtClean="0"/>
              <a:t>0</a:t>
            </a:r>
            <a:r>
              <a:rPr lang="de-DE" sz="2800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  <a:sym typeface="Symbol" pitchFamily="18" charset="2"/>
              </a:rPr>
              <a:t></a:t>
            </a:r>
            <a:r>
              <a:rPr lang="de-DE" b="0" spc="-180" baseline="8000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de-DE" sz="2000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p(x) dx = 1    oder g(x):= </a:t>
            </a:r>
            <a:r>
              <a:rPr lang="de-DE" sz="1800" b="0" baseline="-36000" dirty="0" smtClean="0"/>
              <a:t>0</a:t>
            </a:r>
            <a:r>
              <a:rPr lang="de-DE" sz="2800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  <a:sym typeface="Symbol" pitchFamily="18" charset="2"/>
              </a:rPr>
              <a:t></a:t>
            </a:r>
            <a:r>
              <a:rPr lang="de-DE" b="0" spc="-180" baseline="8000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de-DE" sz="2000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p(x)dx – 1</a:t>
            </a:r>
            <a:r>
              <a:rPr lang="de-DE" sz="2000" b="0" baseline="3000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 </a:t>
            </a:r>
            <a:r>
              <a:rPr lang="de-DE" sz="2000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= 0   </a:t>
            </a:r>
            <a:r>
              <a:rPr lang="de-DE" sz="1800" i="1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Times New Roman" pitchFamily="18" charset="0"/>
              </a:rPr>
              <a:t>ausreichende NB</a:t>
            </a:r>
          </a:p>
          <a:p>
            <a:pPr marL="0" indent="0">
              <a:lnSpc>
                <a:spcPct val="145000"/>
              </a:lnSpc>
              <a:spcBef>
                <a:spcPct val="50000"/>
              </a:spcBef>
              <a:buFontTx/>
              <a:buNone/>
              <a:defRPr/>
            </a:pPr>
            <a:r>
              <a:rPr lang="de-DE" sz="20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Ansatz</a:t>
            </a:r>
            <a:r>
              <a:rPr lang="de-DE" sz="200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 </a:t>
            </a:r>
            <a:r>
              <a:rPr lang="de-DE" sz="2000" i="1" dirty="0" smtClean="0">
                <a:solidFill>
                  <a:srgbClr val="00B0F0"/>
                </a:solidFill>
                <a:latin typeface="+mj-lt"/>
                <a:cs typeface="Times New Roman" pitchFamily="18" charset="0"/>
              </a:rPr>
              <a:t>Lagrange-Funktion</a:t>
            </a:r>
          </a:p>
          <a:p>
            <a:pPr marL="0" indent="0">
              <a:lnSpc>
                <a:spcPct val="130000"/>
              </a:lnSpc>
              <a:spcBef>
                <a:spcPct val="50000"/>
              </a:spcBef>
              <a:buFontTx/>
              <a:buNone/>
              <a:defRPr/>
            </a:pPr>
            <a:r>
              <a:rPr lang="de-DE" sz="2000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	</a:t>
            </a:r>
            <a:r>
              <a:rPr lang="de-DE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e-DE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(p,</a:t>
            </a:r>
            <a:r>
              <a:rPr lang="de-DE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de-DE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) := H(p) + </a:t>
            </a:r>
            <a:r>
              <a:rPr lang="de-DE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de-DE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g(p)</a:t>
            </a:r>
          </a:p>
          <a:p>
            <a:pPr marL="0" indent="0">
              <a:lnSpc>
                <a:spcPct val="180000"/>
              </a:lnSpc>
              <a:buFontTx/>
              <a:buNone/>
              <a:defRPr/>
            </a:pPr>
            <a:r>
              <a:rPr lang="de-DE" dirty="0" smtClean="0"/>
              <a:t> 		</a:t>
            </a:r>
            <a:r>
              <a:rPr lang="de-DE" b="0" dirty="0" smtClean="0"/>
              <a:t>= 0 =             ,</a:t>
            </a:r>
            <a:r>
              <a:rPr lang="de-DE" dirty="0" smtClean="0"/>
              <a:t> 		</a:t>
            </a:r>
            <a:r>
              <a:rPr lang="de-DE" b="0" dirty="0" smtClean="0"/>
              <a:t>= 0	</a:t>
            </a:r>
            <a:endParaRPr lang="de-DE" b="0" dirty="0" smtClean="0">
              <a:solidFill>
                <a:schemeClr val="bg2"/>
              </a:solidFill>
            </a:endParaRPr>
          </a:p>
        </p:txBody>
      </p:sp>
      <p:sp>
        <p:nvSpPr>
          <p:cNvPr id="13314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1331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57ED37F8-76EF-416D-8293-E58617374714}" type="slidenum">
              <a:rPr lang="de-DE" sz="1000" smtClean="0"/>
              <a:pPr/>
              <a:t>10</a:t>
            </a:fld>
            <a:r>
              <a:rPr lang="de-DE" sz="1000" smtClean="0"/>
              <a:t> -</a:t>
            </a: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940366"/>
              </p:ext>
            </p:extLst>
          </p:nvPr>
        </p:nvGraphicFramePr>
        <p:xfrm>
          <a:off x="1512889" y="4580731"/>
          <a:ext cx="877887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1" name="Equation" r:id="rId3" imgW="393529" imgH="380835" progId="Equation.DSMT4">
                  <p:embed/>
                </p:oleObj>
              </mc:Choice>
              <mc:Fallback>
                <p:oleObj name="Equation" r:id="rId3" imgW="393529" imgH="38083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9" y="4580731"/>
                        <a:ext cx="877887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691105"/>
              </p:ext>
            </p:extLst>
          </p:nvPr>
        </p:nvGraphicFramePr>
        <p:xfrm>
          <a:off x="5320507" y="4563268"/>
          <a:ext cx="893762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2" name="Equation" r:id="rId5" imgW="393529" imgH="380835" progId="Equation.DSMT4">
                  <p:embed/>
                </p:oleObj>
              </mc:Choice>
              <mc:Fallback>
                <p:oleObj name="Equation" r:id="rId5" imgW="393529" imgH="38083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0507" y="4563268"/>
                        <a:ext cx="893762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611188" y="5938044"/>
            <a:ext cx="603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</a:pPr>
            <a:r>
              <a:rPr lang="de-DE" b="1" dirty="0"/>
              <a:t>Ergebnis:</a:t>
            </a:r>
            <a:r>
              <a:rPr lang="de-DE" dirty="0"/>
              <a:t>   p*(x) = </a:t>
            </a:r>
            <a:r>
              <a:rPr lang="de-DE" dirty="0" err="1"/>
              <a:t>const</a:t>
            </a:r>
            <a:r>
              <a:rPr lang="de-DE" dirty="0">
                <a:sym typeface="Symbol" pitchFamily="18" charset="2"/>
              </a:rPr>
              <a:t>       </a:t>
            </a:r>
            <a:r>
              <a:rPr lang="de-DE" b="1" dirty="0">
                <a:solidFill>
                  <a:srgbClr val="00B0F0"/>
                </a:solidFill>
                <a:sym typeface="Symbol" pitchFamily="18" charset="2"/>
              </a:rPr>
              <a:t>Uniforme Verteilung </a:t>
            </a:r>
          </a:p>
        </p:txBody>
      </p:sp>
      <p:graphicFrame>
        <p:nvGraphicFramePr>
          <p:cNvPr id="12698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413959"/>
              </p:ext>
            </p:extLst>
          </p:nvPr>
        </p:nvGraphicFramePr>
        <p:xfrm>
          <a:off x="3316288" y="4580730"/>
          <a:ext cx="8763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3" name="Equation" r:id="rId7" imgW="393529" imgH="380835" progId="Equation.DSMT4">
                  <p:embed/>
                </p:oleObj>
              </mc:Choice>
              <mc:Fallback>
                <p:oleObj name="Equation" r:id="rId7" imgW="393529" imgH="38083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6288" y="4580730"/>
                        <a:ext cx="8763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hteck 10"/>
          <p:cNvSpPr/>
          <p:nvPr/>
        </p:nvSpPr>
        <p:spPr>
          <a:xfrm>
            <a:off x="6858000" y="4257675"/>
            <a:ext cx="2286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92075" indent="-92075">
              <a:defRPr/>
            </a:pPr>
            <a:r>
              <a:rPr lang="de-DE" sz="1800" kern="0" dirty="0">
                <a:solidFill>
                  <a:srgbClr val="808080"/>
                </a:solidFill>
                <a:latin typeface="Arial"/>
              </a:rPr>
              <a:t>(Rechnung analog Kap.5.2)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Textfeld 12"/>
          <p:cNvSpPr txBox="1">
            <a:spLocks noChangeArrowheads="1"/>
          </p:cNvSpPr>
          <p:nvPr/>
        </p:nvSpPr>
        <p:spPr bwMode="auto">
          <a:xfrm>
            <a:off x="5418138" y="2879725"/>
            <a:ext cx="182562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de-DE" dirty="0"/>
              <a:t>y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083514"/>
              </p:ext>
            </p:extLst>
          </p:nvPr>
        </p:nvGraphicFramePr>
        <p:xfrm>
          <a:off x="776288" y="2465388"/>
          <a:ext cx="7688262" cy="371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7" name="Picture" r:id="rId3" imgW="4509000" imgH="2184480" progId="Word.Picture.8">
                  <p:embed/>
                </p:oleObj>
              </mc:Choice>
              <mc:Fallback>
                <p:oleObj name="Picture" r:id="rId3" imgW="4509000" imgH="218448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2465388"/>
                        <a:ext cx="7688262" cy="371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Ausgabefunktion maximaler Information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b="0" dirty="0" smtClean="0"/>
              <a:t>[-</a:t>
            </a:r>
            <a:r>
              <a:rPr lang="de-DE" b="0" dirty="0" smtClean="0">
                <a:sym typeface="Symbol" pitchFamily="18" charset="2"/>
              </a:rPr>
              <a:t></a:t>
            </a:r>
            <a:r>
              <a:rPr lang="de-DE" b="0" dirty="0" smtClean="0"/>
              <a:t>,+</a:t>
            </a:r>
            <a:r>
              <a:rPr lang="de-DE" b="0" dirty="0" smtClean="0">
                <a:sym typeface="Symbol" pitchFamily="18" charset="2"/>
              </a:rPr>
              <a:t></a:t>
            </a:r>
            <a:r>
              <a:rPr lang="de-DE" b="0" dirty="0" smtClean="0"/>
              <a:t>] </a:t>
            </a:r>
            <a:r>
              <a:rPr lang="de-DE" b="0" dirty="0" smtClean="0">
                <a:sym typeface="Symbol" pitchFamily="18" charset="2"/>
              </a:rPr>
              <a:t> x  [0,1]   </a:t>
            </a:r>
            <a:r>
              <a:rPr lang="de-DE" dirty="0" smtClean="0">
                <a:sym typeface="Symbol" pitchFamily="18" charset="2"/>
              </a:rPr>
              <a:t>Max. Information </a:t>
            </a:r>
            <a:r>
              <a:rPr lang="de-DE" b="0" dirty="0" smtClean="0">
                <a:sym typeface="Symbol" pitchFamily="18" charset="2"/>
              </a:rPr>
              <a:t>bei uniformer </a:t>
            </a:r>
            <a:r>
              <a:rPr lang="de-DE" b="0" dirty="0" err="1" smtClean="0">
                <a:sym typeface="Symbol" pitchFamily="18" charset="2"/>
              </a:rPr>
              <a:t>pdf</a:t>
            </a:r>
            <a:r>
              <a:rPr lang="de-DE" b="0" dirty="0" smtClean="0">
                <a:sym typeface="Symbol" pitchFamily="18" charset="2"/>
              </a:rPr>
              <a:t>  !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FontTx/>
              <a:buNone/>
              <a:defRPr/>
            </a:pPr>
            <a:r>
              <a:rPr lang="de-DE" dirty="0" smtClean="0">
                <a:sym typeface="Symbol" pitchFamily="18" charset="2"/>
              </a:rPr>
              <a:t>Wie ?</a:t>
            </a:r>
            <a:r>
              <a:rPr lang="de-DE" b="0" dirty="0" smtClean="0">
                <a:sym typeface="Symbol" pitchFamily="18" charset="2"/>
              </a:rPr>
              <a:t>  </a:t>
            </a:r>
            <a:r>
              <a:rPr lang="de-DE" b="0" dirty="0" smtClean="0">
                <a:solidFill>
                  <a:schemeClr val="bg1">
                    <a:lumMod val="50000"/>
                  </a:schemeClr>
                </a:solidFill>
                <a:sym typeface="Symbol" pitchFamily="18" charset="2"/>
              </a:rPr>
              <a:t>(</a:t>
            </a:r>
            <a:r>
              <a:rPr lang="de-DE" dirty="0" smtClean="0">
                <a:solidFill>
                  <a:schemeClr val="bg2">
                    <a:lumMod val="60000"/>
                    <a:lumOff val="40000"/>
                  </a:schemeClr>
                </a:solidFill>
                <a:sym typeface="Symbol" pitchFamily="18" charset="2"/>
              </a:rPr>
              <a:t>Rechnung Anhang A.4)</a:t>
            </a: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de-DE" sz="2200" b="0" dirty="0" smtClean="0">
                <a:sym typeface="Symbol" pitchFamily="18" charset="2"/>
              </a:rPr>
              <a:t>Wenn S‘(x) = p(x) ist H(y) = max</a:t>
            </a:r>
            <a:r>
              <a:rPr lang="de-DE" b="0" dirty="0" smtClean="0">
                <a:sym typeface="Symbol" pitchFamily="18" charset="2"/>
              </a:rPr>
              <a:t>.</a:t>
            </a:r>
          </a:p>
        </p:txBody>
      </p:sp>
      <p:sp>
        <p:nvSpPr>
          <p:cNvPr id="14339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14340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AF1F8FAE-6956-4E75-9998-40A083422A89}" type="slidenum">
              <a:rPr lang="de-DE" sz="1000" smtClean="0"/>
              <a:pPr/>
              <a:t>11</a:t>
            </a:fld>
            <a:r>
              <a:rPr lang="de-DE" sz="1000" smtClean="0"/>
              <a:t> -</a:t>
            </a: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0" y="2566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88422" name="Rectangle 6"/>
          <p:cNvSpPr>
            <a:spLocks noChangeArrowheads="1"/>
          </p:cNvSpPr>
          <p:nvPr/>
        </p:nvSpPr>
        <p:spPr bwMode="auto">
          <a:xfrm>
            <a:off x="391319" y="2927352"/>
            <a:ext cx="4229100" cy="339883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4927600" y="6096000"/>
            <a:ext cx="381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dirty="0"/>
              <a:t>Einstellung von S(x) mittels </a:t>
            </a:r>
            <a:r>
              <a:rPr lang="de-DE" b="1" dirty="0"/>
              <a:t>w</a:t>
            </a:r>
          </a:p>
        </p:txBody>
      </p:sp>
      <p:graphicFrame>
        <p:nvGraphicFramePr>
          <p:cNvPr id="12291" name="Object 12"/>
          <p:cNvGraphicFramePr>
            <a:graphicFrameLocks noChangeAspect="1"/>
          </p:cNvGraphicFramePr>
          <p:nvPr/>
        </p:nvGraphicFramePr>
        <p:xfrm>
          <a:off x="6924675" y="1919288"/>
          <a:ext cx="19875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8" name="Formel" r:id="rId5" imgW="1028700" imgH="381000" progId="Equation.DSMT4">
                  <p:embed/>
                </p:oleObj>
              </mc:Choice>
              <mc:Fallback>
                <p:oleObj name="Formel" r:id="rId5" imgW="1028700" imgH="381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1919288"/>
                        <a:ext cx="198755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423" name="Rectangle 7"/>
          <p:cNvSpPr>
            <a:spLocks noChangeArrowheads="1"/>
          </p:cNvSpPr>
          <p:nvPr/>
        </p:nvSpPr>
        <p:spPr bwMode="auto">
          <a:xfrm>
            <a:off x="4486673" y="2840038"/>
            <a:ext cx="4111624" cy="3767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12292" name="Object 13"/>
          <p:cNvGraphicFramePr>
            <a:graphicFrameLocks noChangeAspect="1"/>
          </p:cNvGraphicFramePr>
          <p:nvPr/>
        </p:nvGraphicFramePr>
        <p:xfrm>
          <a:off x="7683500" y="2624138"/>
          <a:ext cx="128270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9" name="Formel" r:id="rId7" imgW="660113" imgH="190417" progId="Equation.DSMT4">
                  <p:embed/>
                </p:oleObj>
              </mc:Choice>
              <mc:Fallback>
                <p:oleObj name="Formel" r:id="rId7" imgW="660113" imgH="190417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0" y="2624138"/>
                        <a:ext cx="1282700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88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88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2" grpId="0" animBg="1"/>
      <p:bldP spid="1884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Parzen Window - Methode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mtClean="0"/>
              <a:t>Approximation </a:t>
            </a:r>
            <a:r>
              <a:rPr lang="de-DE" b="0" smtClean="0"/>
              <a:t>durch Überlagerung von Basisfunktionen</a:t>
            </a:r>
          </a:p>
        </p:txBody>
      </p:sp>
      <p:sp>
        <p:nvSpPr>
          <p:cNvPr id="15362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15364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47815FC5-4851-4FB3-9C06-AE971D0B5278}" type="slidenum">
              <a:rPr lang="de-DE" sz="1000" smtClean="0"/>
              <a:pPr/>
              <a:t>12</a:t>
            </a:fld>
            <a:r>
              <a:rPr lang="de-DE" sz="1000" smtClean="0"/>
              <a:t> -</a:t>
            </a:r>
          </a:p>
        </p:txBody>
      </p:sp>
      <p:pic>
        <p:nvPicPr>
          <p:cNvPr id="122885" name="Picture 5"/>
          <p:cNvPicPr>
            <a:picLocks noChangeAspect="1" noChangeArrowheads="1"/>
          </p:cNvPicPr>
          <p:nvPr/>
        </p:nvPicPr>
        <p:blipFill>
          <a:blip r:embed="rId3">
            <a:lum bright="-24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724400"/>
            <a:ext cx="266382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2887" name="Object 7"/>
          <p:cNvGraphicFramePr>
            <a:graphicFrameLocks noChangeAspect="1"/>
          </p:cNvGraphicFramePr>
          <p:nvPr/>
        </p:nvGraphicFramePr>
        <p:xfrm>
          <a:off x="2062163" y="5891213"/>
          <a:ext cx="170497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2" name="Formel" r:id="rId4" imgW="774364" imgH="253890" progId="Equation.DSMT4">
                  <p:embed/>
                </p:oleObj>
              </mc:Choice>
              <mc:Fallback>
                <p:oleObj name="Formel" r:id="rId4" imgW="774364" imgH="25389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163" y="5891213"/>
                        <a:ext cx="1704975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86" name="Object 6"/>
          <p:cNvGraphicFramePr>
            <a:graphicFrameLocks noChangeAspect="1"/>
          </p:cNvGraphicFramePr>
          <p:nvPr/>
        </p:nvGraphicFramePr>
        <p:xfrm>
          <a:off x="4411663" y="5848350"/>
          <a:ext cx="21209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3" name="Formel" r:id="rId6" imgW="952087" imgH="266584" progId="Equation.DSMT4">
                  <p:embed/>
                </p:oleObj>
              </mc:Choice>
              <mc:Fallback>
                <p:oleObj name="Formel" r:id="rId6" imgW="952087" imgH="266584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663" y="5848350"/>
                        <a:ext cx="212090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0" y="3287713"/>
            <a:ext cx="358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de-DE" sz="1000">
                <a:latin typeface="TIMES" pitchFamily="18" charset="0"/>
                <a:cs typeface="Times New Roman" pitchFamily="18" charset="0"/>
              </a:rPr>
              <a:t>     </a:t>
            </a:r>
            <a:endParaRPr lang="de-DE" sz="2400">
              <a:latin typeface="TIMES" pitchFamily="18" charset="0"/>
            </a:endParaRPr>
          </a:p>
        </p:txBody>
      </p:sp>
      <p:sp>
        <p:nvSpPr>
          <p:cNvPr id="122890" name="Text Box 10"/>
          <p:cNvSpPr txBox="1">
            <a:spLocks noChangeArrowheads="1"/>
          </p:cNvSpPr>
          <p:nvPr/>
        </p:nvSpPr>
        <p:spPr bwMode="auto">
          <a:xfrm>
            <a:off x="684213" y="5516563"/>
            <a:ext cx="7893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/>
              <a:t>Perfekte Approximation bei abnehmender Breite </a:t>
            </a:r>
            <a:r>
              <a:rPr lang="de-DE">
                <a:latin typeface="Symbol" pitchFamily="18" charset="2"/>
              </a:rPr>
              <a:t>s</a:t>
            </a:r>
            <a:r>
              <a:rPr lang="de-DE"/>
              <a:t>, wobei</a:t>
            </a:r>
          </a:p>
        </p:txBody>
      </p:sp>
      <p:pic>
        <p:nvPicPr>
          <p:cNvPr id="122884" name="Picture 4"/>
          <p:cNvPicPr>
            <a:picLocks noChangeAspect="1" noChangeArrowheads="1"/>
          </p:cNvPicPr>
          <p:nvPr/>
        </p:nvPicPr>
        <p:blipFill>
          <a:blip r:embed="rId8">
            <a:lum bright="-18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581525"/>
            <a:ext cx="288131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3" name="Picture 11"/>
          <p:cNvPicPr>
            <a:picLocks noChangeAspect="1" noChangeArrowheads="1"/>
          </p:cNvPicPr>
          <p:nvPr/>
        </p:nvPicPr>
        <p:blipFill>
          <a:blip r:embed="rId9">
            <a:lum bright="-30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060575"/>
            <a:ext cx="813752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Parzen Window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mtClean="0"/>
              <a:t>Approximation </a:t>
            </a:r>
            <a:r>
              <a:rPr lang="de-DE" b="0" smtClean="0"/>
              <a:t>durch Überlagerung von Basisfunktionen</a:t>
            </a:r>
          </a:p>
        </p:txBody>
      </p:sp>
      <p:sp>
        <p:nvSpPr>
          <p:cNvPr id="16386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16388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17985584-5299-47AD-9278-FB0AB9A84BC8}" type="slidenum">
              <a:rPr lang="de-DE" sz="1000" smtClean="0"/>
              <a:pPr/>
              <a:t>13</a:t>
            </a:fld>
            <a:r>
              <a:rPr lang="de-DE" sz="1000" smtClean="0"/>
              <a:t> -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3287713"/>
            <a:ext cx="358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de-DE" sz="1000">
                <a:latin typeface="TIMES" pitchFamily="18" charset="0"/>
                <a:cs typeface="Times New Roman" pitchFamily="18" charset="0"/>
              </a:rPr>
              <a:t>     </a:t>
            </a:r>
            <a:endParaRPr lang="de-DE" sz="2400">
              <a:latin typeface="TIMES" pitchFamily="18" charset="0"/>
            </a:endParaRPr>
          </a:p>
        </p:txBody>
      </p:sp>
      <p:pic>
        <p:nvPicPr>
          <p:cNvPr id="16392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16113"/>
            <a:ext cx="8410575" cy="337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22" name="Rectangle 18"/>
          <p:cNvSpPr>
            <a:spLocks noChangeArrowheads="1"/>
          </p:cNvSpPr>
          <p:nvPr/>
        </p:nvSpPr>
        <p:spPr bwMode="auto">
          <a:xfrm>
            <a:off x="4932363" y="2133600"/>
            <a:ext cx="4033837" cy="38877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3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Normierung der Variablen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buFontTx/>
              <a:buNone/>
            </a:pPr>
            <a:r>
              <a:rPr lang="de-DE" smtClean="0"/>
              <a:t>Problem</a:t>
            </a:r>
          </a:p>
          <a:p>
            <a:pPr marL="266700" indent="-266700">
              <a:buFontTx/>
              <a:buBlip>
                <a:blip r:embed="rId2"/>
              </a:buBlip>
            </a:pPr>
            <a:r>
              <a:rPr lang="de-DE" b="0" smtClean="0"/>
              <a:t>PCA etc. problematisch bei heterogenen Variablen,</a:t>
            </a:r>
          </a:p>
          <a:p>
            <a:pPr marL="266700" indent="-266700">
              <a:lnSpc>
                <a:spcPct val="40000"/>
              </a:lnSpc>
              <a:buFontTx/>
              <a:buNone/>
            </a:pPr>
            <a:r>
              <a:rPr lang="de-DE" b="0" smtClean="0"/>
              <a:t>	z.B. (x</a:t>
            </a:r>
            <a:r>
              <a:rPr lang="de-DE" b="0" baseline="-25000" smtClean="0"/>
              <a:t>1</a:t>
            </a:r>
            <a:r>
              <a:rPr lang="de-DE" b="0" smtClean="0"/>
              <a:t> [cm], x</a:t>
            </a:r>
            <a:r>
              <a:rPr lang="de-DE" b="0" baseline="-25000" smtClean="0"/>
              <a:t>2</a:t>
            </a:r>
            <a:r>
              <a:rPr lang="de-DE" b="0" smtClean="0"/>
              <a:t>[Pascal], x</a:t>
            </a:r>
            <a:r>
              <a:rPr lang="de-DE" b="0" baseline="-25000" smtClean="0"/>
              <a:t>3</a:t>
            </a:r>
            <a:r>
              <a:rPr lang="de-DE" b="0" smtClean="0"/>
              <a:t> [°C])</a:t>
            </a:r>
          </a:p>
          <a:p>
            <a:pPr marL="266700" indent="-266700">
              <a:lnSpc>
                <a:spcPct val="40000"/>
              </a:lnSpc>
              <a:buFontTx/>
              <a:buNone/>
            </a:pPr>
            <a:r>
              <a:rPr lang="de-DE" b="0" smtClean="0"/>
              <a:t>	Welche Einheiten pro Dimension?</a:t>
            </a:r>
          </a:p>
          <a:p>
            <a:pPr marL="266700" indent="-266700">
              <a:buFontTx/>
              <a:buBlip>
                <a:blip r:embed="rId2"/>
              </a:buBlip>
            </a:pPr>
            <a:r>
              <a:rPr lang="de-DE" b="0" smtClean="0"/>
              <a:t>Welche Relation sollen die Einheiten zueinander haben ?</a:t>
            </a:r>
          </a:p>
        </p:txBody>
      </p:sp>
      <p:sp>
        <p:nvSpPr>
          <p:cNvPr id="1741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1741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919A6F9E-8FEF-439D-AC7F-4FB470FF0EF2}" type="slidenum">
              <a:rPr lang="de-DE" sz="1000" smtClean="0"/>
              <a:pPr/>
              <a:t>14</a:t>
            </a:fld>
            <a:r>
              <a:rPr lang="de-DE" sz="1000" smtClean="0"/>
              <a:t> 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Normierung der Variablen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mtClean="0"/>
              <a:t>Lösung	</a:t>
            </a:r>
            <a:r>
              <a:rPr lang="de-DE" b="0" smtClean="0"/>
              <a:t>einheitliche Transformation aller Variablen</a:t>
            </a:r>
          </a:p>
          <a:p>
            <a:pPr marL="0" indent="0">
              <a:lnSpc>
                <a:spcPct val="10000"/>
              </a:lnSpc>
              <a:buFontTx/>
              <a:buNone/>
            </a:pPr>
            <a:r>
              <a:rPr lang="de-DE" b="0" smtClean="0"/>
              <a:t>		</a:t>
            </a:r>
            <a:r>
              <a:rPr lang="de-DE" sz="2000" b="0" smtClean="0"/>
              <a:t>durch Skalierung </a:t>
            </a:r>
            <a:r>
              <a:rPr lang="de-DE" sz="2000" smtClean="0"/>
              <a:t>S,</a:t>
            </a:r>
            <a:r>
              <a:rPr lang="de-DE" sz="2000" b="0" smtClean="0"/>
              <a:t> Drehung </a:t>
            </a:r>
            <a:r>
              <a:rPr lang="de-DE" sz="2000" smtClean="0"/>
              <a:t>D,</a:t>
            </a:r>
            <a:r>
              <a:rPr lang="de-DE" sz="2000" b="0" smtClean="0"/>
              <a:t> Verschiebung </a:t>
            </a:r>
            <a:r>
              <a:rPr lang="de-DE" sz="2000" smtClean="0"/>
              <a:t>V </a:t>
            </a:r>
          </a:p>
        </p:txBody>
      </p:sp>
      <p:sp>
        <p:nvSpPr>
          <p:cNvPr id="18434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1843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315F52CE-AD4E-4A0E-B6BB-332CED122E79}" type="slidenum">
              <a:rPr lang="de-DE" sz="1000" smtClean="0"/>
              <a:pPr/>
              <a:t>15</a:t>
            </a:fld>
            <a:r>
              <a:rPr lang="de-DE" sz="1000" smtClean="0"/>
              <a:t> -</a:t>
            </a:r>
          </a:p>
        </p:txBody>
      </p:sp>
      <p:graphicFrame>
        <p:nvGraphicFramePr>
          <p:cNvPr id="18438" name="Object 4"/>
          <p:cNvGraphicFramePr>
            <a:graphicFrameLocks noChangeAspect="1"/>
          </p:cNvGraphicFramePr>
          <p:nvPr/>
        </p:nvGraphicFramePr>
        <p:xfrm>
          <a:off x="684213" y="2205038"/>
          <a:ext cx="4175125" cy="401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Bild" r:id="rId3" imgW="1988820" imgH="1914144" progId="Word.Picture.8">
                  <p:embed/>
                </p:oleObj>
              </mc:Choice>
              <mc:Fallback>
                <p:oleObj name="Bild" r:id="rId3" imgW="1988820" imgH="1914144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205038"/>
                        <a:ext cx="4175125" cy="4014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5724525" y="2420938"/>
            <a:ext cx="2435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pl-PL" b="1"/>
              <a:t>x</a:t>
            </a:r>
            <a:r>
              <a:rPr lang="de-DE">
                <a:sym typeface="Symbol" pitchFamily="18" charset="2"/>
              </a:rPr>
              <a:t></a:t>
            </a:r>
            <a:r>
              <a:rPr lang="pl-PL"/>
              <a:t> </a:t>
            </a:r>
            <a:r>
              <a:rPr lang="pl-PL" b="1">
                <a:sym typeface="Symbol" pitchFamily="18" charset="2"/>
              </a:rPr>
              <a:t>z </a:t>
            </a:r>
            <a:r>
              <a:rPr lang="pl-PL">
                <a:sym typeface="Symbol" pitchFamily="18" charset="2"/>
              </a:rPr>
              <a:t>= </a:t>
            </a:r>
            <a:r>
              <a:rPr lang="pl-PL" b="1">
                <a:sym typeface="Symbol" pitchFamily="18" charset="2"/>
              </a:rPr>
              <a:t>SDVx</a:t>
            </a:r>
            <a:r>
              <a:rPr lang="de-DE" b="1">
                <a:sym typeface="Symbol" pitchFamily="18" charset="2"/>
              </a:rPr>
              <a:t> </a:t>
            </a:r>
            <a:r>
              <a:rPr lang="de-DE">
                <a:sym typeface="Symbol" pitchFamily="18" charset="2"/>
              </a:rPr>
              <a:t>= </a:t>
            </a:r>
            <a:r>
              <a:rPr lang="de-DE" b="1">
                <a:sym typeface="Symbol" pitchFamily="18" charset="2"/>
              </a:rPr>
              <a:t>Mx</a:t>
            </a:r>
            <a:r>
              <a:rPr lang="pl-PL">
                <a:sym typeface="Symbol" pitchFamily="18" charset="2"/>
              </a:rPr>
              <a:t> </a:t>
            </a:r>
          </a:p>
        </p:txBody>
      </p:sp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5795963" y="2924175"/>
            <a:ext cx="2832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de-DE">
                <a:latin typeface="TIMES" pitchFamily="18" charset="0"/>
                <a:cs typeface="Times New Roman" pitchFamily="18" charset="0"/>
              </a:rPr>
              <a:t>d</a:t>
            </a:r>
            <a:r>
              <a:rPr lang="de-DE" baseline="30000">
                <a:latin typeface="TIMES" pitchFamily="18" charset="0"/>
                <a:cs typeface="Times New Roman" pitchFamily="18" charset="0"/>
              </a:rPr>
              <a:t>2</a:t>
            </a:r>
            <a:r>
              <a:rPr lang="de-DE">
                <a:latin typeface="TIMES" pitchFamily="18" charset="0"/>
                <a:cs typeface="Times New Roman" pitchFamily="18" charset="0"/>
              </a:rPr>
              <a:t> = </a:t>
            </a:r>
            <a:r>
              <a:rPr lang="de-DE" b="1">
                <a:latin typeface="TIMES" pitchFamily="18" charset="0"/>
                <a:cs typeface="Times New Roman" pitchFamily="18" charset="0"/>
              </a:rPr>
              <a:t>z</a:t>
            </a:r>
            <a:r>
              <a:rPr lang="de-DE" baseline="30000">
                <a:latin typeface="TIMES" pitchFamily="18" charset="0"/>
                <a:cs typeface="Times New Roman" pitchFamily="18" charset="0"/>
              </a:rPr>
              <a:t>2</a:t>
            </a:r>
            <a:r>
              <a:rPr lang="de-DE">
                <a:latin typeface="TIMES" pitchFamily="18" charset="0"/>
                <a:cs typeface="Times New Roman" pitchFamily="18" charset="0"/>
              </a:rPr>
              <a:t> = </a:t>
            </a:r>
            <a:r>
              <a:rPr lang="de-DE" b="1">
                <a:latin typeface="TIMES" pitchFamily="18" charset="0"/>
                <a:cs typeface="Times New Roman" pitchFamily="18" charset="0"/>
              </a:rPr>
              <a:t>z</a:t>
            </a:r>
            <a:r>
              <a:rPr lang="de-DE" baseline="30000">
                <a:latin typeface="TIMES" pitchFamily="18" charset="0"/>
                <a:cs typeface="Times New Roman" pitchFamily="18" charset="0"/>
              </a:rPr>
              <a:t>T</a:t>
            </a:r>
            <a:r>
              <a:rPr lang="de-DE" b="1">
                <a:latin typeface="TIMES" pitchFamily="18" charset="0"/>
                <a:cs typeface="Times New Roman" pitchFamily="18" charset="0"/>
              </a:rPr>
              <a:t>z</a:t>
            </a:r>
            <a:r>
              <a:rPr lang="de-DE">
                <a:latin typeface="TIMES" pitchFamily="18" charset="0"/>
                <a:cs typeface="Times New Roman" pitchFamily="18" charset="0"/>
              </a:rPr>
              <a:t> = </a:t>
            </a:r>
            <a:r>
              <a:rPr lang="de-DE" b="1">
                <a:latin typeface="TIMES" pitchFamily="18" charset="0"/>
                <a:cs typeface="Times New Roman" pitchFamily="18" charset="0"/>
              </a:rPr>
              <a:t>x</a:t>
            </a:r>
            <a:r>
              <a:rPr lang="de-DE" baseline="30000">
                <a:latin typeface="TIMES" pitchFamily="18" charset="0"/>
                <a:cs typeface="Times New Roman" pitchFamily="18" charset="0"/>
              </a:rPr>
              <a:t>T</a:t>
            </a:r>
            <a:r>
              <a:rPr lang="de-DE" b="1">
                <a:latin typeface="TIMES" pitchFamily="18" charset="0"/>
                <a:cs typeface="Times New Roman" pitchFamily="18" charset="0"/>
              </a:rPr>
              <a:t>M</a:t>
            </a:r>
            <a:r>
              <a:rPr lang="de-DE" baseline="30000">
                <a:latin typeface="TIMES" pitchFamily="18" charset="0"/>
                <a:cs typeface="Times New Roman" pitchFamily="18" charset="0"/>
              </a:rPr>
              <a:t>T</a:t>
            </a:r>
            <a:r>
              <a:rPr lang="de-DE" b="1">
                <a:latin typeface="TIMES" pitchFamily="18" charset="0"/>
                <a:cs typeface="Times New Roman" pitchFamily="18" charset="0"/>
              </a:rPr>
              <a:t>Mx</a:t>
            </a:r>
            <a:r>
              <a:rPr lang="de-DE"/>
              <a:t> </a:t>
            </a:r>
          </a:p>
        </p:txBody>
      </p:sp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5795963" y="3429000"/>
            <a:ext cx="292735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de-DE">
                <a:latin typeface="TIMES" pitchFamily="18" charset="0"/>
                <a:cs typeface="Times New Roman" pitchFamily="18" charset="0"/>
              </a:rPr>
              <a:t>d</a:t>
            </a:r>
            <a:r>
              <a:rPr lang="de-DE" baseline="30000">
                <a:latin typeface="TIMES" pitchFamily="18" charset="0"/>
                <a:cs typeface="Times New Roman" pitchFamily="18" charset="0"/>
              </a:rPr>
              <a:t>2</a:t>
            </a:r>
            <a:r>
              <a:rPr lang="de-DE">
                <a:latin typeface="TIMES" pitchFamily="18" charset="0"/>
                <a:cs typeface="Times New Roman" pitchFamily="18" charset="0"/>
              </a:rPr>
              <a:t> = (</a:t>
            </a:r>
            <a:r>
              <a:rPr lang="de-DE" b="1">
                <a:latin typeface="TIMES" pitchFamily="18" charset="0"/>
                <a:cs typeface="Times New Roman" pitchFamily="18" charset="0"/>
              </a:rPr>
              <a:t>x</a:t>
            </a:r>
            <a:r>
              <a:rPr lang="de-DE">
                <a:latin typeface="TIMES" pitchFamily="18" charset="0"/>
                <a:cs typeface="Times New Roman" pitchFamily="18" charset="0"/>
              </a:rPr>
              <a:t>–</a:t>
            </a:r>
            <a:r>
              <a:rPr lang="de-DE" b="1">
                <a:latin typeface="TIMES" pitchFamily="18" charset="0"/>
                <a:cs typeface="Times New Roman" pitchFamily="18" charset="0"/>
              </a:rPr>
              <a:t>c</a:t>
            </a:r>
            <a:r>
              <a:rPr lang="de-DE">
                <a:latin typeface="TIMES" pitchFamily="18" charset="0"/>
                <a:cs typeface="Times New Roman" pitchFamily="18" charset="0"/>
              </a:rPr>
              <a:t>)</a:t>
            </a:r>
            <a:r>
              <a:rPr lang="de-DE" baseline="30000">
                <a:latin typeface="TIMES" pitchFamily="18" charset="0"/>
                <a:cs typeface="Times New Roman" pitchFamily="18" charset="0"/>
              </a:rPr>
              <a:t>T</a:t>
            </a:r>
            <a:r>
              <a:rPr lang="de-DE" b="1">
                <a:latin typeface="TIMES" pitchFamily="18" charset="0"/>
                <a:cs typeface="Times New Roman" pitchFamily="18" charset="0"/>
              </a:rPr>
              <a:t>C</a:t>
            </a:r>
            <a:r>
              <a:rPr lang="de-DE" baseline="30000">
                <a:latin typeface="TIMES" pitchFamily="18" charset="0"/>
                <a:cs typeface="Times New Roman" pitchFamily="18" charset="0"/>
              </a:rPr>
              <a:t>–1</a:t>
            </a:r>
            <a:r>
              <a:rPr lang="de-DE">
                <a:latin typeface="TIMES" pitchFamily="18" charset="0"/>
                <a:cs typeface="Times New Roman" pitchFamily="18" charset="0"/>
              </a:rPr>
              <a:t>(</a:t>
            </a:r>
            <a:r>
              <a:rPr lang="de-DE" b="1">
                <a:latin typeface="TIMES" pitchFamily="18" charset="0"/>
                <a:cs typeface="Times New Roman" pitchFamily="18" charset="0"/>
              </a:rPr>
              <a:t>x</a:t>
            </a:r>
            <a:r>
              <a:rPr lang="de-DE">
                <a:latin typeface="TIMES" pitchFamily="18" charset="0"/>
                <a:cs typeface="Times New Roman" pitchFamily="18" charset="0"/>
              </a:rPr>
              <a:t>–</a:t>
            </a:r>
            <a:r>
              <a:rPr lang="de-DE" b="1">
                <a:latin typeface="TIMES" pitchFamily="18" charset="0"/>
                <a:cs typeface="Times New Roman" pitchFamily="18" charset="0"/>
              </a:rPr>
              <a:t>c</a:t>
            </a:r>
            <a:r>
              <a:rPr lang="de-DE">
                <a:latin typeface="TIMES" pitchFamily="18" charset="0"/>
                <a:cs typeface="Times New Roman" pitchFamily="18" charset="0"/>
              </a:rPr>
              <a:t>)	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de-DE" i="1">
                <a:solidFill>
                  <a:schemeClr val="accent2"/>
                </a:solidFill>
                <a:latin typeface="TIMES" pitchFamily="18" charset="0"/>
                <a:cs typeface="Times New Roman" pitchFamily="18" charset="0"/>
              </a:rPr>
              <a:t>Mahalanobis-Abstand</a:t>
            </a:r>
            <a:r>
              <a:rPr lang="de-DE">
                <a:solidFill>
                  <a:schemeClr val="accent2"/>
                </a:solidFill>
              </a:rPr>
              <a:t> 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292725" y="4437063"/>
            <a:ext cx="3851275" cy="828675"/>
            <a:chOff x="3334" y="2795"/>
            <a:chExt cx="2426" cy="522"/>
          </a:xfrm>
        </p:grpSpPr>
        <p:sp>
          <p:nvSpPr>
            <p:cNvPr id="18445" name="Text Box 11"/>
            <p:cNvSpPr txBox="1">
              <a:spLocks noChangeArrowheads="1"/>
            </p:cNvSpPr>
            <p:nvPr/>
          </p:nvSpPr>
          <p:spPr bwMode="auto">
            <a:xfrm>
              <a:off x="3334" y="2795"/>
              <a:ext cx="204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de-DE"/>
                <a:t>RBF-Ausgabefunktion</a:t>
              </a:r>
            </a:p>
          </p:txBody>
        </p:sp>
        <p:sp>
          <p:nvSpPr>
            <p:cNvPr id="18446" name="Rectangle 13"/>
            <p:cNvSpPr>
              <a:spLocks noChangeArrowheads="1"/>
            </p:cNvSpPr>
            <p:nvPr/>
          </p:nvSpPr>
          <p:spPr bwMode="auto">
            <a:xfrm>
              <a:off x="3422" y="3067"/>
              <a:ext cx="23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>
                  <a:latin typeface="TIMES" pitchFamily="18" charset="0"/>
                  <a:cs typeface="Times New Roman" pitchFamily="18" charset="0"/>
                </a:rPr>
                <a:t>S</a:t>
              </a:r>
              <a:r>
                <a:rPr lang="de-DE" baseline="-30000">
                  <a:latin typeface="TIMES" pitchFamily="18" charset="0"/>
                  <a:cs typeface="Times New Roman" pitchFamily="18" charset="0"/>
                </a:rPr>
                <a:t>G</a:t>
              </a:r>
              <a:r>
                <a:rPr lang="de-DE">
                  <a:latin typeface="TIMES" pitchFamily="18" charset="0"/>
                  <a:cs typeface="Times New Roman" pitchFamily="18" charset="0"/>
                </a:rPr>
                <a:t>(</a:t>
              </a:r>
              <a:r>
                <a:rPr lang="de-DE" b="1">
                  <a:latin typeface="TIMES" pitchFamily="18" charset="0"/>
                  <a:cs typeface="Times New Roman" pitchFamily="18" charset="0"/>
                </a:rPr>
                <a:t>x</a:t>
              </a:r>
              <a:r>
                <a:rPr lang="de-DE">
                  <a:latin typeface="TIMES" pitchFamily="18" charset="0"/>
                  <a:cs typeface="Times New Roman" pitchFamily="18" charset="0"/>
                </a:rPr>
                <a:t>) = A exp(</a:t>
              </a:r>
              <a:r>
                <a:rPr lang="de-DE">
                  <a:cs typeface="Times New Roman" pitchFamily="18" charset="0"/>
                  <a:sym typeface="Symbol" pitchFamily="18" charset="2"/>
                </a:rPr>
                <a:t></a:t>
              </a:r>
              <a:r>
                <a:rPr lang="de-DE">
                  <a:latin typeface="TIMES" pitchFamily="18" charset="0"/>
                  <a:cs typeface="Times New Roman" pitchFamily="18" charset="0"/>
                </a:rPr>
                <a:t>(</a:t>
              </a:r>
              <a:r>
                <a:rPr lang="de-DE" b="1">
                  <a:latin typeface="TIMES" pitchFamily="18" charset="0"/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de-DE">
                  <a:latin typeface="TIMES" pitchFamily="18" charset="0"/>
                  <a:cs typeface="Times New Roman" pitchFamily="18" charset="0"/>
                  <a:sym typeface="Symbol" pitchFamily="18" charset="2"/>
                </a:rPr>
                <a:t>–</a:t>
              </a:r>
              <a:r>
                <a:rPr lang="de-DE" b="1">
                  <a:latin typeface="TIMES" pitchFamily="18" charset="0"/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de-DE">
                  <a:latin typeface="TIMES" pitchFamily="18" charset="0"/>
                  <a:cs typeface="Times New Roman" pitchFamily="18" charset="0"/>
                  <a:sym typeface="Symbol" pitchFamily="18" charset="2"/>
                </a:rPr>
                <a:t>)</a:t>
              </a:r>
              <a:r>
                <a:rPr lang="de-DE" baseline="30000">
                  <a:latin typeface="TIMES" pitchFamily="18" charset="0"/>
                  <a:cs typeface="Times New Roman" pitchFamily="18" charset="0"/>
                  <a:sym typeface="Symbol" pitchFamily="18" charset="2"/>
                </a:rPr>
                <a:t>T</a:t>
              </a:r>
              <a:r>
                <a:rPr lang="de-DE" b="1">
                  <a:latin typeface="TIMES" pitchFamily="18" charset="0"/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de-DE" baseline="30000">
                  <a:latin typeface="TIMES" pitchFamily="18" charset="0"/>
                  <a:cs typeface="Times New Roman" pitchFamily="18" charset="0"/>
                  <a:sym typeface="Symbol" pitchFamily="18" charset="2"/>
                </a:rPr>
                <a:t>–1</a:t>
              </a:r>
              <a:r>
                <a:rPr lang="de-DE">
                  <a:latin typeface="TIMES" pitchFamily="18" charset="0"/>
                  <a:cs typeface="Times New Roman" pitchFamily="18" charset="0"/>
                  <a:sym typeface="Symbol" pitchFamily="18" charset="2"/>
                </a:rPr>
                <a:t>(</a:t>
              </a:r>
              <a:r>
                <a:rPr lang="de-DE" b="1">
                  <a:latin typeface="TIMES" pitchFamily="18" charset="0"/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de-DE" baseline="30000">
                  <a:latin typeface="TIMES" pitchFamily="18" charset="0"/>
                  <a:cs typeface="Times New Roman" pitchFamily="18" charset="0"/>
                  <a:sym typeface="Symbol" pitchFamily="18" charset="2"/>
                </a:rPr>
                <a:t>–</a:t>
              </a:r>
              <a:r>
                <a:rPr lang="de-DE" b="1">
                  <a:latin typeface="TIMES" pitchFamily="18" charset="0"/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de-DE">
                  <a:latin typeface="TIMES" pitchFamily="18" charset="0"/>
                  <a:cs typeface="Times New Roman" pitchFamily="18" charset="0"/>
                  <a:sym typeface="Symbol" pitchFamily="18" charset="2"/>
                </a:rPr>
                <a:t>))</a:t>
              </a:r>
              <a:r>
                <a:rPr lang="de-DE">
                  <a:sym typeface="Symbol" pitchFamily="18" charset="2"/>
                </a:rPr>
                <a:t> </a:t>
              </a:r>
            </a:p>
          </p:txBody>
        </p:sp>
      </p:grpSp>
      <p:sp>
        <p:nvSpPr>
          <p:cNvPr id="125967" name="Oval 15"/>
          <p:cNvSpPr>
            <a:spLocks noChangeArrowheads="1"/>
          </p:cNvSpPr>
          <p:nvPr/>
        </p:nvSpPr>
        <p:spPr bwMode="auto">
          <a:xfrm rot="-1481231">
            <a:off x="2108200" y="2579688"/>
            <a:ext cx="1960563" cy="1073150"/>
          </a:xfrm>
          <a:prstGeom prst="ellipse">
            <a:avLst/>
          </a:prstGeom>
          <a:noFill/>
          <a:ln w="28575" algn="ctr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25968" name="Oval 16"/>
          <p:cNvSpPr>
            <a:spLocks noChangeArrowheads="1"/>
          </p:cNvSpPr>
          <p:nvPr/>
        </p:nvSpPr>
        <p:spPr bwMode="auto">
          <a:xfrm>
            <a:off x="1187450" y="5013325"/>
            <a:ext cx="1008063" cy="1008063"/>
          </a:xfrm>
          <a:prstGeom prst="ellipse">
            <a:avLst/>
          </a:prstGeom>
          <a:noFill/>
          <a:ln w="28575" algn="ctr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L -0.1526 0.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39" y="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10" dur="20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25967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8" grpId="0"/>
      <p:bldP spid="125960" grpId="0"/>
      <p:bldP spid="125962" grpId="0"/>
      <p:bldP spid="125967" grpId="0" animBg="1"/>
      <p:bldP spid="125967" grpId="1" animBg="1"/>
      <p:bldP spid="125967" grpId="2" animBg="1"/>
      <p:bldP spid="12596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wrap="square" lIns="92075" tIns="46038" rIns="92075" bIns="46038" anchor="ctr"/>
          <a:lstStyle/>
          <a:p>
            <a:r>
              <a:rPr lang="de-DE" smtClean="0"/>
              <a:t>Klassifikation mit RBF-Netzen</a:t>
            </a:r>
          </a:p>
        </p:txBody>
      </p:sp>
      <p:sp>
        <p:nvSpPr>
          <p:cNvPr id="19458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19459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C7D3B7F8-B7B4-4729-B4A4-F40D6F6A9997}" type="slidenum">
              <a:rPr lang="de-DE" sz="1000" smtClean="0"/>
              <a:pPr/>
              <a:t>16</a:t>
            </a:fld>
            <a:r>
              <a:rPr lang="de-DE" sz="1000" smtClean="0"/>
              <a:t> -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539750" y="1196975"/>
            <a:ext cx="8320088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marL="639763" indent="-639763">
              <a:spcBef>
                <a:spcPct val="24000"/>
              </a:spcBef>
              <a:spcAft>
                <a:spcPct val="24000"/>
              </a:spcAft>
            </a:pPr>
            <a:r>
              <a:rPr lang="de-DE" b="1" dirty="0">
                <a:latin typeface="TIMES" pitchFamily="18" charset="0"/>
              </a:rPr>
              <a:t>Beste</a:t>
            </a:r>
            <a:r>
              <a:rPr lang="de-DE" sz="1800" b="1" dirty="0">
                <a:latin typeface="TIMES" pitchFamily="18" charset="0"/>
              </a:rPr>
              <a:t> </a:t>
            </a:r>
            <a:r>
              <a:rPr lang="de-DE" b="1" dirty="0">
                <a:latin typeface="TIMES" pitchFamily="18" charset="0"/>
              </a:rPr>
              <a:t>Klassifizierung</a:t>
            </a:r>
            <a:r>
              <a:rPr lang="de-DE" sz="1800" dirty="0">
                <a:latin typeface="TIMES" pitchFamily="18" charset="0"/>
              </a:rPr>
              <a:t>		</a:t>
            </a:r>
            <a:endParaRPr lang="de-DE" sz="1800" i="1" dirty="0">
              <a:latin typeface="TIMES" pitchFamily="18" charset="0"/>
            </a:endParaRPr>
          </a:p>
          <a:p>
            <a:pPr marL="639763" indent="-639763">
              <a:spcBef>
                <a:spcPct val="24000"/>
              </a:spcBef>
              <a:spcAft>
                <a:spcPct val="48000"/>
              </a:spcAft>
            </a:pPr>
            <a:r>
              <a:rPr lang="de-DE" dirty="0">
                <a:latin typeface="TIMES" pitchFamily="18" charset="0"/>
              </a:rPr>
              <a:t>Suche Klasse </a:t>
            </a:r>
            <a:r>
              <a:rPr lang="de-DE" dirty="0" err="1">
                <a:latin typeface="Symbol" pitchFamily="18" charset="2"/>
              </a:rPr>
              <a:t>w</a:t>
            </a:r>
            <a:r>
              <a:rPr lang="de-DE" baseline="-25000" dirty="0" err="1">
                <a:latin typeface="TIMES" pitchFamily="18" charset="0"/>
              </a:rPr>
              <a:t>i</a:t>
            </a:r>
            <a:r>
              <a:rPr lang="de-DE" dirty="0">
                <a:latin typeface="TIMES" pitchFamily="18" charset="0"/>
              </a:rPr>
              <a:t> so, </a:t>
            </a:r>
            <a:r>
              <a:rPr lang="de-DE" dirty="0" err="1">
                <a:latin typeface="TIMES" pitchFamily="18" charset="0"/>
              </a:rPr>
              <a:t>daß</a:t>
            </a:r>
            <a:r>
              <a:rPr lang="de-DE" dirty="0">
                <a:latin typeface="TIMES" pitchFamily="18" charset="0"/>
              </a:rPr>
              <a:t> </a:t>
            </a:r>
            <a:r>
              <a:rPr lang="de-DE" dirty="0">
                <a:latin typeface="Symbol" pitchFamily="18" charset="2"/>
              </a:rPr>
              <a:t>     </a:t>
            </a:r>
            <a:r>
              <a:rPr lang="de-DE" dirty="0">
                <a:latin typeface="TIMES" pitchFamily="18" charset="0"/>
              </a:rPr>
              <a:t>p(</a:t>
            </a:r>
            <a:r>
              <a:rPr lang="de-DE" dirty="0" err="1">
                <a:latin typeface="Symbol" pitchFamily="18" charset="2"/>
              </a:rPr>
              <a:t>w</a:t>
            </a:r>
            <a:r>
              <a:rPr lang="de-DE" baseline="-25000" dirty="0" err="1">
                <a:latin typeface="TIMES" pitchFamily="18" charset="0"/>
              </a:rPr>
              <a:t>k</a:t>
            </a:r>
            <a:r>
              <a:rPr lang="de-DE" dirty="0" err="1">
                <a:latin typeface="TIMES" pitchFamily="18" charset="0"/>
              </a:rPr>
              <a:t>|</a:t>
            </a:r>
            <a:r>
              <a:rPr lang="de-DE" b="1" dirty="0" err="1">
                <a:latin typeface="TIMES" pitchFamily="18" charset="0"/>
              </a:rPr>
              <a:t>x</a:t>
            </a:r>
            <a:r>
              <a:rPr lang="de-DE" dirty="0">
                <a:latin typeface="TIMES" pitchFamily="18" charset="0"/>
              </a:rPr>
              <a:t>) = max</a:t>
            </a:r>
            <a:r>
              <a:rPr lang="de-DE" baseline="-25000" dirty="0">
                <a:latin typeface="TIMES" pitchFamily="18" charset="0"/>
              </a:rPr>
              <a:t>i</a:t>
            </a:r>
            <a:r>
              <a:rPr lang="de-DE" dirty="0">
                <a:latin typeface="TIMES" pitchFamily="18" charset="0"/>
              </a:rPr>
              <a:t> p(</a:t>
            </a:r>
            <a:r>
              <a:rPr lang="de-DE" dirty="0" err="1">
                <a:latin typeface="Symbol" pitchFamily="18" charset="2"/>
              </a:rPr>
              <a:t>w</a:t>
            </a:r>
            <a:r>
              <a:rPr lang="de-DE" baseline="-25000" dirty="0" err="1">
                <a:latin typeface="TIMES" pitchFamily="18" charset="0"/>
              </a:rPr>
              <a:t>i</a:t>
            </a:r>
            <a:r>
              <a:rPr lang="de-DE" dirty="0" err="1">
                <a:latin typeface="TIMES" pitchFamily="18" charset="0"/>
              </a:rPr>
              <a:t>|</a:t>
            </a:r>
            <a:r>
              <a:rPr lang="de-DE" b="1" dirty="0" err="1">
                <a:latin typeface="TIMES" pitchFamily="18" charset="0"/>
              </a:rPr>
              <a:t>x</a:t>
            </a:r>
            <a:r>
              <a:rPr lang="de-DE" dirty="0">
                <a:latin typeface="TIMES" pitchFamily="18" charset="0"/>
              </a:rPr>
              <a:t>)     </a:t>
            </a:r>
            <a:r>
              <a:rPr lang="de-DE" sz="1800" i="1" dirty="0" err="1">
                <a:solidFill>
                  <a:srgbClr val="0033CC"/>
                </a:solidFill>
                <a:latin typeface="TIMES" pitchFamily="18" charset="0"/>
              </a:rPr>
              <a:t>Bayes</a:t>
            </a:r>
            <a:r>
              <a:rPr lang="de-DE" sz="1800" i="1" dirty="0">
                <a:solidFill>
                  <a:srgbClr val="0033CC"/>
                </a:solidFill>
                <a:latin typeface="TIMES" pitchFamily="18" charset="0"/>
              </a:rPr>
              <a:t>-Klassifizierung</a:t>
            </a:r>
            <a:r>
              <a:rPr lang="de-DE" dirty="0">
                <a:latin typeface="TIMES" pitchFamily="18" charset="0"/>
              </a:rPr>
              <a:t> </a:t>
            </a:r>
          </a:p>
          <a:p>
            <a:pPr marL="639763" indent="-639763">
              <a:spcBef>
                <a:spcPct val="24000"/>
              </a:spcBef>
              <a:spcAft>
                <a:spcPct val="48000"/>
              </a:spcAft>
            </a:pPr>
            <a:r>
              <a:rPr lang="de-DE" dirty="0">
                <a:latin typeface="TIMES" pitchFamily="18" charset="0"/>
              </a:rPr>
              <a:t>Wir wissen: p(</a:t>
            </a:r>
            <a:r>
              <a:rPr lang="de-DE" dirty="0" err="1">
                <a:latin typeface="Symbol" pitchFamily="18" charset="2"/>
              </a:rPr>
              <a:t>w</a:t>
            </a:r>
            <a:r>
              <a:rPr lang="de-DE" baseline="-25000" dirty="0" err="1">
                <a:latin typeface="TIMES" pitchFamily="18" charset="0"/>
              </a:rPr>
              <a:t>i</a:t>
            </a:r>
            <a:r>
              <a:rPr lang="de-DE" dirty="0" err="1">
                <a:latin typeface="TIMES" pitchFamily="18" charset="0"/>
              </a:rPr>
              <a:t>|</a:t>
            </a:r>
            <a:r>
              <a:rPr lang="de-DE" b="1" dirty="0" err="1">
                <a:latin typeface="TIMES" pitchFamily="18" charset="0"/>
              </a:rPr>
              <a:t>x</a:t>
            </a:r>
            <a:r>
              <a:rPr lang="de-DE" dirty="0">
                <a:latin typeface="TIMES" pitchFamily="18" charset="0"/>
              </a:rPr>
              <a:t>) =  </a:t>
            </a:r>
          </a:p>
          <a:p>
            <a:pPr marL="639763" indent="-639763">
              <a:lnSpc>
                <a:spcPct val="200000"/>
              </a:lnSpc>
              <a:spcBef>
                <a:spcPct val="24000"/>
              </a:spcBef>
              <a:spcAft>
                <a:spcPct val="48000"/>
              </a:spcAft>
            </a:pPr>
            <a:r>
              <a:rPr lang="de-DE" b="1" dirty="0">
                <a:latin typeface="TIMES" pitchFamily="18" charset="0"/>
              </a:rPr>
              <a:t>Annahme</a:t>
            </a:r>
            <a:r>
              <a:rPr lang="de-DE" dirty="0">
                <a:latin typeface="TIMES" pitchFamily="18" charset="0"/>
              </a:rPr>
              <a:t>: </a:t>
            </a:r>
            <a:r>
              <a:rPr lang="de-DE" sz="1800" dirty="0">
                <a:latin typeface="TIMES" pitchFamily="18" charset="0"/>
              </a:rPr>
              <a:t>Gaußverteilte Abweichungen der </a:t>
            </a:r>
            <a:r>
              <a:rPr lang="de-DE" sz="1800" b="1" dirty="0">
                <a:latin typeface="TIMES" pitchFamily="18" charset="0"/>
              </a:rPr>
              <a:t>x</a:t>
            </a:r>
            <a:r>
              <a:rPr lang="de-DE" sz="1800" dirty="0">
                <a:latin typeface="TIMES" pitchFamily="18" charset="0"/>
              </a:rPr>
              <a:t> von den Klassenprototypen </a:t>
            </a:r>
            <a:r>
              <a:rPr lang="de-DE" sz="1800" b="1" dirty="0">
                <a:latin typeface="TIMES" pitchFamily="18" charset="0"/>
              </a:rPr>
              <a:t>c</a:t>
            </a:r>
            <a:r>
              <a:rPr lang="de-DE" sz="1800" baseline="-25000" dirty="0">
                <a:latin typeface="TIMES" pitchFamily="18" charset="0"/>
              </a:rPr>
              <a:t>i</a:t>
            </a:r>
            <a:r>
              <a:rPr lang="de-DE" sz="1800" dirty="0">
                <a:latin typeface="TIMES" pitchFamily="18" charset="0"/>
              </a:rPr>
              <a:t>,</a:t>
            </a:r>
            <a:r>
              <a:rPr lang="de-DE" dirty="0">
                <a:latin typeface="TIMES" pitchFamily="18" charset="0"/>
              </a:rPr>
              <a:t> </a:t>
            </a:r>
          </a:p>
          <a:p>
            <a:pPr marL="639763" indent="-639763">
              <a:spcBef>
                <a:spcPct val="24000"/>
              </a:spcBef>
              <a:spcAft>
                <a:spcPct val="24000"/>
              </a:spcAft>
            </a:pPr>
            <a:r>
              <a:rPr lang="de-DE" dirty="0">
                <a:latin typeface="TIMES" pitchFamily="18" charset="0"/>
              </a:rPr>
              <a:t>		     also		p(</a:t>
            </a:r>
            <a:r>
              <a:rPr lang="de-DE" b="1" dirty="0" err="1">
                <a:latin typeface="TIMES" pitchFamily="18" charset="0"/>
              </a:rPr>
              <a:t>c</a:t>
            </a:r>
            <a:r>
              <a:rPr lang="de-DE" baseline="-25000" dirty="0" err="1">
                <a:latin typeface="TIMES" pitchFamily="18" charset="0"/>
              </a:rPr>
              <a:t>i</a:t>
            </a:r>
            <a:r>
              <a:rPr lang="de-DE" dirty="0" err="1">
                <a:latin typeface="TIMES" pitchFamily="18" charset="0"/>
              </a:rPr>
              <a:t>,</a:t>
            </a:r>
            <a:r>
              <a:rPr lang="de-DE" b="1" dirty="0" err="1">
                <a:latin typeface="TIMES" pitchFamily="18" charset="0"/>
              </a:rPr>
              <a:t>x</a:t>
            </a:r>
            <a:r>
              <a:rPr lang="de-DE" dirty="0">
                <a:latin typeface="TIMES" pitchFamily="18" charset="0"/>
              </a:rPr>
              <a:t>) = A                  =: S(</a:t>
            </a:r>
            <a:r>
              <a:rPr lang="de-DE" b="1" dirty="0" err="1">
                <a:latin typeface="TIMES" pitchFamily="18" charset="0"/>
              </a:rPr>
              <a:t>c</a:t>
            </a:r>
            <a:r>
              <a:rPr lang="de-DE" baseline="-25000" dirty="0" err="1">
                <a:latin typeface="TIMES" pitchFamily="18" charset="0"/>
              </a:rPr>
              <a:t>i</a:t>
            </a:r>
            <a:r>
              <a:rPr lang="de-DE" dirty="0" err="1">
                <a:latin typeface="TIMES" pitchFamily="18" charset="0"/>
              </a:rPr>
              <a:t>,</a:t>
            </a:r>
            <a:r>
              <a:rPr lang="de-DE" b="1" dirty="0" err="1">
                <a:latin typeface="TIMES" pitchFamily="18" charset="0"/>
              </a:rPr>
              <a:t>x</a:t>
            </a:r>
            <a:r>
              <a:rPr lang="de-DE" dirty="0">
                <a:latin typeface="TIMES" pitchFamily="18" charset="0"/>
              </a:rPr>
              <a:t>)</a:t>
            </a:r>
            <a:r>
              <a:rPr lang="de-DE" i="1" dirty="0">
                <a:latin typeface="TIMES" pitchFamily="18" charset="0"/>
              </a:rPr>
              <a:t>       </a:t>
            </a:r>
          </a:p>
        </p:txBody>
      </p:sp>
      <p:graphicFrame>
        <p:nvGraphicFramePr>
          <p:cNvPr id="19462" name="Object 5"/>
          <p:cNvGraphicFramePr>
            <a:graphicFrameLocks/>
          </p:cNvGraphicFramePr>
          <p:nvPr/>
        </p:nvGraphicFramePr>
        <p:xfrm>
          <a:off x="3103563" y="2049463"/>
          <a:ext cx="2189162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4" name="Equation" r:id="rId4" imgW="1181100" imgH="508000" progId="Equation.DSMT4">
                  <p:embed/>
                </p:oleObj>
              </mc:Choice>
              <mc:Fallback>
                <p:oleObj name="Equation" r:id="rId4" imgW="1181100" imgH="508000" progId="Equation.DSMT4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563" y="2049463"/>
                        <a:ext cx="2189162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4" name="Object 6"/>
          <p:cNvGraphicFramePr>
            <a:graphicFrameLocks/>
          </p:cNvGraphicFramePr>
          <p:nvPr/>
        </p:nvGraphicFramePr>
        <p:xfrm>
          <a:off x="4572000" y="3213100"/>
          <a:ext cx="96361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5" name="Equation" r:id="rId6" imgW="393359" imgH="304536" progId="Equation.DSMT4">
                  <p:embed/>
                </p:oleObj>
              </mc:Choice>
              <mc:Fallback>
                <p:oleObj name="Equation" r:id="rId6" imgW="393359" imgH="304536" progId="Equation.DSMT4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213100"/>
                        <a:ext cx="963613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539750" y="4221163"/>
            <a:ext cx="8382000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ct val="24000"/>
              </a:spcAft>
            </a:pPr>
            <a:r>
              <a:rPr lang="de-DE" sz="1800" i="1" dirty="0">
                <a:solidFill>
                  <a:srgbClr val="FF9900"/>
                </a:solidFill>
                <a:latin typeface="TIMES" pitchFamily="18" charset="0"/>
              </a:rPr>
              <a:t>       </a:t>
            </a:r>
            <a:r>
              <a:rPr lang="de-DE" i="1" dirty="0" err="1">
                <a:solidFill>
                  <a:srgbClr val="FF9900"/>
                </a:solidFill>
                <a:latin typeface="TIMES" pitchFamily="18" charset="0"/>
              </a:rPr>
              <a:t>Bayes</a:t>
            </a:r>
            <a:r>
              <a:rPr lang="de-DE" i="1" dirty="0">
                <a:solidFill>
                  <a:srgbClr val="FF9900"/>
                </a:solidFill>
                <a:latin typeface="TIMES" pitchFamily="18" charset="0"/>
              </a:rPr>
              <a:t>-Klassifizierung mit NN:</a:t>
            </a:r>
            <a:r>
              <a:rPr lang="de-DE" sz="1800" dirty="0">
                <a:latin typeface="TIMES" pitchFamily="18" charset="0"/>
              </a:rPr>
              <a:t> </a:t>
            </a:r>
          </a:p>
          <a:p>
            <a:pPr>
              <a:lnSpc>
                <a:spcPct val="40000"/>
              </a:lnSpc>
              <a:spcAft>
                <a:spcPct val="24000"/>
              </a:spcAft>
            </a:pPr>
            <a:r>
              <a:rPr lang="de-DE" dirty="0">
                <a:latin typeface="TIMES" pitchFamily="18" charset="0"/>
              </a:rPr>
              <a:t>Suche Klasse </a:t>
            </a:r>
            <a:r>
              <a:rPr lang="de-DE" dirty="0" err="1">
                <a:latin typeface="Symbol" pitchFamily="18" charset="2"/>
              </a:rPr>
              <a:t>w</a:t>
            </a:r>
            <a:r>
              <a:rPr lang="de-DE" baseline="-25000" dirty="0" err="1">
                <a:latin typeface="TIMES" pitchFamily="18" charset="0"/>
              </a:rPr>
              <a:t>k</a:t>
            </a:r>
            <a:r>
              <a:rPr lang="de-DE" dirty="0">
                <a:latin typeface="TIMES" pitchFamily="18" charset="0"/>
              </a:rPr>
              <a:t> so, </a:t>
            </a:r>
            <a:r>
              <a:rPr lang="de-DE" dirty="0" err="1">
                <a:latin typeface="TIMES" pitchFamily="18" charset="0"/>
              </a:rPr>
              <a:t>daß</a:t>
            </a:r>
            <a:r>
              <a:rPr lang="de-DE" dirty="0">
                <a:latin typeface="TIMES" pitchFamily="18" charset="0"/>
              </a:rPr>
              <a:t> mit</a:t>
            </a:r>
            <a:r>
              <a:rPr lang="de-DE" sz="2400" dirty="0">
                <a:latin typeface="TIMES" pitchFamily="18" charset="0"/>
              </a:rPr>
              <a:t> </a:t>
            </a:r>
            <a:r>
              <a:rPr lang="de-DE" sz="2400" dirty="0" err="1">
                <a:latin typeface="TIMES" pitchFamily="18" charset="0"/>
              </a:rPr>
              <a:t>y</a:t>
            </a:r>
            <a:r>
              <a:rPr lang="de-DE" sz="2400" baseline="-25000" dirty="0" err="1">
                <a:latin typeface="TIMES" pitchFamily="18" charset="0"/>
              </a:rPr>
              <a:t>i</a:t>
            </a:r>
            <a:r>
              <a:rPr lang="de-DE" sz="2400" dirty="0">
                <a:latin typeface="TIMES" pitchFamily="18" charset="0"/>
              </a:rPr>
              <a:t> =</a:t>
            </a:r>
          </a:p>
          <a:p>
            <a:pPr>
              <a:lnSpc>
                <a:spcPct val="250000"/>
              </a:lnSpc>
              <a:spcAft>
                <a:spcPct val="24000"/>
              </a:spcAft>
            </a:pPr>
            <a:r>
              <a:rPr lang="de-DE" dirty="0">
                <a:latin typeface="TIMES" pitchFamily="18" charset="0"/>
              </a:rPr>
              <a:t>	</a:t>
            </a:r>
            <a:r>
              <a:rPr lang="de-DE" dirty="0" err="1">
                <a:latin typeface="TIMES" pitchFamily="18" charset="0"/>
              </a:rPr>
              <a:t>y</a:t>
            </a:r>
            <a:r>
              <a:rPr lang="de-DE" baseline="-25000" dirty="0" err="1">
                <a:latin typeface="TIMES" pitchFamily="18" charset="0"/>
              </a:rPr>
              <a:t>k</a:t>
            </a:r>
            <a:r>
              <a:rPr lang="de-DE" dirty="0">
                <a:latin typeface="TIMES" pitchFamily="18" charset="0"/>
              </a:rPr>
              <a:t> = max</a:t>
            </a:r>
            <a:r>
              <a:rPr lang="de-DE" baseline="-25000" dirty="0">
                <a:latin typeface="TIMES" pitchFamily="18" charset="0"/>
              </a:rPr>
              <a:t>i</a:t>
            </a:r>
            <a:r>
              <a:rPr lang="de-DE" dirty="0">
                <a:latin typeface="TIMES" pitchFamily="18" charset="0"/>
              </a:rPr>
              <a:t>  </a:t>
            </a:r>
            <a:r>
              <a:rPr lang="de-DE" dirty="0" err="1">
                <a:latin typeface="TIMES" pitchFamily="18" charset="0"/>
              </a:rPr>
              <a:t>y</a:t>
            </a:r>
            <a:r>
              <a:rPr lang="de-DE" baseline="-25000" dirty="0" err="1">
                <a:latin typeface="TIMES" pitchFamily="18" charset="0"/>
              </a:rPr>
              <a:t>i</a:t>
            </a:r>
            <a:r>
              <a:rPr lang="de-DE" baseline="-25000" dirty="0">
                <a:latin typeface="TIMES" pitchFamily="18" charset="0"/>
              </a:rPr>
              <a:t> 	</a:t>
            </a:r>
            <a:r>
              <a:rPr lang="de-DE" i="1" dirty="0" err="1">
                <a:solidFill>
                  <a:srgbClr val="0066CC"/>
                </a:solidFill>
                <a:latin typeface="TIMES" pitchFamily="18" charset="0"/>
              </a:rPr>
              <a:t>winner</a:t>
            </a:r>
            <a:r>
              <a:rPr lang="de-DE" i="1" dirty="0">
                <a:solidFill>
                  <a:srgbClr val="0066CC"/>
                </a:solidFill>
                <a:latin typeface="TIMES" pitchFamily="18" charset="0"/>
              </a:rPr>
              <a:t> </a:t>
            </a:r>
            <a:r>
              <a:rPr lang="de-DE" i="1" dirty="0" err="1">
                <a:solidFill>
                  <a:srgbClr val="0066CC"/>
                </a:solidFill>
                <a:latin typeface="TIMES" pitchFamily="18" charset="0"/>
              </a:rPr>
              <a:t>take</a:t>
            </a:r>
            <a:r>
              <a:rPr lang="de-DE" i="1" dirty="0">
                <a:solidFill>
                  <a:srgbClr val="0066CC"/>
                </a:solidFill>
                <a:latin typeface="TIMES" pitchFamily="18" charset="0"/>
              </a:rPr>
              <a:t> all</a:t>
            </a:r>
            <a:r>
              <a:rPr lang="de-DE" dirty="0">
                <a:latin typeface="TIMES" pitchFamily="18" charset="0"/>
              </a:rPr>
              <a:t> </a:t>
            </a:r>
            <a:endParaRPr lang="de-DE" i="1" dirty="0">
              <a:latin typeface="TIMES" pitchFamily="18" charset="0"/>
            </a:endParaRPr>
          </a:p>
          <a:p>
            <a:pPr algn="r">
              <a:lnSpc>
                <a:spcPct val="0"/>
              </a:lnSpc>
              <a:spcAft>
                <a:spcPct val="24000"/>
              </a:spcAft>
            </a:pPr>
            <a:r>
              <a:rPr lang="de-DE" sz="1800" dirty="0">
                <a:latin typeface="TIMES" pitchFamily="18" charset="0"/>
              </a:rPr>
              <a:t>		 		   							         	RBF	</a:t>
            </a:r>
            <a:r>
              <a:rPr lang="de-DE" sz="1800" i="1" dirty="0">
                <a:latin typeface="TIMES" pitchFamily="18" charset="0"/>
              </a:rPr>
              <a:t>Suche Maximum</a:t>
            </a: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615950" y="4221163"/>
            <a:ext cx="350838" cy="338137"/>
          </a:xfrm>
          <a:prstGeom prst="rightArrow">
            <a:avLst>
              <a:gd name="adj1" fmla="val 50000"/>
              <a:gd name="adj2" fmla="val 51883"/>
            </a:avLst>
          </a:prstGeom>
          <a:solidFill>
            <a:srgbClr val="FF990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" name="Gruppieren 2"/>
          <p:cNvGrpSpPr/>
          <p:nvPr/>
        </p:nvGrpSpPr>
        <p:grpSpPr>
          <a:xfrm>
            <a:off x="4465638" y="4424363"/>
            <a:ext cx="4295775" cy="1692275"/>
            <a:chOff x="4465638" y="4424363"/>
            <a:chExt cx="4295775" cy="1692275"/>
          </a:xfrm>
        </p:grpSpPr>
        <p:graphicFrame>
          <p:nvGraphicFramePr>
            <p:cNvPr id="19465" name="Object 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97715581"/>
                </p:ext>
              </p:extLst>
            </p:nvPr>
          </p:nvGraphicFramePr>
          <p:xfrm>
            <a:off x="6011863" y="4437063"/>
            <a:ext cx="2749550" cy="167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46" name="Document" r:id="rId8" imgW="3322320" imgH="2036064" progId="Word.Document.6">
                    <p:embed/>
                  </p:oleObj>
                </mc:Choice>
                <mc:Fallback>
                  <p:oleObj name="Document" r:id="rId8" imgW="3322320" imgH="2036064" progId="Word.Document.6">
                    <p:embed/>
                    <p:pic>
                      <p:nvPicPr>
                        <p:cNvPr id="0" name="Object 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1863" y="4437063"/>
                          <a:ext cx="2749550" cy="167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7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84495580"/>
                </p:ext>
              </p:extLst>
            </p:nvPr>
          </p:nvGraphicFramePr>
          <p:xfrm>
            <a:off x="4465638" y="4424363"/>
            <a:ext cx="1292225" cy="1012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47" name="Equation" r:id="rId10" imgW="647700" imgH="508000" progId="Equation.DSMT4">
                    <p:embed/>
                  </p:oleObj>
                </mc:Choice>
                <mc:Fallback>
                  <p:oleObj name="Equation" r:id="rId10" imgW="647700" imgH="5080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5638" y="4424363"/>
                          <a:ext cx="1292225" cy="1012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>
    <p:cover dir="u"/>
    <p:sndAc>
      <p:stSnd>
        <p:snd r:embed="rId3" name="Diaprojektor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4" grpId="0"/>
      <p:bldP spid="1946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wrap="square" lIns="92075" tIns="46038" rIns="92075" bIns="46038" anchor="ctr"/>
          <a:lstStyle/>
          <a:p>
            <a:r>
              <a:rPr lang="de-DE" smtClean="0"/>
              <a:t>Klassifikation mit winner-take-all</a:t>
            </a:r>
          </a:p>
        </p:txBody>
      </p:sp>
      <p:sp>
        <p:nvSpPr>
          <p:cNvPr id="20482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20483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3773ADBC-FBAD-410F-893A-D0381043E2BD}" type="slidenum">
              <a:rPr lang="de-DE" sz="1000" smtClean="0"/>
              <a:pPr/>
              <a:t>17</a:t>
            </a:fld>
            <a:r>
              <a:rPr lang="de-DE" sz="1000" smtClean="0"/>
              <a:t> -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684213" y="3789363"/>
            <a:ext cx="78359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b="1"/>
              <a:t>Zwei-Schichten-Netzwerk</a:t>
            </a:r>
          </a:p>
          <a:p>
            <a:pPr>
              <a:lnSpc>
                <a:spcPct val="40000"/>
              </a:lnSpc>
              <a:spcAft>
                <a:spcPct val="24000"/>
              </a:spcAft>
            </a:pPr>
            <a:r>
              <a:rPr lang="de-DE" sz="1800"/>
              <a:t>Suche Klasse </a:t>
            </a:r>
            <a:r>
              <a:rPr lang="de-DE" sz="1800" i="1"/>
              <a:t>k</a:t>
            </a:r>
            <a:r>
              <a:rPr lang="de-DE" sz="1800"/>
              <a:t> so, dass mit</a:t>
            </a:r>
            <a:r>
              <a:rPr lang="de-DE"/>
              <a:t> f</a:t>
            </a:r>
            <a:r>
              <a:rPr lang="de-DE" baseline="-25000"/>
              <a:t>i</a:t>
            </a:r>
            <a:r>
              <a:rPr lang="de-DE">
                <a:latin typeface="TIMES" pitchFamily="18" charset="0"/>
              </a:rPr>
              <a:t> = </a:t>
            </a:r>
            <a:r>
              <a:rPr lang="de-DE" sz="2800">
                <a:latin typeface="Symbol" pitchFamily="18" charset="2"/>
              </a:rPr>
              <a:t>S</a:t>
            </a:r>
            <a:r>
              <a:rPr lang="de-DE" sz="2400" baseline="-25000"/>
              <a:t>i</a:t>
            </a:r>
            <a:r>
              <a:rPr lang="de-DE">
                <a:latin typeface="Symbol" pitchFamily="18" charset="2"/>
              </a:rPr>
              <a:t> </a:t>
            </a:r>
            <a:r>
              <a:rPr lang="de-DE"/>
              <a:t>w</a:t>
            </a:r>
            <a:r>
              <a:rPr lang="de-DE" baseline="-25000"/>
              <a:t>i</a:t>
            </a:r>
            <a:r>
              <a:rPr lang="de-DE">
                <a:latin typeface="TIMES" pitchFamily="18" charset="0"/>
              </a:rPr>
              <a:t>y</a:t>
            </a:r>
            <a:r>
              <a:rPr lang="de-DE" baseline="-25000">
                <a:latin typeface="TIMES" pitchFamily="18" charset="0"/>
              </a:rPr>
              <a:t>i</a:t>
            </a:r>
          </a:p>
          <a:p>
            <a:pPr>
              <a:spcAft>
                <a:spcPct val="24000"/>
              </a:spcAft>
            </a:pPr>
            <a:r>
              <a:rPr lang="de-DE" sz="1800">
                <a:latin typeface="TIMES" pitchFamily="18" charset="0"/>
              </a:rPr>
              <a:t>		</a:t>
            </a:r>
            <a:r>
              <a:rPr lang="de-DE"/>
              <a:t>f</a:t>
            </a:r>
            <a:r>
              <a:rPr lang="de-DE" baseline="-25000"/>
              <a:t>i</a:t>
            </a:r>
            <a:r>
              <a:rPr lang="de-DE"/>
              <a:t> = max</a:t>
            </a:r>
            <a:r>
              <a:rPr lang="de-DE" baseline="-25000"/>
              <a:t>k</a:t>
            </a:r>
            <a:r>
              <a:rPr lang="de-DE"/>
              <a:t>  f</a:t>
            </a:r>
            <a:r>
              <a:rPr lang="de-DE" baseline="-25000"/>
              <a:t>k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92725" y="3860800"/>
            <a:ext cx="3355975" cy="1549400"/>
            <a:chOff x="3358" y="2866"/>
            <a:chExt cx="2114" cy="976"/>
          </a:xfrm>
        </p:grpSpPr>
        <p:grpSp>
          <p:nvGrpSpPr>
            <p:cNvPr id="20643" name="Group 6"/>
            <p:cNvGrpSpPr>
              <a:grpSpLocks/>
            </p:cNvGrpSpPr>
            <p:nvPr/>
          </p:nvGrpSpPr>
          <p:grpSpPr bwMode="auto">
            <a:xfrm>
              <a:off x="4624" y="2906"/>
              <a:ext cx="532" cy="936"/>
              <a:chOff x="3029" y="1204"/>
              <a:chExt cx="920" cy="1235"/>
            </a:xfrm>
          </p:grpSpPr>
          <p:sp>
            <p:nvSpPr>
              <p:cNvPr id="20818" name="Rectangle 7"/>
              <p:cNvSpPr>
                <a:spLocks noChangeArrowheads="1"/>
              </p:cNvSpPr>
              <p:nvPr/>
            </p:nvSpPr>
            <p:spPr bwMode="auto">
              <a:xfrm>
                <a:off x="3033" y="1208"/>
                <a:ext cx="912" cy="122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19" name="Freeform 8"/>
              <p:cNvSpPr>
                <a:spLocks/>
              </p:cNvSpPr>
              <p:nvPr/>
            </p:nvSpPr>
            <p:spPr bwMode="auto">
              <a:xfrm>
                <a:off x="3029" y="1204"/>
                <a:ext cx="24" cy="38"/>
              </a:xfrm>
              <a:custGeom>
                <a:avLst/>
                <a:gdLst>
                  <a:gd name="T0" fmla="*/ 8 w 24"/>
                  <a:gd name="T1" fmla="*/ 4 h 38"/>
                  <a:gd name="T2" fmla="*/ 4 w 24"/>
                  <a:gd name="T3" fmla="*/ 4 h 38"/>
                  <a:gd name="T4" fmla="*/ 4 w 24"/>
                  <a:gd name="T5" fmla="*/ 8 h 38"/>
                  <a:gd name="T6" fmla="*/ 24 w 24"/>
                  <a:gd name="T7" fmla="*/ 8 h 38"/>
                  <a:gd name="T8" fmla="*/ 24 w 24"/>
                  <a:gd name="T9" fmla="*/ 0 h 38"/>
                  <a:gd name="T10" fmla="*/ 4 w 24"/>
                  <a:gd name="T11" fmla="*/ 0 h 38"/>
                  <a:gd name="T12" fmla="*/ 0 w 24"/>
                  <a:gd name="T13" fmla="*/ 0 h 38"/>
                  <a:gd name="T14" fmla="*/ 0 w 24"/>
                  <a:gd name="T15" fmla="*/ 4 h 38"/>
                  <a:gd name="T16" fmla="*/ 0 w 24"/>
                  <a:gd name="T17" fmla="*/ 38 h 38"/>
                  <a:gd name="T18" fmla="*/ 8 w 24"/>
                  <a:gd name="T19" fmla="*/ 38 h 38"/>
                  <a:gd name="T20" fmla="*/ 8 w 24"/>
                  <a:gd name="T21" fmla="*/ 4 h 3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4"/>
                  <a:gd name="T34" fmla="*/ 0 h 38"/>
                  <a:gd name="T35" fmla="*/ 24 w 24"/>
                  <a:gd name="T36" fmla="*/ 38 h 3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4" h="38">
                    <a:moveTo>
                      <a:pt x="8" y="4"/>
                    </a:moveTo>
                    <a:lnTo>
                      <a:pt x="4" y="4"/>
                    </a:lnTo>
                    <a:lnTo>
                      <a:pt x="4" y="8"/>
                    </a:lnTo>
                    <a:lnTo>
                      <a:pt x="24" y="8"/>
                    </a:lnTo>
                    <a:lnTo>
                      <a:pt x="2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38"/>
                    </a:lnTo>
                    <a:lnTo>
                      <a:pt x="8" y="38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20" name="Rectangle 9"/>
              <p:cNvSpPr>
                <a:spLocks noChangeArrowheads="1"/>
              </p:cNvSpPr>
              <p:nvPr/>
            </p:nvSpPr>
            <p:spPr bwMode="auto">
              <a:xfrm>
                <a:off x="3029" y="1267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21" name="Rectangle 10"/>
              <p:cNvSpPr>
                <a:spLocks noChangeArrowheads="1"/>
              </p:cNvSpPr>
              <p:nvPr/>
            </p:nvSpPr>
            <p:spPr bwMode="auto">
              <a:xfrm>
                <a:off x="3029" y="1301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22" name="Rectangle 11"/>
              <p:cNvSpPr>
                <a:spLocks noChangeArrowheads="1"/>
              </p:cNvSpPr>
              <p:nvPr/>
            </p:nvSpPr>
            <p:spPr bwMode="auto">
              <a:xfrm>
                <a:off x="3029" y="1359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23" name="Rectangle 12"/>
              <p:cNvSpPr>
                <a:spLocks noChangeArrowheads="1"/>
              </p:cNvSpPr>
              <p:nvPr/>
            </p:nvSpPr>
            <p:spPr bwMode="auto">
              <a:xfrm>
                <a:off x="3029" y="1393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24" name="Rectangle 13"/>
              <p:cNvSpPr>
                <a:spLocks noChangeArrowheads="1"/>
              </p:cNvSpPr>
              <p:nvPr/>
            </p:nvSpPr>
            <p:spPr bwMode="auto">
              <a:xfrm>
                <a:off x="3029" y="1452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25" name="Rectangle 14"/>
              <p:cNvSpPr>
                <a:spLocks noChangeArrowheads="1"/>
              </p:cNvSpPr>
              <p:nvPr/>
            </p:nvSpPr>
            <p:spPr bwMode="auto">
              <a:xfrm>
                <a:off x="3029" y="1486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26" name="Rectangle 15"/>
              <p:cNvSpPr>
                <a:spLocks noChangeArrowheads="1"/>
              </p:cNvSpPr>
              <p:nvPr/>
            </p:nvSpPr>
            <p:spPr bwMode="auto">
              <a:xfrm>
                <a:off x="3029" y="1544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27" name="Rectangle 16"/>
              <p:cNvSpPr>
                <a:spLocks noChangeArrowheads="1"/>
              </p:cNvSpPr>
              <p:nvPr/>
            </p:nvSpPr>
            <p:spPr bwMode="auto">
              <a:xfrm>
                <a:off x="3029" y="1578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28" name="Rectangle 17"/>
              <p:cNvSpPr>
                <a:spLocks noChangeArrowheads="1"/>
              </p:cNvSpPr>
              <p:nvPr/>
            </p:nvSpPr>
            <p:spPr bwMode="auto">
              <a:xfrm>
                <a:off x="3029" y="1637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29" name="Rectangle 18"/>
              <p:cNvSpPr>
                <a:spLocks noChangeArrowheads="1"/>
              </p:cNvSpPr>
              <p:nvPr/>
            </p:nvSpPr>
            <p:spPr bwMode="auto">
              <a:xfrm>
                <a:off x="3029" y="1671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30" name="Rectangle 19"/>
              <p:cNvSpPr>
                <a:spLocks noChangeArrowheads="1"/>
              </p:cNvSpPr>
              <p:nvPr/>
            </p:nvSpPr>
            <p:spPr bwMode="auto">
              <a:xfrm>
                <a:off x="3029" y="1729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31" name="Rectangle 20"/>
              <p:cNvSpPr>
                <a:spLocks noChangeArrowheads="1"/>
              </p:cNvSpPr>
              <p:nvPr/>
            </p:nvSpPr>
            <p:spPr bwMode="auto">
              <a:xfrm>
                <a:off x="3029" y="1763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32" name="Rectangle 21"/>
              <p:cNvSpPr>
                <a:spLocks noChangeArrowheads="1"/>
              </p:cNvSpPr>
              <p:nvPr/>
            </p:nvSpPr>
            <p:spPr bwMode="auto">
              <a:xfrm>
                <a:off x="3029" y="1822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33" name="Rectangle 22"/>
              <p:cNvSpPr>
                <a:spLocks noChangeArrowheads="1"/>
              </p:cNvSpPr>
              <p:nvPr/>
            </p:nvSpPr>
            <p:spPr bwMode="auto">
              <a:xfrm>
                <a:off x="3029" y="1856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34" name="Rectangle 23"/>
              <p:cNvSpPr>
                <a:spLocks noChangeArrowheads="1"/>
              </p:cNvSpPr>
              <p:nvPr/>
            </p:nvSpPr>
            <p:spPr bwMode="auto">
              <a:xfrm>
                <a:off x="3029" y="1914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35" name="Rectangle 24"/>
              <p:cNvSpPr>
                <a:spLocks noChangeArrowheads="1"/>
              </p:cNvSpPr>
              <p:nvPr/>
            </p:nvSpPr>
            <p:spPr bwMode="auto">
              <a:xfrm>
                <a:off x="3029" y="1948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36" name="Rectangle 25"/>
              <p:cNvSpPr>
                <a:spLocks noChangeArrowheads="1"/>
              </p:cNvSpPr>
              <p:nvPr/>
            </p:nvSpPr>
            <p:spPr bwMode="auto">
              <a:xfrm>
                <a:off x="3029" y="2007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37" name="Rectangle 26"/>
              <p:cNvSpPr>
                <a:spLocks noChangeArrowheads="1"/>
              </p:cNvSpPr>
              <p:nvPr/>
            </p:nvSpPr>
            <p:spPr bwMode="auto">
              <a:xfrm>
                <a:off x="3029" y="2041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38" name="Rectangle 27"/>
              <p:cNvSpPr>
                <a:spLocks noChangeArrowheads="1"/>
              </p:cNvSpPr>
              <p:nvPr/>
            </p:nvSpPr>
            <p:spPr bwMode="auto">
              <a:xfrm>
                <a:off x="3029" y="2099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39" name="Rectangle 28"/>
              <p:cNvSpPr>
                <a:spLocks noChangeArrowheads="1"/>
              </p:cNvSpPr>
              <p:nvPr/>
            </p:nvSpPr>
            <p:spPr bwMode="auto">
              <a:xfrm>
                <a:off x="3029" y="2133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40" name="Rectangle 29"/>
              <p:cNvSpPr>
                <a:spLocks noChangeArrowheads="1"/>
              </p:cNvSpPr>
              <p:nvPr/>
            </p:nvSpPr>
            <p:spPr bwMode="auto">
              <a:xfrm>
                <a:off x="3029" y="2192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41" name="Rectangle 30"/>
              <p:cNvSpPr>
                <a:spLocks noChangeArrowheads="1"/>
              </p:cNvSpPr>
              <p:nvPr/>
            </p:nvSpPr>
            <p:spPr bwMode="auto">
              <a:xfrm>
                <a:off x="3029" y="2226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42" name="Rectangle 31"/>
              <p:cNvSpPr>
                <a:spLocks noChangeArrowheads="1"/>
              </p:cNvSpPr>
              <p:nvPr/>
            </p:nvSpPr>
            <p:spPr bwMode="auto">
              <a:xfrm>
                <a:off x="3029" y="2284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43" name="Rectangle 32"/>
              <p:cNvSpPr>
                <a:spLocks noChangeArrowheads="1"/>
              </p:cNvSpPr>
              <p:nvPr/>
            </p:nvSpPr>
            <p:spPr bwMode="auto">
              <a:xfrm>
                <a:off x="3029" y="2318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44" name="Rectangle 33"/>
              <p:cNvSpPr>
                <a:spLocks noChangeArrowheads="1"/>
              </p:cNvSpPr>
              <p:nvPr/>
            </p:nvSpPr>
            <p:spPr bwMode="auto">
              <a:xfrm>
                <a:off x="3029" y="2377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45" name="Freeform 34"/>
              <p:cNvSpPr>
                <a:spLocks/>
              </p:cNvSpPr>
              <p:nvPr/>
            </p:nvSpPr>
            <p:spPr bwMode="auto">
              <a:xfrm>
                <a:off x="3029" y="2411"/>
                <a:ext cx="14" cy="28"/>
              </a:xfrm>
              <a:custGeom>
                <a:avLst/>
                <a:gdLst>
                  <a:gd name="T0" fmla="*/ 8 w 14"/>
                  <a:gd name="T1" fmla="*/ 0 h 28"/>
                  <a:gd name="T2" fmla="*/ 0 w 14"/>
                  <a:gd name="T3" fmla="*/ 0 h 28"/>
                  <a:gd name="T4" fmla="*/ 0 w 14"/>
                  <a:gd name="T5" fmla="*/ 23 h 28"/>
                  <a:gd name="T6" fmla="*/ 0 w 14"/>
                  <a:gd name="T7" fmla="*/ 28 h 28"/>
                  <a:gd name="T8" fmla="*/ 4 w 14"/>
                  <a:gd name="T9" fmla="*/ 28 h 28"/>
                  <a:gd name="T10" fmla="*/ 14 w 14"/>
                  <a:gd name="T11" fmla="*/ 28 h 28"/>
                  <a:gd name="T12" fmla="*/ 14 w 14"/>
                  <a:gd name="T13" fmla="*/ 19 h 28"/>
                  <a:gd name="T14" fmla="*/ 4 w 14"/>
                  <a:gd name="T15" fmla="*/ 19 h 28"/>
                  <a:gd name="T16" fmla="*/ 4 w 14"/>
                  <a:gd name="T17" fmla="*/ 23 h 28"/>
                  <a:gd name="T18" fmla="*/ 8 w 14"/>
                  <a:gd name="T19" fmla="*/ 23 h 28"/>
                  <a:gd name="T20" fmla="*/ 8 w 14"/>
                  <a:gd name="T21" fmla="*/ 0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"/>
                  <a:gd name="T34" fmla="*/ 0 h 28"/>
                  <a:gd name="T35" fmla="*/ 14 w 14"/>
                  <a:gd name="T36" fmla="*/ 28 h 2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" h="28">
                    <a:moveTo>
                      <a:pt x="8" y="0"/>
                    </a:moveTo>
                    <a:lnTo>
                      <a:pt x="0" y="0"/>
                    </a:lnTo>
                    <a:lnTo>
                      <a:pt x="0" y="23"/>
                    </a:lnTo>
                    <a:lnTo>
                      <a:pt x="0" y="28"/>
                    </a:lnTo>
                    <a:lnTo>
                      <a:pt x="4" y="28"/>
                    </a:lnTo>
                    <a:lnTo>
                      <a:pt x="14" y="28"/>
                    </a:lnTo>
                    <a:lnTo>
                      <a:pt x="14" y="19"/>
                    </a:lnTo>
                    <a:lnTo>
                      <a:pt x="4" y="19"/>
                    </a:lnTo>
                    <a:lnTo>
                      <a:pt x="4" y="23"/>
                    </a:lnTo>
                    <a:lnTo>
                      <a:pt x="8" y="2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46" name="Rectangle 35"/>
              <p:cNvSpPr>
                <a:spLocks noChangeArrowheads="1"/>
              </p:cNvSpPr>
              <p:nvPr/>
            </p:nvSpPr>
            <p:spPr bwMode="auto">
              <a:xfrm>
                <a:off x="3068" y="2430"/>
                <a:ext cx="9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47" name="Rectangle 36"/>
              <p:cNvSpPr>
                <a:spLocks noChangeArrowheads="1"/>
              </p:cNvSpPr>
              <p:nvPr/>
            </p:nvSpPr>
            <p:spPr bwMode="auto">
              <a:xfrm>
                <a:off x="3102" y="2430"/>
                <a:ext cx="33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48" name="Rectangle 37"/>
              <p:cNvSpPr>
                <a:spLocks noChangeArrowheads="1"/>
              </p:cNvSpPr>
              <p:nvPr/>
            </p:nvSpPr>
            <p:spPr bwMode="auto">
              <a:xfrm>
                <a:off x="3161" y="2430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49" name="Rectangle 38"/>
              <p:cNvSpPr>
                <a:spLocks noChangeArrowheads="1"/>
              </p:cNvSpPr>
              <p:nvPr/>
            </p:nvSpPr>
            <p:spPr bwMode="auto">
              <a:xfrm>
                <a:off x="3194" y="2430"/>
                <a:ext cx="34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50" name="Rectangle 39"/>
              <p:cNvSpPr>
                <a:spLocks noChangeArrowheads="1"/>
              </p:cNvSpPr>
              <p:nvPr/>
            </p:nvSpPr>
            <p:spPr bwMode="auto">
              <a:xfrm>
                <a:off x="3253" y="2430"/>
                <a:ext cx="9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51" name="Rectangle 40"/>
              <p:cNvSpPr>
                <a:spLocks noChangeArrowheads="1"/>
              </p:cNvSpPr>
              <p:nvPr/>
            </p:nvSpPr>
            <p:spPr bwMode="auto">
              <a:xfrm>
                <a:off x="3287" y="2430"/>
                <a:ext cx="34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52" name="Rectangle 41"/>
              <p:cNvSpPr>
                <a:spLocks noChangeArrowheads="1"/>
              </p:cNvSpPr>
              <p:nvPr/>
            </p:nvSpPr>
            <p:spPr bwMode="auto">
              <a:xfrm>
                <a:off x="3346" y="2430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53" name="Rectangle 42"/>
              <p:cNvSpPr>
                <a:spLocks noChangeArrowheads="1"/>
              </p:cNvSpPr>
              <p:nvPr/>
            </p:nvSpPr>
            <p:spPr bwMode="auto">
              <a:xfrm>
                <a:off x="3380" y="2430"/>
                <a:ext cx="33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54" name="Rectangle 43"/>
              <p:cNvSpPr>
                <a:spLocks noChangeArrowheads="1"/>
              </p:cNvSpPr>
              <p:nvPr/>
            </p:nvSpPr>
            <p:spPr bwMode="auto">
              <a:xfrm>
                <a:off x="3438" y="2430"/>
                <a:ext cx="9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55" name="Rectangle 44"/>
              <p:cNvSpPr>
                <a:spLocks noChangeArrowheads="1"/>
              </p:cNvSpPr>
              <p:nvPr/>
            </p:nvSpPr>
            <p:spPr bwMode="auto">
              <a:xfrm>
                <a:off x="3472" y="2430"/>
                <a:ext cx="34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56" name="Rectangle 45"/>
              <p:cNvSpPr>
                <a:spLocks noChangeArrowheads="1"/>
              </p:cNvSpPr>
              <p:nvPr/>
            </p:nvSpPr>
            <p:spPr bwMode="auto">
              <a:xfrm>
                <a:off x="3531" y="2430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57" name="Rectangle 46"/>
              <p:cNvSpPr>
                <a:spLocks noChangeArrowheads="1"/>
              </p:cNvSpPr>
              <p:nvPr/>
            </p:nvSpPr>
            <p:spPr bwMode="auto">
              <a:xfrm>
                <a:off x="3565" y="2430"/>
                <a:ext cx="33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58" name="Rectangle 47"/>
              <p:cNvSpPr>
                <a:spLocks noChangeArrowheads="1"/>
              </p:cNvSpPr>
              <p:nvPr/>
            </p:nvSpPr>
            <p:spPr bwMode="auto">
              <a:xfrm>
                <a:off x="3624" y="2430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59" name="Rectangle 48"/>
              <p:cNvSpPr>
                <a:spLocks noChangeArrowheads="1"/>
              </p:cNvSpPr>
              <p:nvPr/>
            </p:nvSpPr>
            <p:spPr bwMode="auto">
              <a:xfrm>
                <a:off x="3657" y="2430"/>
                <a:ext cx="34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60" name="Rectangle 49"/>
              <p:cNvSpPr>
                <a:spLocks noChangeArrowheads="1"/>
              </p:cNvSpPr>
              <p:nvPr/>
            </p:nvSpPr>
            <p:spPr bwMode="auto">
              <a:xfrm>
                <a:off x="3716" y="2430"/>
                <a:ext cx="9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61" name="Rectangle 50"/>
              <p:cNvSpPr>
                <a:spLocks noChangeArrowheads="1"/>
              </p:cNvSpPr>
              <p:nvPr/>
            </p:nvSpPr>
            <p:spPr bwMode="auto">
              <a:xfrm>
                <a:off x="3750" y="2430"/>
                <a:ext cx="34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62" name="Rectangle 51"/>
              <p:cNvSpPr>
                <a:spLocks noChangeArrowheads="1"/>
              </p:cNvSpPr>
              <p:nvPr/>
            </p:nvSpPr>
            <p:spPr bwMode="auto">
              <a:xfrm>
                <a:off x="3809" y="2430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63" name="Rectangle 52"/>
              <p:cNvSpPr>
                <a:spLocks noChangeArrowheads="1"/>
              </p:cNvSpPr>
              <p:nvPr/>
            </p:nvSpPr>
            <p:spPr bwMode="auto">
              <a:xfrm>
                <a:off x="3842" y="2430"/>
                <a:ext cx="34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64" name="Rectangle 53"/>
              <p:cNvSpPr>
                <a:spLocks noChangeArrowheads="1"/>
              </p:cNvSpPr>
              <p:nvPr/>
            </p:nvSpPr>
            <p:spPr bwMode="auto">
              <a:xfrm>
                <a:off x="3901" y="2430"/>
                <a:ext cx="9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65" name="Freeform 54"/>
              <p:cNvSpPr>
                <a:spLocks/>
              </p:cNvSpPr>
              <p:nvPr/>
            </p:nvSpPr>
            <p:spPr bwMode="auto">
              <a:xfrm>
                <a:off x="3935" y="2411"/>
                <a:ext cx="14" cy="28"/>
              </a:xfrm>
              <a:custGeom>
                <a:avLst/>
                <a:gdLst>
                  <a:gd name="T0" fmla="*/ 0 w 14"/>
                  <a:gd name="T1" fmla="*/ 19 h 28"/>
                  <a:gd name="T2" fmla="*/ 0 w 14"/>
                  <a:gd name="T3" fmla="*/ 28 h 28"/>
                  <a:gd name="T4" fmla="*/ 10 w 14"/>
                  <a:gd name="T5" fmla="*/ 28 h 28"/>
                  <a:gd name="T6" fmla="*/ 14 w 14"/>
                  <a:gd name="T7" fmla="*/ 28 h 28"/>
                  <a:gd name="T8" fmla="*/ 14 w 14"/>
                  <a:gd name="T9" fmla="*/ 23 h 28"/>
                  <a:gd name="T10" fmla="*/ 14 w 14"/>
                  <a:gd name="T11" fmla="*/ 0 h 28"/>
                  <a:gd name="T12" fmla="*/ 6 w 14"/>
                  <a:gd name="T13" fmla="*/ 0 h 28"/>
                  <a:gd name="T14" fmla="*/ 6 w 14"/>
                  <a:gd name="T15" fmla="*/ 23 h 28"/>
                  <a:gd name="T16" fmla="*/ 10 w 14"/>
                  <a:gd name="T17" fmla="*/ 23 h 28"/>
                  <a:gd name="T18" fmla="*/ 10 w 14"/>
                  <a:gd name="T19" fmla="*/ 19 h 28"/>
                  <a:gd name="T20" fmla="*/ 0 w 14"/>
                  <a:gd name="T21" fmla="*/ 19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"/>
                  <a:gd name="T34" fmla="*/ 0 h 28"/>
                  <a:gd name="T35" fmla="*/ 14 w 14"/>
                  <a:gd name="T36" fmla="*/ 28 h 2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" h="28">
                    <a:moveTo>
                      <a:pt x="0" y="19"/>
                    </a:moveTo>
                    <a:lnTo>
                      <a:pt x="0" y="28"/>
                    </a:lnTo>
                    <a:lnTo>
                      <a:pt x="10" y="28"/>
                    </a:lnTo>
                    <a:lnTo>
                      <a:pt x="14" y="28"/>
                    </a:lnTo>
                    <a:lnTo>
                      <a:pt x="14" y="23"/>
                    </a:lnTo>
                    <a:lnTo>
                      <a:pt x="14" y="0"/>
                    </a:lnTo>
                    <a:lnTo>
                      <a:pt x="6" y="0"/>
                    </a:lnTo>
                    <a:lnTo>
                      <a:pt x="6" y="23"/>
                    </a:lnTo>
                    <a:lnTo>
                      <a:pt x="10" y="23"/>
                    </a:lnTo>
                    <a:lnTo>
                      <a:pt x="10" y="19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66" name="Rectangle 55"/>
              <p:cNvSpPr>
                <a:spLocks noChangeArrowheads="1"/>
              </p:cNvSpPr>
              <p:nvPr/>
            </p:nvSpPr>
            <p:spPr bwMode="auto">
              <a:xfrm>
                <a:off x="3941" y="2377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67" name="Rectangle 56"/>
              <p:cNvSpPr>
                <a:spLocks noChangeArrowheads="1"/>
              </p:cNvSpPr>
              <p:nvPr/>
            </p:nvSpPr>
            <p:spPr bwMode="auto">
              <a:xfrm>
                <a:off x="3941" y="2318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68" name="Rectangle 57"/>
              <p:cNvSpPr>
                <a:spLocks noChangeArrowheads="1"/>
              </p:cNvSpPr>
              <p:nvPr/>
            </p:nvSpPr>
            <p:spPr bwMode="auto">
              <a:xfrm>
                <a:off x="3941" y="2284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69" name="Rectangle 58"/>
              <p:cNvSpPr>
                <a:spLocks noChangeArrowheads="1"/>
              </p:cNvSpPr>
              <p:nvPr/>
            </p:nvSpPr>
            <p:spPr bwMode="auto">
              <a:xfrm>
                <a:off x="3941" y="2226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70" name="Rectangle 59"/>
              <p:cNvSpPr>
                <a:spLocks noChangeArrowheads="1"/>
              </p:cNvSpPr>
              <p:nvPr/>
            </p:nvSpPr>
            <p:spPr bwMode="auto">
              <a:xfrm>
                <a:off x="3941" y="2192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71" name="Rectangle 60"/>
              <p:cNvSpPr>
                <a:spLocks noChangeArrowheads="1"/>
              </p:cNvSpPr>
              <p:nvPr/>
            </p:nvSpPr>
            <p:spPr bwMode="auto">
              <a:xfrm>
                <a:off x="3941" y="2133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72" name="Rectangle 61"/>
              <p:cNvSpPr>
                <a:spLocks noChangeArrowheads="1"/>
              </p:cNvSpPr>
              <p:nvPr/>
            </p:nvSpPr>
            <p:spPr bwMode="auto">
              <a:xfrm>
                <a:off x="3941" y="2099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73" name="Rectangle 62"/>
              <p:cNvSpPr>
                <a:spLocks noChangeArrowheads="1"/>
              </p:cNvSpPr>
              <p:nvPr/>
            </p:nvSpPr>
            <p:spPr bwMode="auto">
              <a:xfrm>
                <a:off x="3941" y="2041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74" name="Rectangle 63"/>
              <p:cNvSpPr>
                <a:spLocks noChangeArrowheads="1"/>
              </p:cNvSpPr>
              <p:nvPr/>
            </p:nvSpPr>
            <p:spPr bwMode="auto">
              <a:xfrm>
                <a:off x="3941" y="2007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75" name="Rectangle 64"/>
              <p:cNvSpPr>
                <a:spLocks noChangeArrowheads="1"/>
              </p:cNvSpPr>
              <p:nvPr/>
            </p:nvSpPr>
            <p:spPr bwMode="auto">
              <a:xfrm>
                <a:off x="3941" y="1948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76" name="Rectangle 65"/>
              <p:cNvSpPr>
                <a:spLocks noChangeArrowheads="1"/>
              </p:cNvSpPr>
              <p:nvPr/>
            </p:nvSpPr>
            <p:spPr bwMode="auto">
              <a:xfrm>
                <a:off x="3941" y="1914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77" name="Rectangle 66"/>
              <p:cNvSpPr>
                <a:spLocks noChangeArrowheads="1"/>
              </p:cNvSpPr>
              <p:nvPr/>
            </p:nvSpPr>
            <p:spPr bwMode="auto">
              <a:xfrm>
                <a:off x="3941" y="1856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78" name="Rectangle 67"/>
              <p:cNvSpPr>
                <a:spLocks noChangeArrowheads="1"/>
              </p:cNvSpPr>
              <p:nvPr/>
            </p:nvSpPr>
            <p:spPr bwMode="auto">
              <a:xfrm>
                <a:off x="3941" y="1822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79" name="Rectangle 68"/>
              <p:cNvSpPr>
                <a:spLocks noChangeArrowheads="1"/>
              </p:cNvSpPr>
              <p:nvPr/>
            </p:nvSpPr>
            <p:spPr bwMode="auto">
              <a:xfrm>
                <a:off x="3941" y="1763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80" name="Rectangle 69"/>
              <p:cNvSpPr>
                <a:spLocks noChangeArrowheads="1"/>
              </p:cNvSpPr>
              <p:nvPr/>
            </p:nvSpPr>
            <p:spPr bwMode="auto">
              <a:xfrm>
                <a:off x="3941" y="1729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81" name="Rectangle 70"/>
              <p:cNvSpPr>
                <a:spLocks noChangeArrowheads="1"/>
              </p:cNvSpPr>
              <p:nvPr/>
            </p:nvSpPr>
            <p:spPr bwMode="auto">
              <a:xfrm>
                <a:off x="3941" y="1671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82" name="Rectangle 71"/>
              <p:cNvSpPr>
                <a:spLocks noChangeArrowheads="1"/>
              </p:cNvSpPr>
              <p:nvPr/>
            </p:nvSpPr>
            <p:spPr bwMode="auto">
              <a:xfrm>
                <a:off x="3941" y="1637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83" name="Rectangle 72"/>
              <p:cNvSpPr>
                <a:spLocks noChangeArrowheads="1"/>
              </p:cNvSpPr>
              <p:nvPr/>
            </p:nvSpPr>
            <p:spPr bwMode="auto">
              <a:xfrm>
                <a:off x="3941" y="1578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84" name="Rectangle 73"/>
              <p:cNvSpPr>
                <a:spLocks noChangeArrowheads="1"/>
              </p:cNvSpPr>
              <p:nvPr/>
            </p:nvSpPr>
            <p:spPr bwMode="auto">
              <a:xfrm>
                <a:off x="3941" y="1544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85" name="Rectangle 74"/>
              <p:cNvSpPr>
                <a:spLocks noChangeArrowheads="1"/>
              </p:cNvSpPr>
              <p:nvPr/>
            </p:nvSpPr>
            <p:spPr bwMode="auto">
              <a:xfrm>
                <a:off x="3941" y="1486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86" name="Rectangle 75"/>
              <p:cNvSpPr>
                <a:spLocks noChangeArrowheads="1"/>
              </p:cNvSpPr>
              <p:nvPr/>
            </p:nvSpPr>
            <p:spPr bwMode="auto">
              <a:xfrm>
                <a:off x="3941" y="1452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87" name="Rectangle 76"/>
              <p:cNvSpPr>
                <a:spLocks noChangeArrowheads="1"/>
              </p:cNvSpPr>
              <p:nvPr/>
            </p:nvSpPr>
            <p:spPr bwMode="auto">
              <a:xfrm>
                <a:off x="3941" y="1393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88" name="Rectangle 77"/>
              <p:cNvSpPr>
                <a:spLocks noChangeArrowheads="1"/>
              </p:cNvSpPr>
              <p:nvPr/>
            </p:nvSpPr>
            <p:spPr bwMode="auto">
              <a:xfrm>
                <a:off x="3941" y="1359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89" name="Rectangle 78"/>
              <p:cNvSpPr>
                <a:spLocks noChangeArrowheads="1"/>
              </p:cNvSpPr>
              <p:nvPr/>
            </p:nvSpPr>
            <p:spPr bwMode="auto">
              <a:xfrm>
                <a:off x="3941" y="1301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90" name="Rectangle 79"/>
              <p:cNvSpPr>
                <a:spLocks noChangeArrowheads="1"/>
              </p:cNvSpPr>
              <p:nvPr/>
            </p:nvSpPr>
            <p:spPr bwMode="auto">
              <a:xfrm>
                <a:off x="3941" y="1267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91" name="Rectangle 80"/>
              <p:cNvSpPr>
                <a:spLocks noChangeArrowheads="1"/>
              </p:cNvSpPr>
              <p:nvPr/>
            </p:nvSpPr>
            <p:spPr bwMode="auto">
              <a:xfrm>
                <a:off x="3941" y="1208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92" name="Rectangle 81"/>
              <p:cNvSpPr>
                <a:spLocks noChangeArrowheads="1"/>
              </p:cNvSpPr>
              <p:nvPr/>
            </p:nvSpPr>
            <p:spPr bwMode="auto">
              <a:xfrm>
                <a:off x="3911" y="1204"/>
                <a:ext cx="9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93" name="Rectangle 82"/>
              <p:cNvSpPr>
                <a:spLocks noChangeArrowheads="1"/>
              </p:cNvSpPr>
              <p:nvPr/>
            </p:nvSpPr>
            <p:spPr bwMode="auto">
              <a:xfrm>
                <a:off x="3852" y="1204"/>
                <a:ext cx="34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94" name="Rectangle 83"/>
              <p:cNvSpPr>
                <a:spLocks noChangeArrowheads="1"/>
              </p:cNvSpPr>
              <p:nvPr/>
            </p:nvSpPr>
            <p:spPr bwMode="auto">
              <a:xfrm>
                <a:off x="3819" y="1204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95" name="Rectangle 84"/>
              <p:cNvSpPr>
                <a:spLocks noChangeArrowheads="1"/>
              </p:cNvSpPr>
              <p:nvPr/>
            </p:nvSpPr>
            <p:spPr bwMode="auto">
              <a:xfrm>
                <a:off x="3760" y="1204"/>
                <a:ext cx="33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96" name="Rectangle 85"/>
              <p:cNvSpPr>
                <a:spLocks noChangeArrowheads="1"/>
              </p:cNvSpPr>
              <p:nvPr/>
            </p:nvSpPr>
            <p:spPr bwMode="auto">
              <a:xfrm>
                <a:off x="3726" y="1204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97" name="Rectangle 86"/>
              <p:cNvSpPr>
                <a:spLocks noChangeArrowheads="1"/>
              </p:cNvSpPr>
              <p:nvPr/>
            </p:nvSpPr>
            <p:spPr bwMode="auto">
              <a:xfrm>
                <a:off x="3667" y="1204"/>
                <a:ext cx="34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98" name="Rectangle 87"/>
              <p:cNvSpPr>
                <a:spLocks noChangeArrowheads="1"/>
              </p:cNvSpPr>
              <p:nvPr/>
            </p:nvSpPr>
            <p:spPr bwMode="auto">
              <a:xfrm>
                <a:off x="3633" y="1204"/>
                <a:ext cx="9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99" name="Rectangle 88"/>
              <p:cNvSpPr>
                <a:spLocks noChangeArrowheads="1"/>
              </p:cNvSpPr>
              <p:nvPr/>
            </p:nvSpPr>
            <p:spPr bwMode="auto">
              <a:xfrm>
                <a:off x="3575" y="1204"/>
                <a:ext cx="33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900" name="Rectangle 89"/>
              <p:cNvSpPr>
                <a:spLocks noChangeArrowheads="1"/>
              </p:cNvSpPr>
              <p:nvPr/>
            </p:nvSpPr>
            <p:spPr bwMode="auto">
              <a:xfrm>
                <a:off x="3541" y="1204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901" name="Rectangle 90"/>
              <p:cNvSpPr>
                <a:spLocks noChangeArrowheads="1"/>
              </p:cNvSpPr>
              <p:nvPr/>
            </p:nvSpPr>
            <p:spPr bwMode="auto">
              <a:xfrm>
                <a:off x="3482" y="1204"/>
                <a:ext cx="34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902" name="Rectangle 91"/>
              <p:cNvSpPr>
                <a:spLocks noChangeArrowheads="1"/>
              </p:cNvSpPr>
              <p:nvPr/>
            </p:nvSpPr>
            <p:spPr bwMode="auto">
              <a:xfrm>
                <a:off x="3448" y="1204"/>
                <a:ext cx="9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903" name="Rectangle 92"/>
              <p:cNvSpPr>
                <a:spLocks noChangeArrowheads="1"/>
              </p:cNvSpPr>
              <p:nvPr/>
            </p:nvSpPr>
            <p:spPr bwMode="auto">
              <a:xfrm>
                <a:off x="3389" y="1204"/>
                <a:ext cx="34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904" name="Rectangle 93"/>
              <p:cNvSpPr>
                <a:spLocks noChangeArrowheads="1"/>
              </p:cNvSpPr>
              <p:nvPr/>
            </p:nvSpPr>
            <p:spPr bwMode="auto">
              <a:xfrm>
                <a:off x="3356" y="1204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905" name="Rectangle 94"/>
              <p:cNvSpPr>
                <a:spLocks noChangeArrowheads="1"/>
              </p:cNvSpPr>
              <p:nvPr/>
            </p:nvSpPr>
            <p:spPr bwMode="auto">
              <a:xfrm>
                <a:off x="3297" y="1204"/>
                <a:ext cx="33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906" name="Rectangle 95"/>
              <p:cNvSpPr>
                <a:spLocks noChangeArrowheads="1"/>
              </p:cNvSpPr>
              <p:nvPr/>
            </p:nvSpPr>
            <p:spPr bwMode="auto">
              <a:xfrm>
                <a:off x="3263" y="1204"/>
                <a:ext cx="9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907" name="Rectangle 96"/>
              <p:cNvSpPr>
                <a:spLocks noChangeArrowheads="1"/>
              </p:cNvSpPr>
              <p:nvPr/>
            </p:nvSpPr>
            <p:spPr bwMode="auto">
              <a:xfrm>
                <a:off x="3204" y="1204"/>
                <a:ext cx="34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908" name="Rectangle 97"/>
              <p:cNvSpPr>
                <a:spLocks noChangeArrowheads="1"/>
              </p:cNvSpPr>
              <p:nvPr/>
            </p:nvSpPr>
            <p:spPr bwMode="auto">
              <a:xfrm>
                <a:off x="3171" y="1204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909" name="Rectangle 98"/>
              <p:cNvSpPr>
                <a:spLocks noChangeArrowheads="1"/>
              </p:cNvSpPr>
              <p:nvPr/>
            </p:nvSpPr>
            <p:spPr bwMode="auto">
              <a:xfrm>
                <a:off x="3112" y="1204"/>
                <a:ext cx="33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910" name="Rectangle 99"/>
              <p:cNvSpPr>
                <a:spLocks noChangeArrowheads="1"/>
              </p:cNvSpPr>
              <p:nvPr/>
            </p:nvSpPr>
            <p:spPr bwMode="auto">
              <a:xfrm>
                <a:off x="3078" y="1204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644" name="Group 100"/>
            <p:cNvGrpSpPr>
              <a:grpSpLocks/>
            </p:cNvGrpSpPr>
            <p:nvPr/>
          </p:nvGrpSpPr>
          <p:grpSpPr bwMode="auto">
            <a:xfrm>
              <a:off x="3759" y="2904"/>
              <a:ext cx="585" cy="936"/>
              <a:chOff x="1858" y="1197"/>
              <a:chExt cx="1011" cy="1235"/>
            </a:xfrm>
          </p:grpSpPr>
          <p:sp>
            <p:nvSpPr>
              <p:cNvPr id="20721" name="Rectangle 101"/>
              <p:cNvSpPr>
                <a:spLocks noChangeArrowheads="1"/>
              </p:cNvSpPr>
              <p:nvPr/>
            </p:nvSpPr>
            <p:spPr bwMode="auto">
              <a:xfrm>
                <a:off x="1862" y="1201"/>
                <a:ext cx="1003" cy="122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22" name="Freeform 102"/>
              <p:cNvSpPr>
                <a:spLocks/>
              </p:cNvSpPr>
              <p:nvPr/>
            </p:nvSpPr>
            <p:spPr bwMode="auto">
              <a:xfrm>
                <a:off x="1858" y="1197"/>
                <a:ext cx="21" cy="38"/>
              </a:xfrm>
              <a:custGeom>
                <a:avLst/>
                <a:gdLst>
                  <a:gd name="T0" fmla="*/ 8 w 21"/>
                  <a:gd name="T1" fmla="*/ 4 h 38"/>
                  <a:gd name="T2" fmla="*/ 4 w 21"/>
                  <a:gd name="T3" fmla="*/ 4 h 38"/>
                  <a:gd name="T4" fmla="*/ 4 w 21"/>
                  <a:gd name="T5" fmla="*/ 8 h 38"/>
                  <a:gd name="T6" fmla="*/ 21 w 21"/>
                  <a:gd name="T7" fmla="*/ 8 h 38"/>
                  <a:gd name="T8" fmla="*/ 21 w 21"/>
                  <a:gd name="T9" fmla="*/ 0 h 38"/>
                  <a:gd name="T10" fmla="*/ 4 w 21"/>
                  <a:gd name="T11" fmla="*/ 0 h 38"/>
                  <a:gd name="T12" fmla="*/ 0 w 21"/>
                  <a:gd name="T13" fmla="*/ 0 h 38"/>
                  <a:gd name="T14" fmla="*/ 0 w 21"/>
                  <a:gd name="T15" fmla="*/ 4 h 38"/>
                  <a:gd name="T16" fmla="*/ 0 w 21"/>
                  <a:gd name="T17" fmla="*/ 38 h 38"/>
                  <a:gd name="T18" fmla="*/ 8 w 21"/>
                  <a:gd name="T19" fmla="*/ 38 h 38"/>
                  <a:gd name="T20" fmla="*/ 8 w 21"/>
                  <a:gd name="T21" fmla="*/ 4 h 3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1"/>
                  <a:gd name="T34" fmla="*/ 0 h 38"/>
                  <a:gd name="T35" fmla="*/ 21 w 21"/>
                  <a:gd name="T36" fmla="*/ 38 h 3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1" h="38">
                    <a:moveTo>
                      <a:pt x="8" y="4"/>
                    </a:moveTo>
                    <a:lnTo>
                      <a:pt x="4" y="4"/>
                    </a:lnTo>
                    <a:lnTo>
                      <a:pt x="4" y="8"/>
                    </a:lnTo>
                    <a:lnTo>
                      <a:pt x="21" y="8"/>
                    </a:lnTo>
                    <a:lnTo>
                      <a:pt x="21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38"/>
                    </a:lnTo>
                    <a:lnTo>
                      <a:pt x="8" y="38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23" name="Rectangle 103"/>
              <p:cNvSpPr>
                <a:spLocks noChangeArrowheads="1"/>
              </p:cNvSpPr>
              <p:nvPr/>
            </p:nvSpPr>
            <p:spPr bwMode="auto">
              <a:xfrm>
                <a:off x="1858" y="1260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24" name="Rectangle 104"/>
              <p:cNvSpPr>
                <a:spLocks noChangeArrowheads="1"/>
              </p:cNvSpPr>
              <p:nvPr/>
            </p:nvSpPr>
            <p:spPr bwMode="auto">
              <a:xfrm>
                <a:off x="1858" y="1294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25" name="Rectangle 105"/>
              <p:cNvSpPr>
                <a:spLocks noChangeArrowheads="1"/>
              </p:cNvSpPr>
              <p:nvPr/>
            </p:nvSpPr>
            <p:spPr bwMode="auto">
              <a:xfrm>
                <a:off x="1858" y="1352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26" name="Rectangle 106"/>
              <p:cNvSpPr>
                <a:spLocks noChangeArrowheads="1"/>
              </p:cNvSpPr>
              <p:nvPr/>
            </p:nvSpPr>
            <p:spPr bwMode="auto">
              <a:xfrm>
                <a:off x="1858" y="1386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27" name="Rectangle 107"/>
              <p:cNvSpPr>
                <a:spLocks noChangeArrowheads="1"/>
              </p:cNvSpPr>
              <p:nvPr/>
            </p:nvSpPr>
            <p:spPr bwMode="auto">
              <a:xfrm>
                <a:off x="1858" y="1445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28" name="Rectangle 108"/>
              <p:cNvSpPr>
                <a:spLocks noChangeArrowheads="1"/>
              </p:cNvSpPr>
              <p:nvPr/>
            </p:nvSpPr>
            <p:spPr bwMode="auto">
              <a:xfrm>
                <a:off x="1858" y="1479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29" name="Rectangle 109"/>
              <p:cNvSpPr>
                <a:spLocks noChangeArrowheads="1"/>
              </p:cNvSpPr>
              <p:nvPr/>
            </p:nvSpPr>
            <p:spPr bwMode="auto">
              <a:xfrm>
                <a:off x="1858" y="1537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30" name="Rectangle 110"/>
              <p:cNvSpPr>
                <a:spLocks noChangeArrowheads="1"/>
              </p:cNvSpPr>
              <p:nvPr/>
            </p:nvSpPr>
            <p:spPr bwMode="auto">
              <a:xfrm>
                <a:off x="1858" y="1571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31" name="Rectangle 111"/>
              <p:cNvSpPr>
                <a:spLocks noChangeArrowheads="1"/>
              </p:cNvSpPr>
              <p:nvPr/>
            </p:nvSpPr>
            <p:spPr bwMode="auto">
              <a:xfrm>
                <a:off x="1858" y="1630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32" name="Rectangle 112"/>
              <p:cNvSpPr>
                <a:spLocks noChangeArrowheads="1"/>
              </p:cNvSpPr>
              <p:nvPr/>
            </p:nvSpPr>
            <p:spPr bwMode="auto">
              <a:xfrm>
                <a:off x="1858" y="1664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33" name="Rectangle 113"/>
              <p:cNvSpPr>
                <a:spLocks noChangeArrowheads="1"/>
              </p:cNvSpPr>
              <p:nvPr/>
            </p:nvSpPr>
            <p:spPr bwMode="auto">
              <a:xfrm>
                <a:off x="1858" y="1722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34" name="Rectangle 114"/>
              <p:cNvSpPr>
                <a:spLocks noChangeArrowheads="1"/>
              </p:cNvSpPr>
              <p:nvPr/>
            </p:nvSpPr>
            <p:spPr bwMode="auto">
              <a:xfrm>
                <a:off x="1858" y="1756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35" name="Rectangle 115"/>
              <p:cNvSpPr>
                <a:spLocks noChangeArrowheads="1"/>
              </p:cNvSpPr>
              <p:nvPr/>
            </p:nvSpPr>
            <p:spPr bwMode="auto">
              <a:xfrm>
                <a:off x="1858" y="1815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36" name="Rectangle 116"/>
              <p:cNvSpPr>
                <a:spLocks noChangeArrowheads="1"/>
              </p:cNvSpPr>
              <p:nvPr/>
            </p:nvSpPr>
            <p:spPr bwMode="auto">
              <a:xfrm>
                <a:off x="1858" y="1849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37" name="Rectangle 117"/>
              <p:cNvSpPr>
                <a:spLocks noChangeArrowheads="1"/>
              </p:cNvSpPr>
              <p:nvPr/>
            </p:nvSpPr>
            <p:spPr bwMode="auto">
              <a:xfrm>
                <a:off x="1858" y="1907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38" name="Rectangle 118"/>
              <p:cNvSpPr>
                <a:spLocks noChangeArrowheads="1"/>
              </p:cNvSpPr>
              <p:nvPr/>
            </p:nvSpPr>
            <p:spPr bwMode="auto">
              <a:xfrm>
                <a:off x="1858" y="1941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39" name="Rectangle 119"/>
              <p:cNvSpPr>
                <a:spLocks noChangeArrowheads="1"/>
              </p:cNvSpPr>
              <p:nvPr/>
            </p:nvSpPr>
            <p:spPr bwMode="auto">
              <a:xfrm>
                <a:off x="1858" y="2000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40" name="Rectangle 120"/>
              <p:cNvSpPr>
                <a:spLocks noChangeArrowheads="1"/>
              </p:cNvSpPr>
              <p:nvPr/>
            </p:nvSpPr>
            <p:spPr bwMode="auto">
              <a:xfrm>
                <a:off x="1858" y="2034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41" name="Rectangle 121"/>
              <p:cNvSpPr>
                <a:spLocks noChangeArrowheads="1"/>
              </p:cNvSpPr>
              <p:nvPr/>
            </p:nvSpPr>
            <p:spPr bwMode="auto">
              <a:xfrm>
                <a:off x="1858" y="2092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42" name="Rectangle 122"/>
              <p:cNvSpPr>
                <a:spLocks noChangeArrowheads="1"/>
              </p:cNvSpPr>
              <p:nvPr/>
            </p:nvSpPr>
            <p:spPr bwMode="auto">
              <a:xfrm>
                <a:off x="1858" y="2126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43" name="Rectangle 123"/>
              <p:cNvSpPr>
                <a:spLocks noChangeArrowheads="1"/>
              </p:cNvSpPr>
              <p:nvPr/>
            </p:nvSpPr>
            <p:spPr bwMode="auto">
              <a:xfrm>
                <a:off x="1858" y="2185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44" name="Rectangle 124"/>
              <p:cNvSpPr>
                <a:spLocks noChangeArrowheads="1"/>
              </p:cNvSpPr>
              <p:nvPr/>
            </p:nvSpPr>
            <p:spPr bwMode="auto">
              <a:xfrm>
                <a:off x="1858" y="2219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45" name="Rectangle 125"/>
              <p:cNvSpPr>
                <a:spLocks noChangeArrowheads="1"/>
              </p:cNvSpPr>
              <p:nvPr/>
            </p:nvSpPr>
            <p:spPr bwMode="auto">
              <a:xfrm>
                <a:off x="1858" y="2277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46" name="Rectangle 126"/>
              <p:cNvSpPr>
                <a:spLocks noChangeArrowheads="1"/>
              </p:cNvSpPr>
              <p:nvPr/>
            </p:nvSpPr>
            <p:spPr bwMode="auto">
              <a:xfrm>
                <a:off x="1858" y="2311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47" name="Rectangle 127"/>
              <p:cNvSpPr>
                <a:spLocks noChangeArrowheads="1"/>
              </p:cNvSpPr>
              <p:nvPr/>
            </p:nvSpPr>
            <p:spPr bwMode="auto">
              <a:xfrm>
                <a:off x="1858" y="2370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48" name="Freeform 128"/>
              <p:cNvSpPr>
                <a:spLocks/>
              </p:cNvSpPr>
              <p:nvPr/>
            </p:nvSpPr>
            <p:spPr bwMode="auto">
              <a:xfrm>
                <a:off x="1858" y="2404"/>
                <a:ext cx="14" cy="28"/>
              </a:xfrm>
              <a:custGeom>
                <a:avLst/>
                <a:gdLst>
                  <a:gd name="T0" fmla="*/ 8 w 14"/>
                  <a:gd name="T1" fmla="*/ 0 h 28"/>
                  <a:gd name="T2" fmla="*/ 0 w 14"/>
                  <a:gd name="T3" fmla="*/ 0 h 28"/>
                  <a:gd name="T4" fmla="*/ 0 w 14"/>
                  <a:gd name="T5" fmla="*/ 23 h 28"/>
                  <a:gd name="T6" fmla="*/ 0 w 14"/>
                  <a:gd name="T7" fmla="*/ 28 h 28"/>
                  <a:gd name="T8" fmla="*/ 4 w 14"/>
                  <a:gd name="T9" fmla="*/ 28 h 28"/>
                  <a:gd name="T10" fmla="*/ 14 w 14"/>
                  <a:gd name="T11" fmla="*/ 28 h 28"/>
                  <a:gd name="T12" fmla="*/ 14 w 14"/>
                  <a:gd name="T13" fmla="*/ 19 h 28"/>
                  <a:gd name="T14" fmla="*/ 4 w 14"/>
                  <a:gd name="T15" fmla="*/ 19 h 28"/>
                  <a:gd name="T16" fmla="*/ 4 w 14"/>
                  <a:gd name="T17" fmla="*/ 23 h 28"/>
                  <a:gd name="T18" fmla="*/ 8 w 14"/>
                  <a:gd name="T19" fmla="*/ 23 h 28"/>
                  <a:gd name="T20" fmla="*/ 8 w 14"/>
                  <a:gd name="T21" fmla="*/ 0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"/>
                  <a:gd name="T34" fmla="*/ 0 h 28"/>
                  <a:gd name="T35" fmla="*/ 14 w 14"/>
                  <a:gd name="T36" fmla="*/ 28 h 2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" h="28">
                    <a:moveTo>
                      <a:pt x="8" y="0"/>
                    </a:moveTo>
                    <a:lnTo>
                      <a:pt x="0" y="0"/>
                    </a:lnTo>
                    <a:lnTo>
                      <a:pt x="0" y="23"/>
                    </a:lnTo>
                    <a:lnTo>
                      <a:pt x="0" y="28"/>
                    </a:lnTo>
                    <a:lnTo>
                      <a:pt x="4" y="28"/>
                    </a:lnTo>
                    <a:lnTo>
                      <a:pt x="14" y="28"/>
                    </a:lnTo>
                    <a:lnTo>
                      <a:pt x="14" y="19"/>
                    </a:lnTo>
                    <a:lnTo>
                      <a:pt x="4" y="19"/>
                    </a:lnTo>
                    <a:lnTo>
                      <a:pt x="4" y="23"/>
                    </a:lnTo>
                    <a:lnTo>
                      <a:pt x="8" y="2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49" name="Rectangle 129"/>
              <p:cNvSpPr>
                <a:spLocks noChangeArrowheads="1"/>
              </p:cNvSpPr>
              <p:nvPr/>
            </p:nvSpPr>
            <p:spPr bwMode="auto">
              <a:xfrm>
                <a:off x="1897" y="2423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50" name="Rectangle 130"/>
              <p:cNvSpPr>
                <a:spLocks noChangeArrowheads="1"/>
              </p:cNvSpPr>
              <p:nvPr/>
            </p:nvSpPr>
            <p:spPr bwMode="auto">
              <a:xfrm>
                <a:off x="1931" y="2423"/>
                <a:ext cx="33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51" name="Rectangle 131"/>
              <p:cNvSpPr>
                <a:spLocks noChangeArrowheads="1"/>
              </p:cNvSpPr>
              <p:nvPr/>
            </p:nvSpPr>
            <p:spPr bwMode="auto">
              <a:xfrm>
                <a:off x="1989" y="2423"/>
                <a:ext cx="9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52" name="Rectangle 132"/>
              <p:cNvSpPr>
                <a:spLocks noChangeArrowheads="1"/>
              </p:cNvSpPr>
              <p:nvPr/>
            </p:nvSpPr>
            <p:spPr bwMode="auto">
              <a:xfrm>
                <a:off x="2023" y="2423"/>
                <a:ext cx="34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53" name="Rectangle 133"/>
              <p:cNvSpPr>
                <a:spLocks noChangeArrowheads="1"/>
              </p:cNvSpPr>
              <p:nvPr/>
            </p:nvSpPr>
            <p:spPr bwMode="auto">
              <a:xfrm>
                <a:off x="2082" y="2423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54" name="Rectangle 134"/>
              <p:cNvSpPr>
                <a:spLocks noChangeArrowheads="1"/>
              </p:cNvSpPr>
              <p:nvPr/>
            </p:nvSpPr>
            <p:spPr bwMode="auto">
              <a:xfrm>
                <a:off x="2116" y="2423"/>
                <a:ext cx="33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55" name="Rectangle 135"/>
              <p:cNvSpPr>
                <a:spLocks noChangeArrowheads="1"/>
              </p:cNvSpPr>
              <p:nvPr/>
            </p:nvSpPr>
            <p:spPr bwMode="auto">
              <a:xfrm>
                <a:off x="2175" y="2423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56" name="Rectangle 136"/>
              <p:cNvSpPr>
                <a:spLocks noChangeArrowheads="1"/>
              </p:cNvSpPr>
              <p:nvPr/>
            </p:nvSpPr>
            <p:spPr bwMode="auto">
              <a:xfrm>
                <a:off x="2208" y="2423"/>
                <a:ext cx="34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57" name="Rectangle 137"/>
              <p:cNvSpPr>
                <a:spLocks noChangeArrowheads="1"/>
              </p:cNvSpPr>
              <p:nvPr/>
            </p:nvSpPr>
            <p:spPr bwMode="auto">
              <a:xfrm>
                <a:off x="2267" y="2423"/>
                <a:ext cx="9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58" name="Rectangle 138"/>
              <p:cNvSpPr>
                <a:spLocks noChangeArrowheads="1"/>
              </p:cNvSpPr>
              <p:nvPr/>
            </p:nvSpPr>
            <p:spPr bwMode="auto">
              <a:xfrm>
                <a:off x="2301" y="2423"/>
                <a:ext cx="34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59" name="Rectangle 139"/>
              <p:cNvSpPr>
                <a:spLocks noChangeArrowheads="1"/>
              </p:cNvSpPr>
              <p:nvPr/>
            </p:nvSpPr>
            <p:spPr bwMode="auto">
              <a:xfrm>
                <a:off x="2360" y="2423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60" name="Rectangle 140"/>
              <p:cNvSpPr>
                <a:spLocks noChangeArrowheads="1"/>
              </p:cNvSpPr>
              <p:nvPr/>
            </p:nvSpPr>
            <p:spPr bwMode="auto">
              <a:xfrm>
                <a:off x="2393" y="2423"/>
                <a:ext cx="34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61" name="Rectangle 141"/>
              <p:cNvSpPr>
                <a:spLocks noChangeArrowheads="1"/>
              </p:cNvSpPr>
              <p:nvPr/>
            </p:nvSpPr>
            <p:spPr bwMode="auto">
              <a:xfrm>
                <a:off x="2452" y="2423"/>
                <a:ext cx="9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62" name="Rectangle 142"/>
              <p:cNvSpPr>
                <a:spLocks noChangeArrowheads="1"/>
              </p:cNvSpPr>
              <p:nvPr/>
            </p:nvSpPr>
            <p:spPr bwMode="auto">
              <a:xfrm>
                <a:off x="2486" y="2423"/>
                <a:ext cx="34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63" name="Rectangle 143"/>
              <p:cNvSpPr>
                <a:spLocks noChangeArrowheads="1"/>
              </p:cNvSpPr>
              <p:nvPr/>
            </p:nvSpPr>
            <p:spPr bwMode="auto">
              <a:xfrm>
                <a:off x="2545" y="2423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64" name="Rectangle 144"/>
              <p:cNvSpPr>
                <a:spLocks noChangeArrowheads="1"/>
              </p:cNvSpPr>
              <p:nvPr/>
            </p:nvSpPr>
            <p:spPr bwMode="auto">
              <a:xfrm>
                <a:off x="2579" y="2423"/>
                <a:ext cx="33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65" name="Rectangle 145"/>
              <p:cNvSpPr>
                <a:spLocks noChangeArrowheads="1"/>
              </p:cNvSpPr>
              <p:nvPr/>
            </p:nvSpPr>
            <p:spPr bwMode="auto">
              <a:xfrm>
                <a:off x="2638" y="2423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66" name="Rectangle 146"/>
              <p:cNvSpPr>
                <a:spLocks noChangeArrowheads="1"/>
              </p:cNvSpPr>
              <p:nvPr/>
            </p:nvSpPr>
            <p:spPr bwMode="auto">
              <a:xfrm>
                <a:off x="2671" y="2423"/>
                <a:ext cx="34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67" name="Rectangle 147"/>
              <p:cNvSpPr>
                <a:spLocks noChangeArrowheads="1"/>
              </p:cNvSpPr>
              <p:nvPr/>
            </p:nvSpPr>
            <p:spPr bwMode="auto">
              <a:xfrm>
                <a:off x="2730" y="2423"/>
                <a:ext cx="9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68" name="Rectangle 148"/>
              <p:cNvSpPr>
                <a:spLocks noChangeArrowheads="1"/>
              </p:cNvSpPr>
              <p:nvPr/>
            </p:nvSpPr>
            <p:spPr bwMode="auto">
              <a:xfrm>
                <a:off x="2764" y="2423"/>
                <a:ext cx="33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69" name="Rectangle 149"/>
              <p:cNvSpPr>
                <a:spLocks noChangeArrowheads="1"/>
              </p:cNvSpPr>
              <p:nvPr/>
            </p:nvSpPr>
            <p:spPr bwMode="auto">
              <a:xfrm>
                <a:off x="2823" y="2423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70" name="Freeform 150"/>
              <p:cNvSpPr>
                <a:spLocks/>
              </p:cNvSpPr>
              <p:nvPr/>
            </p:nvSpPr>
            <p:spPr bwMode="auto">
              <a:xfrm>
                <a:off x="2856" y="2402"/>
                <a:ext cx="13" cy="30"/>
              </a:xfrm>
              <a:custGeom>
                <a:avLst/>
                <a:gdLst>
                  <a:gd name="T0" fmla="*/ 0 w 13"/>
                  <a:gd name="T1" fmla="*/ 21 h 30"/>
                  <a:gd name="T2" fmla="*/ 0 w 13"/>
                  <a:gd name="T3" fmla="*/ 30 h 30"/>
                  <a:gd name="T4" fmla="*/ 9 w 13"/>
                  <a:gd name="T5" fmla="*/ 30 h 30"/>
                  <a:gd name="T6" fmla="*/ 13 w 13"/>
                  <a:gd name="T7" fmla="*/ 30 h 30"/>
                  <a:gd name="T8" fmla="*/ 13 w 13"/>
                  <a:gd name="T9" fmla="*/ 25 h 30"/>
                  <a:gd name="T10" fmla="*/ 13 w 13"/>
                  <a:gd name="T11" fmla="*/ 0 h 30"/>
                  <a:gd name="T12" fmla="*/ 5 w 13"/>
                  <a:gd name="T13" fmla="*/ 0 h 30"/>
                  <a:gd name="T14" fmla="*/ 5 w 13"/>
                  <a:gd name="T15" fmla="*/ 25 h 30"/>
                  <a:gd name="T16" fmla="*/ 9 w 13"/>
                  <a:gd name="T17" fmla="*/ 25 h 30"/>
                  <a:gd name="T18" fmla="*/ 9 w 13"/>
                  <a:gd name="T19" fmla="*/ 21 h 30"/>
                  <a:gd name="T20" fmla="*/ 0 w 13"/>
                  <a:gd name="T21" fmla="*/ 21 h 3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3"/>
                  <a:gd name="T34" fmla="*/ 0 h 30"/>
                  <a:gd name="T35" fmla="*/ 13 w 13"/>
                  <a:gd name="T36" fmla="*/ 30 h 3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3" h="30">
                    <a:moveTo>
                      <a:pt x="0" y="21"/>
                    </a:moveTo>
                    <a:lnTo>
                      <a:pt x="0" y="30"/>
                    </a:lnTo>
                    <a:lnTo>
                      <a:pt x="9" y="30"/>
                    </a:lnTo>
                    <a:lnTo>
                      <a:pt x="13" y="30"/>
                    </a:lnTo>
                    <a:lnTo>
                      <a:pt x="13" y="25"/>
                    </a:lnTo>
                    <a:lnTo>
                      <a:pt x="13" y="0"/>
                    </a:lnTo>
                    <a:lnTo>
                      <a:pt x="5" y="0"/>
                    </a:lnTo>
                    <a:lnTo>
                      <a:pt x="5" y="25"/>
                    </a:lnTo>
                    <a:lnTo>
                      <a:pt x="9" y="25"/>
                    </a:lnTo>
                    <a:lnTo>
                      <a:pt x="9" y="21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71" name="Rectangle 151"/>
              <p:cNvSpPr>
                <a:spLocks noChangeArrowheads="1"/>
              </p:cNvSpPr>
              <p:nvPr/>
            </p:nvSpPr>
            <p:spPr bwMode="auto">
              <a:xfrm>
                <a:off x="2861" y="2369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72" name="Rectangle 152"/>
              <p:cNvSpPr>
                <a:spLocks noChangeArrowheads="1"/>
              </p:cNvSpPr>
              <p:nvPr/>
            </p:nvSpPr>
            <p:spPr bwMode="auto">
              <a:xfrm>
                <a:off x="2861" y="2310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73" name="Rectangle 153"/>
              <p:cNvSpPr>
                <a:spLocks noChangeArrowheads="1"/>
              </p:cNvSpPr>
              <p:nvPr/>
            </p:nvSpPr>
            <p:spPr bwMode="auto">
              <a:xfrm>
                <a:off x="2861" y="2276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74" name="Rectangle 154"/>
              <p:cNvSpPr>
                <a:spLocks noChangeArrowheads="1"/>
              </p:cNvSpPr>
              <p:nvPr/>
            </p:nvSpPr>
            <p:spPr bwMode="auto">
              <a:xfrm>
                <a:off x="2861" y="2217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75" name="Rectangle 155"/>
              <p:cNvSpPr>
                <a:spLocks noChangeArrowheads="1"/>
              </p:cNvSpPr>
              <p:nvPr/>
            </p:nvSpPr>
            <p:spPr bwMode="auto">
              <a:xfrm>
                <a:off x="2861" y="2184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76" name="Rectangle 156"/>
              <p:cNvSpPr>
                <a:spLocks noChangeArrowheads="1"/>
              </p:cNvSpPr>
              <p:nvPr/>
            </p:nvSpPr>
            <p:spPr bwMode="auto">
              <a:xfrm>
                <a:off x="2861" y="2125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77" name="Rectangle 157"/>
              <p:cNvSpPr>
                <a:spLocks noChangeArrowheads="1"/>
              </p:cNvSpPr>
              <p:nvPr/>
            </p:nvSpPr>
            <p:spPr bwMode="auto">
              <a:xfrm>
                <a:off x="2861" y="2091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78" name="Rectangle 158"/>
              <p:cNvSpPr>
                <a:spLocks noChangeArrowheads="1"/>
              </p:cNvSpPr>
              <p:nvPr/>
            </p:nvSpPr>
            <p:spPr bwMode="auto">
              <a:xfrm>
                <a:off x="2861" y="2032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79" name="Rectangle 159"/>
              <p:cNvSpPr>
                <a:spLocks noChangeArrowheads="1"/>
              </p:cNvSpPr>
              <p:nvPr/>
            </p:nvSpPr>
            <p:spPr bwMode="auto">
              <a:xfrm>
                <a:off x="2861" y="1999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80" name="Rectangle 160"/>
              <p:cNvSpPr>
                <a:spLocks noChangeArrowheads="1"/>
              </p:cNvSpPr>
              <p:nvPr/>
            </p:nvSpPr>
            <p:spPr bwMode="auto">
              <a:xfrm>
                <a:off x="2861" y="1940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81" name="Rectangle 161"/>
              <p:cNvSpPr>
                <a:spLocks noChangeArrowheads="1"/>
              </p:cNvSpPr>
              <p:nvPr/>
            </p:nvSpPr>
            <p:spPr bwMode="auto">
              <a:xfrm>
                <a:off x="2861" y="1906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82" name="Rectangle 162"/>
              <p:cNvSpPr>
                <a:spLocks noChangeArrowheads="1"/>
              </p:cNvSpPr>
              <p:nvPr/>
            </p:nvSpPr>
            <p:spPr bwMode="auto">
              <a:xfrm>
                <a:off x="2861" y="1847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83" name="Rectangle 163"/>
              <p:cNvSpPr>
                <a:spLocks noChangeArrowheads="1"/>
              </p:cNvSpPr>
              <p:nvPr/>
            </p:nvSpPr>
            <p:spPr bwMode="auto">
              <a:xfrm>
                <a:off x="2861" y="1814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84" name="Rectangle 164"/>
              <p:cNvSpPr>
                <a:spLocks noChangeArrowheads="1"/>
              </p:cNvSpPr>
              <p:nvPr/>
            </p:nvSpPr>
            <p:spPr bwMode="auto">
              <a:xfrm>
                <a:off x="2861" y="1755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85" name="Rectangle 165"/>
              <p:cNvSpPr>
                <a:spLocks noChangeArrowheads="1"/>
              </p:cNvSpPr>
              <p:nvPr/>
            </p:nvSpPr>
            <p:spPr bwMode="auto">
              <a:xfrm>
                <a:off x="2861" y="1721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86" name="Rectangle 166"/>
              <p:cNvSpPr>
                <a:spLocks noChangeArrowheads="1"/>
              </p:cNvSpPr>
              <p:nvPr/>
            </p:nvSpPr>
            <p:spPr bwMode="auto">
              <a:xfrm>
                <a:off x="2861" y="1662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87" name="Rectangle 167"/>
              <p:cNvSpPr>
                <a:spLocks noChangeArrowheads="1"/>
              </p:cNvSpPr>
              <p:nvPr/>
            </p:nvSpPr>
            <p:spPr bwMode="auto">
              <a:xfrm>
                <a:off x="2861" y="1629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88" name="Rectangle 168"/>
              <p:cNvSpPr>
                <a:spLocks noChangeArrowheads="1"/>
              </p:cNvSpPr>
              <p:nvPr/>
            </p:nvSpPr>
            <p:spPr bwMode="auto">
              <a:xfrm>
                <a:off x="2861" y="1570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89" name="Rectangle 169"/>
              <p:cNvSpPr>
                <a:spLocks noChangeArrowheads="1"/>
              </p:cNvSpPr>
              <p:nvPr/>
            </p:nvSpPr>
            <p:spPr bwMode="auto">
              <a:xfrm>
                <a:off x="2861" y="1536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90" name="Rectangle 170"/>
              <p:cNvSpPr>
                <a:spLocks noChangeArrowheads="1"/>
              </p:cNvSpPr>
              <p:nvPr/>
            </p:nvSpPr>
            <p:spPr bwMode="auto">
              <a:xfrm>
                <a:off x="2861" y="1477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91" name="Rectangle 171"/>
              <p:cNvSpPr>
                <a:spLocks noChangeArrowheads="1"/>
              </p:cNvSpPr>
              <p:nvPr/>
            </p:nvSpPr>
            <p:spPr bwMode="auto">
              <a:xfrm>
                <a:off x="2861" y="1444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92" name="Rectangle 172"/>
              <p:cNvSpPr>
                <a:spLocks noChangeArrowheads="1"/>
              </p:cNvSpPr>
              <p:nvPr/>
            </p:nvSpPr>
            <p:spPr bwMode="auto">
              <a:xfrm>
                <a:off x="2861" y="1385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93" name="Rectangle 173"/>
              <p:cNvSpPr>
                <a:spLocks noChangeArrowheads="1"/>
              </p:cNvSpPr>
              <p:nvPr/>
            </p:nvSpPr>
            <p:spPr bwMode="auto">
              <a:xfrm>
                <a:off x="2861" y="1351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94" name="Rectangle 174"/>
              <p:cNvSpPr>
                <a:spLocks noChangeArrowheads="1"/>
              </p:cNvSpPr>
              <p:nvPr/>
            </p:nvSpPr>
            <p:spPr bwMode="auto">
              <a:xfrm>
                <a:off x="2861" y="1292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95" name="Rectangle 175"/>
              <p:cNvSpPr>
                <a:spLocks noChangeArrowheads="1"/>
              </p:cNvSpPr>
              <p:nvPr/>
            </p:nvSpPr>
            <p:spPr bwMode="auto">
              <a:xfrm>
                <a:off x="2861" y="1259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96" name="Freeform 176"/>
              <p:cNvSpPr>
                <a:spLocks/>
              </p:cNvSpPr>
              <p:nvPr/>
            </p:nvSpPr>
            <p:spPr bwMode="auto">
              <a:xfrm>
                <a:off x="2861" y="1197"/>
                <a:ext cx="8" cy="36"/>
              </a:xfrm>
              <a:custGeom>
                <a:avLst/>
                <a:gdLst>
                  <a:gd name="T0" fmla="*/ 0 w 8"/>
                  <a:gd name="T1" fmla="*/ 36 h 36"/>
                  <a:gd name="T2" fmla="*/ 8 w 8"/>
                  <a:gd name="T3" fmla="*/ 36 h 36"/>
                  <a:gd name="T4" fmla="*/ 8 w 8"/>
                  <a:gd name="T5" fmla="*/ 4 h 36"/>
                  <a:gd name="T6" fmla="*/ 8 w 8"/>
                  <a:gd name="T7" fmla="*/ 0 h 36"/>
                  <a:gd name="T8" fmla="*/ 4 w 8"/>
                  <a:gd name="T9" fmla="*/ 0 h 36"/>
                  <a:gd name="T10" fmla="*/ 2 w 8"/>
                  <a:gd name="T11" fmla="*/ 0 h 36"/>
                  <a:gd name="T12" fmla="*/ 2 w 8"/>
                  <a:gd name="T13" fmla="*/ 8 h 36"/>
                  <a:gd name="T14" fmla="*/ 4 w 8"/>
                  <a:gd name="T15" fmla="*/ 8 h 36"/>
                  <a:gd name="T16" fmla="*/ 4 w 8"/>
                  <a:gd name="T17" fmla="*/ 4 h 36"/>
                  <a:gd name="T18" fmla="*/ 0 w 8"/>
                  <a:gd name="T19" fmla="*/ 4 h 36"/>
                  <a:gd name="T20" fmla="*/ 0 w 8"/>
                  <a:gd name="T21" fmla="*/ 36 h 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"/>
                  <a:gd name="T34" fmla="*/ 0 h 36"/>
                  <a:gd name="T35" fmla="*/ 8 w 8"/>
                  <a:gd name="T36" fmla="*/ 36 h 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" h="36">
                    <a:moveTo>
                      <a:pt x="0" y="36"/>
                    </a:moveTo>
                    <a:lnTo>
                      <a:pt x="8" y="36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97" name="Rectangle 177"/>
              <p:cNvSpPr>
                <a:spLocks noChangeArrowheads="1"/>
              </p:cNvSpPr>
              <p:nvPr/>
            </p:nvSpPr>
            <p:spPr bwMode="auto">
              <a:xfrm>
                <a:off x="2830" y="1197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98" name="Rectangle 178"/>
              <p:cNvSpPr>
                <a:spLocks noChangeArrowheads="1"/>
              </p:cNvSpPr>
              <p:nvPr/>
            </p:nvSpPr>
            <p:spPr bwMode="auto">
              <a:xfrm>
                <a:off x="2771" y="1197"/>
                <a:ext cx="33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99" name="Rectangle 179"/>
              <p:cNvSpPr>
                <a:spLocks noChangeArrowheads="1"/>
              </p:cNvSpPr>
              <p:nvPr/>
            </p:nvSpPr>
            <p:spPr bwMode="auto">
              <a:xfrm>
                <a:off x="2737" y="1197"/>
                <a:ext cx="9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00" name="Rectangle 180"/>
              <p:cNvSpPr>
                <a:spLocks noChangeArrowheads="1"/>
              </p:cNvSpPr>
              <p:nvPr/>
            </p:nvSpPr>
            <p:spPr bwMode="auto">
              <a:xfrm>
                <a:off x="2678" y="1197"/>
                <a:ext cx="34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01" name="Rectangle 181"/>
              <p:cNvSpPr>
                <a:spLocks noChangeArrowheads="1"/>
              </p:cNvSpPr>
              <p:nvPr/>
            </p:nvSpPr>
            <p:spPr bwMode="auto">
              <a:xfrm>
                <a:off x="2645" y="1197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02" name="Rectangle 182"/>
              <p:cNvSpPr>
                <a:spLocks noChangeArrowheads="1"/>
              </p:cNvSpPr>
              <p:nvPr/>
            </p:nvSpPr>
            <p:spPr bwMode="auto">
              <a:xfrm>
                <a:off x="2586" y="1197"/>
                <a:ext cx="33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03" name="Rectangle 183"/>
              <p:cNvSpPr>
                <a:spLocks noChangeArrowheads="1"/>
              </p:cNvSpPr>
              <p:nvPr/>
            </p:nvSpPr>
            <p:spPr bwMode="auto">
              <a:xfrm>
                <a:off x="2552" y="1197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04" name="Rectangle 184"/>
              <p:cNvSpPr>
                <a:spLocks noChangeArrowheads="1"/>
              </p:cNvSpPr>
              <p:nvPr/>
            </p:nvSpPr>
            <p:spPr bwMode="auto">
              <a:xfrm>
                <a:off x="2493" y="1197"/>
                <a:ext cx="34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05" name="Rectangle 185"/>
              <p:cNvSpPr>
                <a:spLocks noChangeArrowheads="1"/>
              </p:cNvSpPr>
              <p:nvPr/>
            </p:nvSpPr>
            <p:spPr bwMode="auto">
              <a:xfrm>
                <a:off x="2459" y="1197"/>
                <a:ext cx="9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06" name="Rectangle 186"/>
              <p:cNvSpPr>
                <a:spLocks noChangeArrowheads="1"/>
              </p:cNvSpPr>
              <p:nvPr/>
            </p:nvSpPr>
            <p:spPr bwMode="auto">
              <a:xfrm>
                <a:off x="2400" y="1197"/>
                <a:ext cx="34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07" name="Rectangle 187"/>
              <p:cNvSpPr>
                <a:spLocks noChangeArrowheads="1"/>
              </p:cNvSpPr>
              <p:nvPr/>
            </p:nvSpPr>
            <p:spPr bwMode="auto">
              <a:xfrm>
                <a:off x="2367" y="1197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08" name="Rectangle 188"/>
              <p:cNvSpPr>
                <a:spLocks noChangeArrowheads="1"/>
              </p:cNvSpPr>
              <p:nvPr/>
            </p:nvSpPr>
            <p:spPr bwMode="auto">
              <a:xfrm>
                <a:off x="2308" y="1197"/>
                <a:ext cx="34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09" name="Rectangle 189"/>
              <p:cNvSpPr>
                <a:spLocks noChangeArrowheads="1"/>
              </p:cNvSpPr>
              <p:nvPr/>
            </p:nvSpPr>
            <p:spPr bwMode="auto">
              <a:xfrm>
                <a:off x="2274" y="1197"/>
                <a:ext cx="9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10" name="Rectangle 190"/>
              <p:cNvSpPr>
                <a:spLocks noChangeArrowheads="1"/>
              </p:cNvSpPr>
              <p:nvPr/>
            </p:nvSpPr>
            <p:spPr bwMode="auto">
              <a:xfrm>
                <a:off x="2215" y="1197"/>
                <a:ext cx="34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11" name="Rectangle 191"/>
              <p:cNvSpPr>
                <a:spLocks noChangeArrowheads="1"/>
              </p:cNvSpPr>
              <p:nvPr/>
            </p:nvSpPr>
            <p:spPr bwMode="auto">
              <a:xfrm>
                <a:off x="2182" y="1197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12" name="Rectangle 192"/>
              <p:cNvSpPr>
                <a:spLocks noChangeArrowheads="1"/>
              </p:cNvSpPr>
              <p:nvPr/>
            </p:nvSpPr>
            <p:spPr bwMode="auto">
              <a:xfrm>
                <a:off x="2123" y="1197"/>
                <a:ext cx="33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13" name="Rectangle 193"/>
              <p:cNvSpPr>
                <a:spLocks noChangeArrowheads="1"/>
              </p:cNvSpPr>
              <p:nvPr/>
            </p:nvSpPr>
            <p:spPr bwMode="auto">
              <a:xfrm>
                <a:off x="2089" y="1197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14" name="Rectangle 194"/>
              <p:cNvSpPr>
                <a:spLocks noChangeArrowheads="1"/>
              </p:cNvSpPr>
              <p:nvPr/>
            </p:nvSpPr>
            <p:spPr bwMode="auto">
              <a:xfrm>
                <a:off x="2030" y="1197"/>
                <a:ext cx="34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15" name="Rectangle 195"/>
              <p:cNvSpPr>
                <a:spLocks noChangeArrowheads="1"/>
              </p:cNvSpPr>
              <p:nvPr/>
            </p:nvSpPr>
            <p:spPr bwMode="auto">
              <a:xfrm>
                <a:off x="1996" y="1197"/>
                <a:ext cx="9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16" name="Rectangle 196"/>
              <p:cNvSpPr>
                <a:spLocks noChangeArrowheads="1"/>
              </p:cNvSpPr>
              <p:nvPr/>
            </p:nvSpPr>
            <p:spPr bwMode="auto">
              <a:xfrm>
                <a:off x="1938" y="1197"/>
                <a:ext cx="33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817" name="Rectangle 197"/>
              <p:cNvSpPr>
                <a:spLocks noChangeArrowheads="1"/>
              </p:cNvSpPr>
              <p:nvPr/>
            </p:nvSpPr>
            <p:spPr bwMode="auto">
              <a:xfrm>
                <a:off x="1904" y="1197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0645" name="Oval 198"/>
            <p:cNvSpPr>
              <a:spLocks noChangeArrowheads="1"/>
            </p:cNvSpPr>
            <p:nvPr/>
          </p:nvSpPr>
          <p:spPr bwMode="auto">
            <a:xfrm>
              <a:off x="3999" y="2960"/>
              <a:ext cx="119" cy="169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646" name="Oval 199"/>
            <p:cNvSpPr>
              <a:spLocks noChangeArrowheads="1"/>
            </p:cNvSpPr>
            <p:nvPr/>
          </p:nvSpPr>
          <p:spPr bwMode="auto">
            <a:xfrm>
              <a:off x="4005" y="3160"/>
              <a:ext cx="120" cy="170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647" name="Oval 200"/>
            <p:cNvSpPr>
              <a:spLocks noChangeArrowheads="1"/>
            </p:cNvSpPr>
            <p:nvPr/>
          </p:nvSpPr>
          <p:spPr bwMode="auto">
            <a:xfrm>
              <a:off x="4005" y="3560"/>
              <a:ext cx="120" cy="169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648" name="Oval 201"/>
            <p:cNvSpPr>
              <a:spLocks noChangeArrowheads="1"/>
            </p:cNvSpPr>
            <p:nvPr/>
          </p:nvSpPr>
          <p:spPr bwMode="auto">
            <a:xfrm>
              <a:off x="4818" y="3357"/>
              <a:ext cx="120" cy="169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649" name="Oval 202"/>
            <p:cNvSpPr>
              <a:spLocks noChangeArrowheads="1"/>
            </p:cNvSpPr>
            <p:nvPr/>
          </p:nvSpPr>
          <p:spPr bwMode="auto">
            <a:xfrm>
              <a:off x="4799" y="2974"/>
              <a:ext cx="119" cy="170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650" name="Oval 203"/>
            <p:cNvSpPr>
              <a:spLocks noChangeArrowheads="1"/>
            </p:cNvSpPr>
            <p:nvPr/>
          </p:nvSpPr>
          <p:spPr bwMode="auto">
            <a:xfrm>
              <a:off x="3465" y="2950"/>
              <a:ext cx="26" cy="3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651" name="Oval 204"/>
            <p:cNvSpPr>
              <a:spLocks noChangeArrowheads="1"/>
            </p:cNvSpPr>
            <p:nvPr/>
          </p:nvSpPr>
          <p:spPr bwMode="auto">
            <a:xfrm>
              <a:off x="3465" y="3118"/>
              <a:ext cx="26" cy="4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652" name="Oval 205"/>
            <p:cNvSpPr>
              <a:spLocks noChangeArrowheads="1"/>
            </p:cNvSpPr>
            <p:nvPr/>
          </p:nvSpPr>
          <p:spPr bwMode="auto">
            <a:xfrm>
              <a:off x="3465" y="3687"/>
              <a:ext cx="26" cy="4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20653" name="Group 206"/>
            <p:cNvGrpSpPr>
              <a:grpSpLocks/>
            </p:cNvGrpSpPr>
            <p:nvPr/>
          </p:nvGrpSpPr>
          <p:grpSpPr bwMode="auto">
            <a:xfrm>
              <a:off x="3482" y="2978"/>
              <a:ext cx="506" cy="75"/>
              <a:chOff x="1383" y="1295"/>
              <a:chExt cx="876" cy="99"/>
            </a:xfrm>
          </p:grpSpPr>
          <p:sp>
            <p:nvSpPr>
              <p:cNvPr id="20719" name="Line 207"/>
              <p:cNvSpPr>
                <a:spLocks noChangeShapeType="1"/>
              </p:cNvSpPr>
              <p:nvPr/>
            </p:nvSpPr>
            <p:spPr bwMode="auto">
              <a:xfrm>
                <a:off x="1383" y="1295"/>
                <a:ext cx="787" cy="5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20" name="Freeform 208"/>
              <p:cNvSpPr>
                <a:spLocks/>
              </p:cNvSpPr>
              <p:nvPr/>
            </p:nvSpPr>
            <p:spPr bwMode="auto">
              <a:xfrm>
                <a:off x="2165" y="1303"/>
                <a:ext cx="94" cy="91"/>
              </a:xfrm>
              <a:custGeom>
                <a:avLst/>
                <a:gdLst>
                  <a:gd name="T0" fmla="*/ 0 w 94"/>
                  <a:gd name="T1" fmla="*/ 91 h 91"/>
                  <a:gd name="T2" fmla="*/ 94 w 94"/>
                  <a:gd name="T3" fmla="*/ 51 h 91"/>
                  <a:gd name="T4" fmla="*/ 5 w 94"/>
                  <a:gd name="T5" fmla="*/ 0 h 91"/>
                  <a:gd name="T6" fmla="*/ 0 w 94"/>
                  <a:gd name="T7" fmla="*/ 91 h 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4"/>
                  <a:gd name="T13" fmla="*/ 0 h 91"/>
                  <a:gd name="T14" fmla="*/ 94 w 94"/>
                  <a:gd name="T15" fmla="*/ 91 h 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4" h="91">
                    <a:moveTo>
                      <a:pt x="0" y="91"/>
                    </a:moveTo>
                    <a:lnTo>
                      <a:pt x="94" y="51"/>
                    </a:lnTo>
                    <a:lnTo>
                      <a:pt x="5" y="0"/>
                    </a:lnTo>
                    <a:lnTo>
                      <a:pt x="0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654" name="Group 209"/>
            <p:cNvGrpSpPr>
              <a:grpSpLocks/>
            </p:cNvGrpSpPr>
            <p:nvPr/>
          </p:nvGrpSpPr>
          <p:grpSpPr bwMode="auto">
            <a:xfrm>
              <a:off x="3482" y="2973"/>
              <a:ext cx="508" cy="258"/>
              <a:chOff x="1383" y="1288"/>
              <a:chExt cx="880" cy="341"/>
            </a:xfrm>
          </p:grpSpPr>
          <p:sp>
            <p:nvSpPr>
              <p:cNvPr id="20717" name="Line 210"/>
              <p:cNvSpPr>
                <a:spLocks noChangeShapeType="1"/>
              </p:cNvSpPr>
              <p:nvPr/>
            </p:nvSpPr>
            <p:spPr bwMode="auto">
              <a:xfrm>
                <a:off x="1383" y="1288"/>
                <a:ext cx="797" cy="29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18" name="Freeform 211"/>
              <p:cNvSpPr>
                <a:spLocks/>
              </p:cNvSpPr>
              <p:nvPr/>
            </p:nvSpPr>
            <p:spPr bwMode="auto">
              <a:xfrm>
                <a:off x="2162" y="1543"/>
                <a:ext cx="101" cy="86"/>
              </a:xfrm>
              <a:custGeom>
                <a:avLst/>
                <a:gdLst>
                  <a:gd name="T0" fmla="*/ 0 w 101"/>
                  <a:gd name="T1" fmla="*/ 86 h 86"/>
                  <a:gd name="T2" fmla="*/ 101 w 101"/>
                  <a:gd name="T3" fmla="*/ 74 h 86"/>
                  <a:gd name="T4" fmla="*/ 31 w 101"/>
                  <a:gd name="T5" fmla="*/ 0 h 86"/>
                  <a:gd name="T6" fmla="*/ 0 w 101"/>
                  <a:gd name="T7" fmla="*/ 86 h 8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1"/>
                  <a:gd name="T13" fmla="*/ 0 h 86"/>
                  <a:gd name="T14" fmla="*/ 101 w 101"/>
                  <a:gd name="T15" fmla="*/ 86 h 8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1" h="86">
                    <a:moveTo>
                      <a:pt x="0" y="86"/>
                    </a:moveTo>
                    <a:lnTo>
                      <a:pt x="101" y="74"/>
                    </a:lnTo>
                    <a:lnTo>
                      <a:pt x="31" y="0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655" name="Group 212"/>
            <p:cNvGrpSpPr>
              <a:grpSpLocks/>
            </p:cNvGrpSpPr>
            <p:nvPr/>
          </p:nvGrpSpPr>
          <p:grpSpPr bwMode="auto">
            <a:xfrm>
              <a:off x="3477" y="2964"/>
              <a:ext cx="517" cy="632"/>
              <a:chOff x="1375" y="1277"/>
              <a:chExt cx="894" cy="834"/>
            </a:xfrm>
          </p:grpSpPr>
          <p:sp>
            <p:nvSpPr>
              <p:cNvPr id="20715" name="Line 213"/>
              <p:cNvSpPr>
                <a:spLocks noChangeShapeType="1"/>
              </p:cNvSpPr>
              <p:nvPr/>
            </p:nvSpPr>
            <p:spPr bwMode="auto">
              <a:xfrm>
                <a:off x="1375" y="1277"/>
                <a:ext cx="829" cy="7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16" name="Freeform 214"/>
              <p:cNvSpPr>
                <a:spLocks/>
              </p:cNvSpPr>
              <p:nvPr/>
            </p:nvSpPr>
            <p:spPr bwMode="auto">
              <a:xfrm>
                <a:off x="2170" y="2015"/>
                <a:ext cx="99" cy="96"/>
              </a:xfrm>
              <a:custGeom>
                <a:avLst/>
                <a:gdLst>
                  <a:gd name="T0" fmla="*/ 0 w 99"/>
                  <a:gd name="T1" fmla="*/ 68 h 96"/>
                  <a:gd name="T2" fmla="*/ 99 w 99"/>
                  <a:gd name="T3" fmla="*/ 96 h 96"/>
                  <a:gd name="T4" fmla="*/ 62 w 99"/>
                  <a:gd name="T5" fmla="*/ 0 h 96"/>
                  <a:gd name="T6" fmla="*/ 0 w 99"/>
                  <a:gd name="T7" fmla="*/ 68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"/>
                  <a:gd name="T13" fmla="*/ 0 h 96"/>
                  <a:gd name="T14" fmla="*/ 99 w 99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" h="96">
                    <a:moveTo>
                      <a:pt x="0" y="68"/>
                    </a:moveTo>
                    <a:lnTo>
                      <a:pt x="99" y="96"/>
                    </a:lnTo>
                    <a:lnTo>
                      <a:pt x="62" y="0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656" name="Group 215"/>
            <p:cNvGrpSpPr>
              <a:grpSpLocks/>
            </p:cNvGrpSpPr>
            <p:nvPr/>
          </p:nvGrpSpPr>
          <p:grpSpPr bwMode="auto">
            <a:xfrm>
              <a:off x="3486" y="3620"/>
              <a:ext cx="505" cy="78"/>
              <a:chOff x="1389" y="2143"/>
              <a:chExt cx="875" cy="102"/>
            </a:xfrm>
          </p:grpSpPr>
          <p:sp>
            <p:nvSpPr>
              <p:cNvPr id="20713" name="Line 216"/>
              <p:cNvSpPr>
                <a:spLocks noChangeShapeType="1"/>
              </p:cNvSpPr>
              <p:nvPr/>
            </p:nvSpPr>
            <p:spPr bwMode="auto">
              <a:xfrm flipV="1">
                <a:off x="1389" y="2188"/>
                <a:ext cx="787" cy="5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14" name="Freeform 217"/>
              <p:cNvSpPr>
                <a:spLocks/>
              </p:cNvSpPr>
              <p:nvPr/>
            </p:nvSpPr>
            <p:spPr bwMode="auto">
              <a:xfrm>
                <a:off x="2170" y="2143"/>
                <a:ext cx="94" cy="91"/>
              </a:xfrm>
              <a:custGeom>
                <a:avLst/>
                <a:gdLst>
                  <a:gd name="T0" fmla="*/ 7 w 94"/>
                  <a:gd name="T1" fmla="*/ 91 h 91"/>
                  <a:gd name="T2" fmla="*/ 94 w 94"/>
                  <a:gd name="T3" fmla="*/ 38 h 91"/>
                  <a:gd name="T4" fmla="*/ 0 w 94"/>
                  <a:gd name="T5" fmla="*/ 0 h 91"/>
                  <a:gd name="T6" fmla="*/ 7 w 94"/>
                  <a:gd name="T7" fmla="*/ 91 h 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4"/>
                  <a:gd name="T13" fmla="*/ 0 h 91"/>
                  <a:gd name="T14" fmla="*/ 94 w 94"/>
                  <a:gd name="T15" fmla="*/ 91 h 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4" h="91">
                    <a:moveTo>
                      <a:pt x="7" y="91"/>
                    </a:moveTo>
                    <a:lnTo>
                      <a:pt x="94" y="38"/>
                    </a:lnTo>
                    <a:lnTo>
                      <a:pt x="0" y="0"/>
                    </a:lnTo>
                    <a:lnTo>
                      <a:pt x="7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657" name="Group 218"/>
            <p:cNvGrpSpPr>
              <a:grpSpLocks/>
            </p:cNvGrpSpPr>
            <p:nvPr/>
          </p:nvGrpSpPr>
          <p:grpSpPr bwMode="auto">
            <a:xfrm>
              <a:off x="3482" y="3289"/>
              <a:ext cx="516" cy="396"/>
              <a:chOff x="1383" y="1706"/>
              <a:chExt cx="894" cy="522"/>
            </a:xfrm>
          </p:grpSpPr>
          <p:sp>
            <p:nvSpPr>
              <p:cNvPr id="20711" name="Line 219"/>
              <p:cNvSpPr>
                <a:spLocks noChangeShapeType="1"/>
              </p:cNvSpPr>
              <p:nvPr/>
            </p:nvSpPr>
            <p:spPr bwMode="auto">
              <a:xfrm flipV="1">
                <a:off x="1383" y="1749"/>
                <a:ext cx="818" cy="4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12" name="Freeform 220"/>
              <p:cNvSpPr>
                <a:spLocks/>
              </p:cNvSpPr>
              <p:nvPr/>
            </p:nvSpPr>
            <p:spPr bwMode="auto">
              <a:xfrm>
                <a:off x="2176" y="1706"/>
                <a:ext cx="101" cy="85"/>
              </a:xfrm>
              <a:custGeom>
                <a:avLst/>
                <a:gdLst>
                  <a:gd name="T0" fmla="*/ 46 w 101"/>
                  <a:gd name="T1" fmla="*/ 85 h 85"/>
                  <a:gd name="T2" fmla="*/ 101 w 101"/>
                  <a:gd name="T3" fmla="*/ 0 h 85"/>
                  <a:gd name="T4" fmla="*/ 0 w 101"/>
                  <a:gd name="T5" fmla="*/ 7 h 85"/>
                  <a:gd name="T6" fmla="*/ 46 w 101"/>
                  <a:gd name="T7" fmla="*/ 85 h 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1"/>
                  <a:gd name="T13" fmla="*/ 0 h 85"/>
                  <a:gd name="T14" fmla="*/ 101 w 101"/>
                  <a:gd name="T15" fmla="*/ 85 h 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1" h="85">
                    <a:moveTo>
                      <a:pt x="46" y="85"/>
                    </a:moveTo>
                    <a:lnTo>
                      <a:pt x="101" y="0"/>
                    </a:lnTo>
                    <a:lnTo>
                      <a:pt x="0" y="7"/>
                    </a:lnTo>
                    <a:lnTo>
                      <a:pt x="46" y="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658" name="Group 221"/>
            <p:cNvGrpSpPr>
              <a:grpSpLocks/>
            </p:cNvGrpSpPr>
            <p:nvPr/>
          </p:nvGrpSpPr>
          <p:grpSpPr bwMode="auto">
            <a:xfrm>
              <a:off x="3477" y="3097"/>
              <a:ext cx="514" cy="601"/>
              <a:chOff x="1375" y="1453"/>
              <a:chExt cx="889" cy="792"/>
            </a:xfrm>
          </p:grpSpPr>
          <p:sp>
            <p:nvSpPr>
              <p:cNvPr id="20709" name="Line 222"/>
              <p:cNvSpPr>
                <a:spLocks noChangeShapeType="1"/>
              </p:cNvSpPr>
              <p:nvPr/>
            </p:nvSpPr>
            <p:spPr bwMode="auto">
              <a:xfrm flipV="1">
                <a:off x="1375" y="1511"/>
                <a:ext cx="823" cy="7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10" name="Freeform 223"/>
              <p:cNvSpPr>
                <a:spLocks/>
              </p:cNvSpPr>
              <p:nvPr/>
            </p:nvSpPr>
            <p:spPr bwMode="auto">
              <a:xfrm>
                <a:off x="2166" y="1453"/>
                <a:ext cx="98" cy="96"/>
              </a:xfrm>
              <a:custGeom>
                <a:avLst/>
                <a:gdLst>
                  <a:gd name="T0" fmla="*/ 61 w 98"/>
                  <a:gd name="T1" fmla="*/ 96 h 96"/>
                  <a:gd name="T2" fmla="*/ 98 w 98"/>
                  <a:gd name="T3" fmla="*/ 0 h 96"/>
                  <a:gd name="T4" fmla="*/ 0 w 98"/>
                  <a:gd name="T5" fmla="*/ 27 h 96"/>
                  <a:gd name="T6" fmla="*/ 61 w 98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8"/>
                  <a:gd name="T13" fmla="*/ 0 h 96"/>
                  <a:gd name="T14" fmla="*/ 98 w 98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8" h="96">
                    <a:moveTo>
                      <a:pt x="61" y="96"/>
                    </a:moveTo>
                    <a:lnTo>
                      <a:pt x="98" y="0"/>
                    </a:lnTo>
                    <a:lnTo>
                      <a:pt x="0" y="27"/>
                    </a:lnTo>
                    <a:lnTo>
                      <a:pt x="61" y="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659" name="Group 224"/>
            <p:cNvGrpSpPr>
              <a:grpSpLocks/>
            </p:cNvGrpSpPr>
            <p:nvPr/>
          </p:nvGrpSpPr>
          <p:grpSpPr bwMode="auto">
            <a:xfrm>
              <a:off x="3486" y="3032"/>
              <a:ext cx="502" cy="111"/>
              <a:chOff x="1389" y="1366"/>
              <a:chExt cx="870" cy="146"/>
            </a:xfrm>
          </p:grpSpPr>
          <p:sp>
            <p:nvSpPr>
              <p:cNvPr id="20707" name="Line 225"/>
              <p:cNvSpPr>
                <a:spLocks noChangeShapeType="1"/>
              </p:cNvSpPr>
              <p:nvPr/>
            </p:nvSpPr>
            <p:spPr bwMode="auto">
              <a:xfrm flipV="1">
                <a:off x="1389" y="1411"/>
                <a:ext cx="783" cy="10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08" name="Freeform 226"/>
              <p:cNvSpPr>
                <a:spLocks/>
              </p:cNvSpPr>
              <p:nvPr/>
            </p:nvSpPr>
            <p:spPr bwMode="auto">
              <a:xfrm>
                <a:off x="2163" y="1366"/>
                <a:ext cx="96" cy="92"/>
              </a:xfrm>
              <a:custGeom>
                <a:avLst/>
                <a:gdLst>
                  <a:gd name="T0" fmla="*/ 12 w 96"/>
                  <a:gd name="T1" fmla="*/ 92 h 92"/>
                  <a:gd name="T2" fmla="*/ 96 w 96"/>
                  <a:gd name="T3" fmla="*/ 34 h 92"/>
                  <a:gd name="T4" fmla="*/ 0 w 96"/>
                  <a:gd name="T5" fmla="*/ 0 h 92"/>
                  <a:gd name="T6" fmla="*/ 12 w 96"/>
                  <a:gd name="T7" fmla="*/ 92 h 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6"/>
                  <a:gd name="T13" fmla="*/ 0 h 92"/>
                  <a:gd name="T14" fmla="*/ 96 w 96"/>
                  <a:gd name="T15" fmla="*/ 92 h 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6" h="92">
                    <a:moveTo>
                      <a:pt x="12" y="92"/>
                    </a:moveTo>
                    <a:lnTo>
                      <a:pt x="96" y="34"/>
                    </a:lnTo>
                    <a:lnTo>
                      <a:pt x="0" y="0"/>
                    </a:lnTo>
                    <a:lnTo>
                      <a:pt x="12" y="9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660" name="Group 227"/>
            <p:cNvGrpSpPr>
              <a:grpSpLocks/>
            </p:cNvGrpSpPr>
            <p:nvPr/>
          </p:nvGrpSpPr>
          <p:grpSpPr bwMode="auto">
            <a:xfrm>
              <a:off x="3488" y="3147"/>
              <a:ext cx="502" cy="134"/>
              <a:chOff x="1393" y="1518"/>
              <a:chExt cx="870" cy="178"/>
            </a:xfrm>
          </p:grpSpPr>
          <p:sp>
            <p:nvSpPr>
              <p:cNvPr id="20705" name="Line 228"/>
              <p:cNvSpPr>
                <a:spLocks noChangeShapeType="1"/>
              </p:cNvSpPr>
              <p:nvPr/>
            </p:nvSpPr>
            <p:spPr bwMode="auto">
              <a:xfrm>
                <a:off x="1393" y="1518"/>
                <a:ext cx="783" cy="1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06" name="Freeform 229"/>
              <p:cNvSpPr>
                <a:spLocks/>
              </p:cNvSpPr>
              <p:nvPr/>
            </p:nvSpPr>
            <p:spPr bwMode="auto">
              <a:xfrm>
                <a:off x="2165" y="1605"/>
                <a:ext cx="98" cy="91"/>
              </a:xfrm>
              <a:custGeom>
                <a:avLst/>
                <a:gdLst>
                  <a:gd name="T0" fmla="*/ 0 w 98"/>
                  <a:gd name="T1" fmla="*/ 91 h 91"/>
                  <a:gd name="T2" fmla="*/ 98 w 98"/>
                  <a:gd name="T3" fmla="*/ 60 h 91"/>
                  <a:gd name="T4" fmla="*/ 15 w 98"/>
                  <a:gd name="T5" fmla="*/ 0 h 91"/>
                  <a:gd name="T6" fmla="*/ 0 w 98"/>
                  <a:gd name="T7" fmla="*/ 91 h 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8"/>
                  <a:gd name="T13" fmla="*/ 0 h 91"/>
                  <a:gd name="T14" fmla="*/ 98 w 98"/>
                  <a:gd name="T15" fmla="*/ 91 h 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8" h="91">
                    <a:moveTo>
                      <a:pt x="0" y="91"/>
                    </a:moveTo>
                    <a:lnTo>
                      <a:pt x="98" y="60"/>
                    </a:lnTo>
                    <a:lnTo>
                      <a:pt x="15" y="0"/>
                    </a:lnTo>
                    <a:lnTo>
                      <a:pt x="0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661" name="Group 230"/>
            <p:cNvGrpSpPr>
              <a:grpSpLocks/>
            </p:cNvGrpSpPr>
            <p:nvPr/>
          </p:nvGrpSpPr>
          <p:grpSpPr bwMode="auto">
            <a:xfrm>
              <a:off x="3479" y="3150"/>
              <a:ext cx="512" cy="472"/>
              <a:chOff x="1379" y="1523"/>
              <a:chExt cx="885" cy="623"/>
            </a:xfrm>
          </p:grpSpPr>
          <p:sp>
            <p:nvSpPr>
              <p:cNvPr id="20703" name="Line 231"/>
              <p:cNvSpPr>
                <a:spLocks noChangeShapeType="1"/>
              </p:cNvSpPr>
              <p:nvPr/>
            </p:nvSpPr>
            <p:spPr bwMode="auto">
              <a:xfrm>
                <a:off x="1379" y="1523"/>
                <a:ext cx="814" cy="57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04" name="Freeform 232"/>
              <p:cNvSpPr>
                <a:spLocks/>
              </p:cNvSpPr>
              <p:nvPr/>
            </p:nvSpPr>
            <p:spPr bwMode="auto">
              <a:xfrm>
                <a:off x="2163" y="2057"/>
                <a:ext cx="101" cy="89"/>
              </a:xfrm>
              <a:custGeom>
                <a:avLst/>
                <a:gdLst>
                  <a:gd name="T0" fmla="*/ 0 w 101"/>
                  <a:gd name="T1" fmla="*/ 75 h 89"/>
                  <a:gd name="T2" fmla="*/ 101 w 101"/>
                  <a:gd name="T3" fmla="*/ 89 h 89"/>
                  <a:gd name="T4" fmla="*/ 52 w 101"/>
                  <a:gd name="T5" fmla="*/ 0 h 89"/>
                  <a:gd name="T6" fmla="*/ 0 w 101"/>
                  <a:gd name="T7" fmla="*/ 75 h 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1"/>
                  <a:gd name="T13" fmla="*/ 0 h 89"/>
                  <a:gd name="T14" fmla="*/ 101 w 101"/>
                  <a:gd name="T15" fmla="*/ 89 h 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1" h="89">
                    <a:moveTo>
                      <a:pt x="0" y="75"/>
                    </a:moveTo>
                    <a:lnTo>
                      <a:pt x="101" y="89"/>
                    </a:lnTo>
                    <a:lnTo>
                      <a:pt x="52" y="0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662" name="Group 233"/>
            <p:cNvGrpSpPr>
              <a:grpSpLocks/>
            </p:cNvGrpSpPr>
            <p:nvPr/>
          </p:nvGrpSpPr>
          <p:grpSpPr bwMode="auto">
            <a:xfrm>
              <a:off x="4133" y="3014"/>
              <a:ext cx="648" cy="69"/>
              <a:chOff x="2510" y="1343"/>
              <a:chExt cx="1122" cy="91"/>
            </a:xfrm>
          </p:grpSpPr>
          <p:sp>
            <p:nvSpPr>
              <p:cNvPr id="20701" name="Line 234"/>
              <p:cNvSpPr>
                <a:spLocks noChangeShapeType="1"/>
              </p:cNvSpPr>
              <p:nvPr/>
            </p:nvSpPr>
            <p:spPr bwMode="auto">
              <a:xfrm>
                <a:off x="2510" y="1371"/>
                <a:ext cx="1034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02" name="Freeform 235"/>
              <p:cNvSpPr>
                <a:spLocks/>
              </p:cNvSpPr>
              <p:nvPr/>
            </p:nvSpPr>
            <p:spPr bwMode="auto">
              <a:xfrm>
                <a:off x="3541" y="1343"/>
                <a:ext cx="91" cy="91"/>
              </a:xfrm>
              <a:custGeom>
                <a:avLst/>
                <a:gdLst>
                  <a:gd name="T0" fmla="*/ 0 w 91"/>
                  <a:gd name="T1" fmla="*/ 91 h 91"/>
                  <a:gd name="T2" fmla="*/ 91 w 91"/>
                  <a:gd name="T3" fmla="*/ 46 h 91"/>
                  <a:gd name="T4" fmla="*/ 0 w 91"/>
                  <a:gd name="T5" fmla="*/ 0 h 91"/>
                  <a:gd name="T6" fmla="*/ 0 w 91"/>
                  <a:gd name="T7" fmla="*/ 91 h 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1"/>
                  <a:gd name="T13" fmla="*/ 0 h 91"/>
                  <a:gd name="T14" fmla="*/ 91 w 91"/>
                  <a:gd name="T15" fmla="*/ 91 h 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1" h="91">
                    <a:moveTo>
                      <a:pt x="0" y="91"/>
                    </a:moveTo>
                    <a:lnTo>
                      <a:pt x="91" y="46"/>
                    </a:lnTo>
                    <a:lnTo>
                      <a:pt x="0" y="0"/>
                    </a:lnTo>
                    <a:lnTo>
                      <a:pt x="0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663" name="Group 236"/>
            <p:cNvGrpSpPr>
              <a:grpSpLocks/>
            </p:cNvGrpSpPr>
            <p:nvPr/>
          </p:nvGrpSpPr>
          <p:grpSpPr bwMode="auto">
            <a:xfrm>
              <a:off x="4128" y="3035"/>
              <a:ext cx="685" cy="392"/>
              <a:chOff x="2501" y="1371"/>
              <a:chExt cx="1186" cy="517"/>
            </a:xfrm>
          </p:grpSpPr>
          <p:sp>
            <p:nvSpPr>
              <p:cNvPr id="20699" name="Line 237"/>
              <p:cNvSpPr>
                <a:spLocks noChangeShapeType="1"/>
              </p:cNvSpPr>
              <p:nvPr/>
            </p:nvSpPr>
            <p:spPr bwMode="auto">
              <a:xfrm>
                <a:off x="2501" y="1371"/>
                <a:ext cx="1104" cy="4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00" name="Freeform 238"/>
              <p:cNvSpPr>
                <a:spLocks/>
              </p:cNvSpPr>
              <p:nvPr/>
            </p:nvSpPr>
            <p:spPr bwMode="auto">
              <a:xfrm>
                <a:off x="3584" y="1805"/>
                <a:ext cx="103" cy="83"/>
              </a:xfrm>
              <a:custGeom>
                <a:avLst/>
                <a:gdLst>
                  <a:gd name="T0" fmla="*/ 0 w 103"/>
                  <a:gd name="T1" fmla="*/ 83 h 83"/>
                  <a:gd name="T2" fmla="*/ 103 w 103"/>
                  <a:gd name="T3" fmla="*/ 77 h 83"/>
                  <a:gd name="T4" fmla="*/ 37 w 103"/>
                  <a:gd name="T5" fmla="*/ 0 h 83"/>
                  <a:gd name="T6" fmla="*/ 0 w 103"/>
                  <a:gd name="T7" fmla="*/ 83 h 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3"/>
                  <a:gd name="T13" fmla="*/ 0 h 83"/>
                  <a:gd name="T14" fmla="*/ 103 w 103"/>
                  <a:gd name="T15" fmla="*/ 83 h 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3" h="83">
                    <a:moveTo>
                      <a:pt x="0" y="83"/>
                    </a:moveTo>
                    <a:lnTo>
                      <a:pt x="103" y="77"/>
                    </a:lnTo>
                    <a:lnTo>
                      <a:pt x="37" y="0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664" name="Group 239"/>
            <p:cNvGrpSpPr>
              <a:grpSpLocks/>
            </p:cNvGrpSpPr>
            <p:nvPr/>
          </p:nvGrpSpPr>
          <p:grpSpPr bwMode="auto">
            <a:xfrm>
              <a:off x="4133" y="3070"/>
              <a:ext cx="646" cy="175"/>
              <a:chOff x="2510" y="1417"/>
              <a:chExt cx="1118" cy="230"/>
            </a:xfrm>
          </p:grpSpPr>
          <p:sp>
            <p:nvSpPr>
              <p:cNvPr id="20697" name="Line 240"/>
              <p:cNvSpPr>
                <a:spLocks noChangeShapeType="1"/>
              </p:cNvSpPr>
              <p:nvPr/>
            </p:nvSpPr>
            <p:spPr bwMode="auto">
              <a:xfrm flipV="1">
                <a:off x="2510" y="1462"/>
                <a:ext cx="1031" cy="1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98" name="Freeform 241"/>
              <p:cNvSpPr>
                <a:spLocks/>
              </p:cNvSpPr>
              <p:nvPr/>
            </p:nvSpPr>
            <p:spPr bwMode="auto">
              <a:xfrm>
                <a:off x="3531" y="1417"/>
                <a:ext cx="97" cy="91"/>
              </a:xfrm>
              <a:custGeom>
                <a:avLst/>
                <a:gdLst>
                  <a:gd name="T0" fmla="*/ 15 w 97"/>
                  <a:gd name="T1" fmla="*/ 91 h 91"/>
                  <a:gd name="T2" fmla="*/ 97 w 97"/>
                  <a:gd name="T3" fmla="*/ 29 h 91"/>
                  <a:gd name="T4" fmla="*/ 0 w 97"/>
                  <a:gd name="T5" fmla="*/ 0 h 91"/>
                  <a:gd name="T6" fmla="*/ 15 w 97"/>
                  <a:gd name="T7" fmla="*/ 91 h 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7"/>
                  <a:gd name="T13" fmla="*/ 0 h 91"/>
                  <a:gd name="T14" fmla="*/ 97 w 97"/>
                  <a:gd name="T15" fmla="*/ 91 h 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7" h="91">
                    <a:moveTo>
                      <a:pt x="15" y="91"/>
                    </a:moveTo>
                    <a:lnTo>
                      <a:pt x="97" y="29"/>
                    </a:lnTo>
                    <a:lnTo>
                      <a:pt x="0" y="0"/>
                    </a:lnTo>
                    <a:lnTo>
                      <a:pt x="15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665" name="Group 242"/>
            <p:cNvGrpSpPr>
              <a:grpSpLocks/>
            </p:cNvGrpSpPr>
            <p:nvPr/>
          </p:nvGrpSpPr>
          <p:grpSpPr bwMode="auto">
            <a:xfrm>
              <a:off x="4136" y="3248"/>
              <a:ext cx="666" cy="211"/>
              <a:chOff x="2515" y="1652"/>
              <a:chExt cx="1152" cy="278"/>
            </a:xfrm>
          </p:grpSpPr>
          <p:sp>
            <p:nvSpPr>
              <p:cNvPr id="20695" name="Line 243"/>
              <p:cNvSpPr>
                <a:spLocks noChangeShapeType="1"/>
              </p:cNvSpPr>
              <p:nvPr/>
            </p:nvSpPr>
            <p:spPr bwMode="auto">
              <a:xfrm>
                <a:off x="2515" y="1652"/>
                <a:ext cx="1067" cy="23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96" name="Freeform 244"/>
              <p:cNvSpPr>
                <a:spLocks/>
              </p:cNvSpPr>
              <p:nvPr/>
            </p:nvSpPr>
            <p:spPr bwMode="auto">
              <a:xfrm>
                <a:off x="3568" y="1842"/>
                <a:ext cx="99" cy="88"/>
              </a:xfrm>
              <a:custGeom>
                <a:avLst/>
                <a:gdLst>
                  <a:gd name="T0" fmla="*/ 0 w 99"/>
                  <a:gd name="T1" fmla="*/ 88 h 88"/>
                  <a:gd name="T2" fmla="*/ 99 w 99"/>
                  <a:gd name="T3" fmla="*/ 63 h 88"/>
                  <a:gd name="T4" fmla="*/ 19 w 99"/>
                  <a:gd name="T5" fmla="*/ 0 h 88"/>
                  <a:gd name="T6" fmla="*/ 0 w 99"/>
                  <a:gd name="T7" fmla="*/ 88 h 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"/>
                  <a:gd name="T13" fmla="*/ 0 h 88"/>
                  <a:gd name="T14" fmla="*/ 99 w 99"/>
                  <a:gd name="T15" fmla="*/ 88 h 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" h="88">
                    <a:moveTo>
                      <a:pt x="0" y="88"/>
                    </a:moveTo>
                    <a:lnTo>
                      <a:pt x="99" y="63"/>
                    </a:lnTo>
                    <a:lnTo>
                      <a:pt x="19" y="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666" name="Group 245"/>
            <p:cNvGrpSpPr>
              <a:grpSpLocks/>
            </p:cNvGrpSpPr>
            <p:nvPr/>
          </p:nvGrpSpPr>
          <p:grpSpPr bwMode="auto">
            <a:xfrm>
              <a:off x="4131" y="3110"/>
              <a:ext cx="654" cy="526"/>
              <a:chOff x="2506" y="1470"/>
              <a:chExt cx="1132" cy="694"/>
            </a:xfrm>
          </p:grpSpPr>
          <p:sp>
            <p:nvSpPr>
              <p:cNvPr id="20693" name="Line 246"/>
              <p:cNvSpPr>
                <a:spLocks noChangeShapeType="1"/>
              </p:cNvSpPr>
              <p:nvPr/>
            </p:nvSpPr>
            <p:spPr bwMode="auto">
              <a:xfrm flipV="1">
                <a:off x="2506" y="1515"/>
                <a:ext cx="1057" cy="64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94" name="Freeform 247"/>
              <p:cNvSpPr>
                <a:spLocks/>
              </p:cNvSpPr>
              <p:nvPr/>
            </p:nvSpPr>
            <p:spPr bwMode="auto">
              <a:xfrm>
                <a:off x="3537" y="1470"/>
                <a:ext cx="101" cy="87"/>
              </a:xfrm>
              <a:custGeom>
                <a:avLst/>
                <a:gdLst>
                  <a:gd name="T0" fmla="*/ 47 w 101"/>
                  <a:gd name="T1" fmla="*/ 87 h 87"/>
                  <a:gd name="T2" fmla="*/ 101 w 101"/>
                  <a:gd name="T3" fmla="*/ 0 h 87"/>
                  <a:gd name="T4" fmla="*/ 0 w 101"/>
                  <a:gd name="T5" fmla="*/ 10 h 87"/>
                  <a:gd name="T6" fmla="*/ 47 w 101"/>
                  <a:gd name="T7" fmla="*/ 87 h 8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1"/>
                  <a:gd name="T13" fmla="*/ 0 h 87"/>
                  <a:gd name="T14" fmla="*/ 101 w 101"/>
                  <a:gd name="T15" fmla="*/ 87 h 8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1" h="87">
                    <a:moveTo>
                      <a:pt x="47" y="87"/>
                    </a:moveTo>
                    <a:lnTo>
                      <a:pt x="101" y="0"/>
                    </a:lnTo>
                    <a:lnTo>
                      <a:pt x="0" y="10"/>
                    </a:lnTo>
                    <a:lnTo>
                      <a:pt x="47" y="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667" name="Group 248"/>
            <p:cNvGrpSpPr>
              <a:grpSpLocks/>
            </p:cNvGrpSpPr>
            <p:nvPr/>
          </p:nvGrpSpPr>
          <p:grpSpPr bwMode="auto">
            <a:xfrm>
              <a:off x="4136" y="3456"/>
              <a:ext cx="660" cy="185"/>
              <a:chOff x="2515" y="1926"/>
              <a:chExt cx="1142" cy="244"/>
            </a:xfrm>
          </p:grpSpPr>
          <p:sp>
            <p:nvSpPr>
              <p:cNvPr id="20691" name="Line 249"/>
              <p:cNvSpPr>
                <a:spLocks noChangeShapeType="1"/>
              </p:cNvSpPr>
              <p:nvPr/>
            </p:nvSpPr>
            <p:spPr bwMode="auto">
              <a:xfrm flipV="1">
                <a:off x="2515" y="1969"/>
                <a:ext cx="1055" cy="20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92" name="Freeform 250"/>
              <p:cNvSpPr>
                <a:spLocks/>
              </p:cNvSpPr>
              <p:nvPr/>
            </p:nvSpPr>
            <p:spPr bwMode="auto">
              <a:xfrm>
                <a:off x="3559" y="1926"/>
                <a:ext cx="98" cy="88"/>
              </a:xfrm>
              <a:custGeom>
                <a:avLst/>
                <a:gdLst>
                  <a:gd name="T0" fmla="*/ 17 w 98"/>
                  <a:gd name="T1" fmla="*/ 88 h 88"/>
                  <a:gd name="T2" fmla="*/ 98 w 98"/>
                  <a:gd name="T3" fmla="*/ 26 h 88"/>
                  <a:gd name="T4" fmla="*/ 0 w 98"/>
                  <a:gd name="T5" fmla="*/ 0 h 88"/>
                  <a:gd name="T6" fmla="*/ 17 w 98"/>
                  <a:gd name="T7" fmla="*/ 88 h 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8"/>
                  <a:gd name="T13" fmla="*/ 0 h 88"/>
                  <a:gd name="T14" fmla="*/ 98 w 98"/>
                  <a:gd name="T15" fmla="*/ 88 h 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8" h="88">
                    <a:moveTo>
                      <a:pt x="17" y="88"/>
                    </a:moveTo>
                    <a:lnTo>
                      <a:pt x="98" y="26"/>
                    </a:lnTo>
                    <a:lnTo>
                      <a:pt x="0" y="0"/>
                    </a:lnTo>
                    <a:lnTo>
                      <a:pt x="17" y="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668" name="Group 251"/>
            <p:cNvGrpSpPr>
              <a:grpSpLocks/>
            </p:cNvGrpSpPr>
            <p:nvPr/>
          </p:nvGrpSpPr>
          <p:grpSpPr bwMode="auto">
            <a:xfrm>
              <a:off x="4927" y="3015"/>
              <a:ext cx="418" cy="77"/>
              <a:chOff x="3883" y="1355"/>
              <a:chExt cx="267" cy="91"/>
            </a:xfrm>
          </p:grpSpPr>
          <p:sp>
            <p:nvSpPr>
              <p:cNvPr id="20689" name="Line 252"/>
              <p:cNvSpPr>
                <a:spLocks noChangeShapeType="1"/>
              </p:cNvSpPr>
              <p:nvPr/>
            </p:nvSpPr>
            <p:spPr bwMode="auto">
              <a:xfrm>
                <a:off x="3883" y="1400"/>
                <a:ext cx="178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90" name="Freeform 253"/>
              <p:cNvSpPr>
                <a:spLocks/>
              </p:cNvSpPr>
              <p:nvPr/>
            </p:nvSpPr>
            <p:spPr bwMode="auto">
              <a:xfrm>
                <a:off x="4058" y="1355"/>
                <a:ext cx="92" cy="91"/>
              </a:xfrm>
              <a:custGeom>
                <a:avLst/>
                <a:gdLst>
                  <a:gd name="T0" fmla="*/ 0 w 92"/>
                  <a:gd name="T1" fmla="*/ 91 h 91"/>
                  <a:gd name="T2" fmla="*/ 92 w 92"/>
                  <a:gd name="T3" fmla="*/ 45 h 91"/>
                  <a:gd name="T4" fmla="*/ 0 w 92"/>
                  <a:gd name="T5" fmla="*/ 0 h 91"/>
                  <a:gd name="T6" fmla="*/ 0 w 92"/>
                  <a:gd name="T7" fmla="*/ 91 h 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2"/>
                  <a:gd name="T13" fmla="*/ 0 h 91"/>
                  <a:gd name="T14" fmla="*/ 92 w 92"/>
                  <a:gd name="T15" fmla="*/ 91 h 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2" h="91">
                    <a:moveTo>
                      <a:pt x="0" y="91"/>
                    </a:moveTo>
                    <a:lnTo>
                      <a:pt x="92" y="45"/>
                    </a:lnTo>
                    <a:lnTo>
                      <a:pt x="0" y="0"/>
                    </a:lnTo>
                    <a:lnTo>
                      <a:pt x="0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0669" name="Rectangle 254"/>
            <p:cNvSpPr>
              <a:spLocks noChangeArrowheads="1"/>
            </p:cNvSpPr>
            <p:nvPr/>
          </p:nvSpPr>
          <p:spPr bwMode="auto">
            <a:xfrm>
              <a:off x="3360" y="2880"/>
              <a:ext cx="95" cy="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70" name="Rectangle 255"/>
            <p:cNvSpPr>
              <a:spLocks noChangeArrowheads="1"/>
            </p:cNvSpPr>
            <p:nvPr/>
          </p:nvSpPr>
          <p:spPr bwMode="auto">
            <a:xfrm>
              <a:off x="3361" y="2866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8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671" name="Rectangle 256"/>
            <p:cNvSpPr>
              <a:spLocks noChangeArrowheads="1"/>
            </p:cNvSpPr>
            <p:nvPr/>
          </p:nvSpPr>
          <p:spPr bwMode="auto">
            <a:xfrm>
              <a:off x="3421" y="2938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672" name="Rectangle 257"/>
            <p:cNvSpPr>
              <a:spLocks noChangeArrowheads="1"/>
            </p:cNvSpPr>
            <p:nvPr/>
          </p:nvSpPr>
          <p:spPr bwMode="auto">
            <a:xfrm>
              <a:off x="3364" y="3071"/>
              <a:ext cx="7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8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673" name="Rectangle 258"/>
            <p:cNvSpPr>
              <a:spLocks noChangeArrowheads="1"/>
            </p:cNvSpPr>
            <p:nvPr/>
          </p:nvSpPr>
          <p:spPr bwMode="auto">
            <a:xfrm>
              <a:off x="3421" y="3165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674" name="Rectangle 259"/>
            <p:cNvSpPr>
              <a:spLocks noChangeArrowheads="1"/>
            </p:cNvSpPr>
            <p:nvPr/>
          </p:nvSpPr>
          <p:spPr bwMode="auto">
            <a:xfrm>
              <a:off x="3358" y="3600"/>
              <a:ext cx="72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8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675" name="Rectangle 260"/>
            <p:cNvSpPr>
              <a:spLocks noChangeArrowheads="1"/>
            </p:cNvSpPr>
            <p:nvPr/>
          </p:nvSpPr>
          <p:spPr bwMode="auto">
            <a:xfrm>
              <a:off x="3421" y="3689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676" name="Rectangle 261"/>
            <p:cNvSpPr>
              <a:spLocks noChangeArrowheads="1"/>
            </p:cNvSpPr>
            <p:nvPr/>
          </p:nvSpPr>
          <p:spPr bwMode="auto">
            <a:xfrm>
              <a:off x="4147" y="2883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80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677" name="Rectangle 262"/>
            <p:cNvSpPr>
              <a:spLocks noChangeArrowheads="1"/>
            </p:cNvSpPr>
            <p:nvPr/>
          </p:nvSpPr>
          <p:spPr bwMode="auto">
            <a:xfrm>
              <a:off x="4197" y="2960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678" name="Rectangle 263"/>
            <p:cNvSpPr>
              <a:spLocks noChangeArrowheads="1"/>
            </p:cNvSpPr>
            <p:nvPr/>
          </p:nvSpPr>
          <p:spPr bwMode="auto">
            <a:xfrm>
              <a:off x="4144" y="3261"/>
              <a:ext cx="72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80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679" name="Rectangle 264"/>
            <p:cNvSpPr>
              <a:spLocks noChangeArrowheads="1"/>
            </p:cNvSpPr>
            <p:nvPr/>
          </p:nvSpPr>
          <p:spPr bwMode="auto">
            <a:xfrm>
              <a:off x="4188" y="3341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680" name="Rectangle 265"/>
            <p:cNvSpPr>
              <a:spLocks noChangeArrowheads="1"/>
            </p:cNvSpPr>
            <p:nvPr/>
          </p:nvSpPr>
          <p:spPr bwMode="auto">
            <a:xfrm>
              <a:off x="4144" y="3637"/>
              <a:ext cx="72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80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681" name="Rectangle 266"/>
            <p:cNvSpPr>
              <a:spLocks noChangeArrowheads="1"/>
            </p:cNvSpPr>
            <p:nvPr/>
          </p:nvSpPr>
          <p:spPr bwMode="auto">
            <a:xfrm>
              <a:off x="4191" y="3720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682" name="Rectangle 267"/>
            <p:cNvSpPr>
              <a:spLocks noChangeArrowheads="1"/>
            </p:cNvSpPr>
            <p:nvPr/>
          </p:nvSpPr>
          <p:spPr bwMode="auto">
            <a:xfrm>
              <a:off x="5376" y="2976"/>
              <a:ext cx="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800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683" name="Rectangle 268"/>
            <p:cNvSpPr>
              <a:spLocks noChangeArrowheads="1"/>
            </p:cNvSpPr>
            <p:nvPr/>
          </p:nvSpPr>
          <p:spPr bwMode="auto">
            <a:xfrm>
              <a:off x="5424" y="3072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684" name="Rectangle 269"/>
            <p:cNvSpPr>
              <a:spLocks noChangeArrowheads="1"/>
            </p:cNvSpPr>
            <p:nvPr/>
          </p:nvSpPr>
          <p:spPr bwMode="auto">
            <a:xfrm>
              <a:off x="5376" y="3360"/>
              <a:ext cx="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800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685" name="Rectangle 270"/>
            <p:cNvSpPr>
              <a:spLocks noChangeArrowheads="1"/>
            </p:cNvSpPr>
            <p:nvPr/>
          </p:nvSpPr>
          <p:spPr bwMode="auto">
            <a:xfrm>
              <a:off x="5424" y="3456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de-DE" sz="2400">
                <a:latin typeface="Times New Roman" pitchFamily="18" charset="0"/>
              </a:endParaRPr>
            </a:p>
          </p:txBody>
        </p:sp>
        <p:grpSp>
          <p:nvGrpSpPr>
            <p:cNvPr id="20686" name="Group 271"/>
            <p:cNvGrpSpPr>
              <a:grpSpLocks/>
            </p:cNvGrpSpPr>
            <p:nvPr/>
          </p:nvGrpSpPr>
          <p:grpSpPr bwMode="auto">
            <a:xfrm>
              <a:off x="4957" y="3415"/>
              <a:ext cx="419" cy="77"/>
              <a:chOff x="3883" y="1355"/>
              <a:chExt cx="267" cy="91"/>
            </a:xfrm>
          </p:grpSpPr>
          <p:sp>
            <p:nvSpPr>
              <p:cNvPr id="20687" name="Line 272"/>
              <p:cNvSpPr>
                <a:spLocks noChangeShapeType="1"/>
              </p:cNvSpPr>
              <p:nvPr/>
            </p:nvSpPr>
            <p:spPr bwMode="auto">
              <a:xfrm>
                <a:off x="3883" y="1400"/>
                <a:ext cx="178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88" name="Freeform 273"/>
              <p:cNvSpPr>
                <a:spLocks/>
              </p:cNvSpPr>
              <p:nvPr/>
            </p:nvSpPr>
            <p:spPr bwMode="auto">
              <a:xfrm>
                <a:off x="4058" y="1355"/>
                <a:ext cx="92" cy="91"/>
              </a:xfrm>
              <a:custGeom>
                <a:avLst/>
                <a:gdLst>
                  <a:gd name="T0" fmla="*/ 0 w 92"/>
                  <a:gd name="T1" fmla="*/ 91 h 91"/>
                  <a:gd name="T2" fmla="*/ 92 w 92"/>
                  <a:gd name="T3" fmla="*/ 45 h 91"/>
                  <a:gd name="T4" fmla="*/ 0 w 92"/>
                  <a:gd name="T5" fmla="*/ 0 h 91"/>
                  <a:gd name="T6" fmla="*/ 0 w 92"/>
                  <a:gd name="T7" fmla="*/ 91 h 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2"/>
                  <a:gd name="T13" fmla="*/ 0 h 91"/>
                  <a:gd name="T14" fmla="*/ 92 w 92"/>
                  <a:gd name="T15" fmla="*/ 91 h 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2" h="91">
                    <a:moveTo>
                      <a:pt x="0" y="91"/>
                    </a:moveTo>
                    <a:lnTo>
                      <a:pt x="92" y="45"/>
                    </a:lnTo>
                    <a:lnTo>
                      <a:pt x="0" y="0"/>
                    </a:lnTo>
                    <a:lnTo>
                      <a:pt x="0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20487" name="Rectangle 275"/>
          <p:cNvSpPr>
            <a:spLocks noChangeArrowheads="1"/>
          </p:cNvSpPr>
          <p:nvPr/>
        </p:nvSpPr>
        <p:spPr bwMode="auto">
          <a:xfrm>
            <a:off x="611188" y="1412875"/>
            <a:ext cx="83820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ct val="24000"/>
              </a:spcAft>
            </a:pPr>
            <a:r>
              <a:rPr lang="de-DE" b="1" dirty="0">
                <a:solidFill>
                  <a:srgbClr val="0066CC"/>
                </a:solidFill>
              </a:rPr>
              <a:t>Suche Maximum der Aktivität</a:t>
            </a:r>
          </a:p>
          <a:p>
            <a:pPr>
              <a:spcAft>
                <a:spcPct val="24000"/>
              </a:spcAft>
            </a:pPr>
            <a:r>
              <a:rPr lang="de-DE" b="1" dirty="0"/>
              <a:t>Ein-Schicht-Netzwerk</a:t>
            </a:r>
          </a:p>
          <a:p>
            <a:pPr>
              <a:lnSpc>
                <a:spcPct val="0"/>
              </a:lnSpc>
              <a:spcAft>
                <a:spcPct val="24000"/>
              </a:spcAft>
            </a:pPr>
            <a:r>
              <a:rPr lang="de-DE" sz="1800" dirty="0"/>
              <a:t>Suche Klasse </a:t>
            </a:r>
            <a:r>
              <a:rPr lang="de-DE" sz="1800" i="1" dirty="0"/>
              <a:t>k</a:t>
            </a:r>
            <a:r>
              <a:rPr lang="de-DE" sz="1800" dirty="0"/>
              <a:t> so, dass mit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baseline="-25000" dirty="0" err="1"/>
              <a:t>i</a:t>
            </a:r>
            <a:r>
              <a:rPr lang="de-DE" dirty="0">
                <a:latin typeface="TIMES" pitchFamily="18" charset="0"/>
              </a:rPr>
              <a:t> = S(</a:t>
            </a:r>
            <a:r>
              <a:rPr lang="de-DE" b="1" dirty="0" err="1">
                <a:latin typeface="TIMES" pitchFamily="18" charset="0"/>
              </a:rPr>
              <a:t>c</a:t>
            </a:r>
            <a:r>
              <a:rPr lang="de-DE" baseline="-25000" dirty="0" err="1">
                <a:latin typeface="TIMES" pitchFamily="18" charset="0"/>
              </a:rPr>
              <a:t>i</a:t>
            </a:r>
            <a:r>
              <a:rPr lang="de-DE" dirty="0" err="1">
                <a:latin typeface="TIMES" pitchFamily="18" charset="0"/>
              </a:rPr>
              <a:t>,</a:t>
            </a:r>
            <a:r>
              <a:rPr lang="de-DE" b="1" dirty="0" err="1">
                <a:latin typeface="TIMES" pitchFamily="18" charset="0"/>
              </a:rPr>
              <a:t>x</a:t>
            </a:r>
            <a:r>
              <a:rPr lang="de-DE" dirty="0">
                <a:latin typeface="TIMES" pitchFamily="18" charset="0"/>
              </a:rPr>
              <a:t>) / </a:t>
            </a:r>
            <a:r>
              <a:rPr lang="de-DE" sz="3200" dirty="0" err="1">
                <a:latin typeface="Symbol" pitchFamily="18" charset="2"/>
              </a:rPr>
              <a:t>S</a:t>
            </a:r>
            <a:r>
              <a:rPr lang="de-DE" sz="2400" baseline="-25000" dirty="0" err="1">
                <a:latin typeface="Times New Roman" pitchFamily="18" charset="0"/>
              </a:rPr>
              <a:t>j</a:t>
            </a:r>
            <a:r>
              <a:rPr lang="de-DE" dirty="0">
                <a:latin typeface="Symbol" pitchFamily="18" charset="2"/>
              </a:rPr>
              <a:t> </a:t>
            </a:r>
            <a:r>
              <a:rPr lang="de-DE" dirty="0">
                <a:latin typeface="TIMES" pitchFamily="18" charset="0"/>
              </a:rPr>
              <a:t>S(</a:t>
            </a:r>
            <a:r>
              <a:rPr lang="de-DE" b="1" dirty="0" err="1">
                <a:latin typeface="TIMES" pitchFamily="18" charset="0"/>
              </a:rPr>
              <a:t>c</a:t>
            </a:r>
            <a:r>
              <a:rPr lang="de-DE" baseline="-25000" dirty="0" err="1">
                <a:latin typeface="TIMES" pitchFamily="18" charset="0"/>
              </a:rPr>
              <a:t>j</a:t>
            </a:r>
            <a:r>
              <a:rPr lang="de-DE" dirty="0" err="1">
                <a:latin typeface="TIMES" pitchFamily="18" charset="0"/>
              </a:rPr>
              <a:t>,</a:t>
            </a:r>
            <a:r>
              <a:rPr lang="de-DE" b="1" dirty="0" err="1">
                <a:latin typeface="TIMES" pitchFamily="18" charset="0"/>
              </a:rPr>
              <a:t>x</a:t>
            </a:r>
            <a:r>
              <a:rPr lang="de-DE" dirty="0">
                <a:latin typeface="TIMES" pitchFamily="18" charset="0"/>
              </a:rPr>
              <a:t>)</a:t>
            </a:r>
          </a:p>
          <a:p>
            <a:pPr>
              <a:spcAft>
                <a:spcPct val="24000"/>
              </a:spcAft>
            </a:pPr>
            <a:r>
              <a:rPr lang="de-DE" sz="1800" dirty="0">
                <a:latin typeface="TIMES" pitchFamily="18" charset="0"/>
              </a:rPr>
              <a:t>		</a:t>
            </a:r>
            <a:r>
              <a:rPr lang="de-DE" dirty="0" err="1"/>
              <a:t>y</a:t>
            </a:r>
            <a:r>
              <a:rPr lang="de-DE" baseline="-25000" dirty="0" err="1"/>
              <a:t>k</a:t>
            </a:r>
            <a:r>
              <a:rPr lang="de-DE" dirty="0"/>
              <a:t> = max</a:t>
            </a:r>
            <a:r>
              <a:rPr lang="de-DE" baseline="-25000" dirty="0"/>
              <a:t>i</a:t>
            </a:r>
            <a:r>
              <a:rPr lang="de-DE" dirty="0"/>
              <a:t>  </a:t>
            </a:r>
            <a:r>
              <a:rPr lang="de-DE" dirty="0" err="1"/>
              <a:t>y</a:t>
            </a:r>
            <a:r>
              <a:rPr lang="de-DE" baseline="-25000" dirty="0" err="1"/>
              <a:t>i</a:t>
            </a:r>
            <a:endParaRPr lang="de-DE" sz="2800" dirty="0"/>
          </a:p>
        </p:txBody>
      </p:sp>
      <p:grpSp>
        <p:nvGrpSpPr>
          <p:cNvPr id="20488" name="Group 276"/>
          <p:cNvGrpSpPr>
            <a:grpSpLocks/>
          </p:cNvGrpSpPr>
          <p:nvPr/>
        </p:nvGrpSpPr>
        <p:grpSpPr bwMode="auto">
          <a:xfrm>
            <a:off x="6227763" y="1773238"/>
            <a:ext cx="2513012" cy="1519237"/>
            <a:chOff x="3456" y="1248"/>
            <a:chExt cx="1583" cy="957"/>
          </a:xfrm>
        </p:grpSpPr>
        <p:grpSp>
          <p:nvGrpSpPr>
            <p:cNvPr id="20490" name="Group 277"/>
            <p:cNvGrpSpPr>
              <a:grpSpLocks/>
            </p:cNvGrpSpPr>
            <p:nvPr/>
          </p:nvGrpSpPr>
          <p:grpSpPr bwMode="auto">
            <a:xfrm>
              <a:off x="3928" y="1257"/>
              <a:ext cx="710" cy="948"/>
              <a:chOff x="1858" y="1197"/>
              <a:chExt cx="1011" cy="1235"/>
            </a:xfrm>
          </p:grpSpPr>
          <p:sp>
            <p:nvSpPr>
              <p:cNvPr id="20546" name="Rectangle 278"/>
              <p:cNvSpPr>
                <a:spLocks noChangeArrowheads="1"/>
              </p:cNvSpPr>
              <p:nvPr/>
            </p:nvSpPr>
            <p:spPr bwMode="auto">
              <a:xfrm>
                <a:off x="1862" y="1201"/>
                <a:ext cx="1003" cy="122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47" name="Freeform 279"/>
              <p:cNvSpPr>
                <a:spLocks/>
              </p:cNvSpPr>
              <p:nvPr/>
            </p:nvSpPr>
            <p:spPr bwMode="auto">
              <a:xfrm>
                <a:off x="1858" y="1197"/>
                <a:ext cx="21" cy="38"/>
              </a:xfrm>
              <a:custGeom>
                <a:avLst/>
                <a:gdLst>
                  <a:gd name="T0" fmla="*/ 8 w 21"/>
                  <a:gd name="T1" fmla="*/ 4 h 38"/>
                  <a:gd name="T2" fmla="*/ 4 w 21"/>
                  <a:gd name="T3" fmla="*/ 4 h 38"/>
                  <a:gd name="T4" fmla="*/ 4 w 21"/>
                  <a:gd name="T5" fmla="*/ 8 h 38"/>
                  <a:gd name="T6" fmla="*/ 21 w 21"/>
                  <a:gd name="T7" fmla="*/ 8 h 38"/>
                  <a:gd name="T8" fmla="*/ 21 w 21"/>
                  <a:gd name="T9" fmla="*/ 0 h 38"/>
                  <a:gd name="T10" fmla="*/ 4 w 21"/>
                  <a:gd name="T11" fmla="*/ 0 h 38"/>
                  <a:gd name="T12" fmla="*/ 0 w 21"/>
                  <a:gd name="T13" fmla="*/ 0 h 38"/>
                  <a:gd name="T14" fmla="*/ 0 w 21"/>
                  <a:gd name="T15" fmla="*/ 4 h 38"/>
                  <a:gd name="T16" fmla="*/ 0 w 21"/>
                  <a:gd name="T17" fmla="*/ 38 h 38"/>
                  <a:gd name="T18" fmla="*/ 8 w 21"/>
                  <a:gd name="T19" fmla="*/ 38 h 38"/>
                  <a:gd name="T20" fmla="*/ 8 w 21"/>
                  <a:gd name="T21" fmla="*/ 4 h 3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1"/>
                  <a:gd name="T34" fmla="*/ 0 h 38"/>
                  <a:gd name="T35" fmla="*/ 21 w 21"/>
                  <a:gd name="T36" fmla="*/ 38 h 3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1" h="38">
                    <a:moveTo>
                      <a:pt x="8" y="4"/>
                    </a:moveTo>
                    <a:lnTo>
                      <a:pt x="4" y="4"/>
                    </a:lnTo>
                    <a:lnTo>
                      <a:pt x="4" y="8"/>
                    </a:lnTo>
                    <a:lnTo>
                      <a:pt x="21" y="8"/>
                    </a:lnTo>
                    <a:lnTo>
                      <a:pt x="21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38"/>
                    </a:lnTo>
                    <a:lnTo>
                      <a:pt x="8" y="38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48" name="Rectangle 280"/>
              <p:cNvSpPr>
                <a:spLocks noChangeArrowheads="1"/>
              </p:cNvSpPr>
              <p:nvPr/>
            </p:nvSpPr>
            <p:spPr bwMode="auto">
              <a:xfrm>
                <a:off x="1858" y="1260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49" name="Rectangle 281"/>
              <p:cNvSpPr>
                <a:spLocks noChangeArrowheads="1"/>
              </p:cNvSpPr>
              <p:nvPr/>
            </p:nvSpPr>
            <p:spPr bwMode="auto">
              <a:xfrm>
                <a:off x="1858" y="1294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50" name="Rectangle 282"/>
              <p:cNvSpPr>
                <a:spLocks noChangeArrowheads="1"/>
              </p:cNvSpPr>
              <p:nvPr/>
            </p:nvSpPr>
            <p:spPr bwMode="auto">
              <a:xfrm>
                <a:off x="1858" y="1352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51" name="Rectangle 283"/>
              <p:cNvSpPr>
                <a:spLocks noChangeArrowheads="1"/>
              </p:cNvSpPr>
              <p:nvPr/>
            </p:nvSpPr>
            <p:spPr bwMode="auto">
              <a:xfrm>
                <a:off x="1858" y="1386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52" name="Rectangle 284"/>
              <p:cNvSpPr>
                <a:spLocks noChangeArrowheads="1"/>
              </p:cNvSpPr>
              <p:nvPr/>
            </p:nvSpPr>
            <p:spPr bwMode="auto">
              <a:xfrm>
                <a:off x="1858" y="1445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53" name="Rectangle 285"/>
              <p:cNvSpPr>
                <a:spLocks noChangeArrowheads="1"/>
              </p:cNvSpPr>
              <p:nvPr/>
            </p:nvSpPr>
            <p:spPr bwMode="auto">
              <a:xfrm>
                <a:off x="1858" y="1479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54" name="Rectangle 286"/>
              <p:cNvSpPr>
                <a:spLocks noChangeArrowheads="1"/>
              </p:cNvSpPr>
              <p:nvPr/>
            </p:nvSpPr>
            <p:spPr bwMode="auto">
              <a:xfrm>
                <a:off x="1858" y="1537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55" name="Rectangle 287"/>
              <p:cNvSpPr>
                <a:spLocks noChangeArrowheads="1"/>
              </p:cNvSpPr>
              <p:nvPr/>
            </p:nvSpPr>
            <p:spPr bwMode="auto">
              <a:xfrm>
                <a:off x="1858" y="1571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56" name="Rectangle 288"/>
              <p:cNvSpPr>
                <a:spLocks noChangeArrowheads="1"/>
              </p:cNvSpPr>
              <p:nvPr/>
            </p:nvSpPr>
            <p:spPr bwMode="auto">
              <a:xfrm>
                <a:off x="1858" y="1630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57" name="Rectangle 289"/>
              <p:cNvSpPr>
                <a:spLocks noChangeArrowheads="1"/>
              </p:cNvSpPr>
              <p:nvPr/>
            </p:nvSpPr>
            <p:spPr bwMode="auto">
              <a:xfrm>
                <a:off x="1858" y="1664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58" name="Rectangle 290"/>
              <p:cNvSpPr>
                <a:spLocks noChangeArrowheads="1"/>
              </p:cNvSpPr>
              <p:nvPr/>
            </p:nvSpPr>
            <p:spPr bwMode="auto">
              <a:xfrm>
                <a:off x="1858" y="1722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59" name="Rectangle 291"/>
              <p:cNvSpPr>
                <a:spLocks noChangeArrowheads="1"/>
              </p:cNvSpPr>
              <p:nvPr/>
            </p:nvSpPr>
            <p:spPr bwMode="auto">
              <a:xfrm>
                <a:off x="1858" y="1756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60" name="Rectangle 292"/>
              <p:cNvSpPr>
                <a:spLocks noChangeArrowheads="1"/>
              </p:cNvSpPr>
              <p:nvPr/>
            </p:nvSpPr>
            <p:spPr bwMode="auto">
              <a:xfrm>
                <a:off x="1858" y="1815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61" name="Rectangle 293"/>
              <p:cNvSpPr>
                <a:spLocks noChangeArrowheads="1"/>
              </p:cNvSpPr>
              <p:nvPr/>
            </p:nvSpPr>
            <p:spPr bwMode="auto">
              <a:xfrm>
                <a:off x="1858" y="1849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62" name="Rectangle 294"/>
              <p:cNvSpPr>
                <a:spLocks noChangeArrowheads="1"/>
              </p:cNvSpPr>
              <p:nvPr/>
            </p:nvSpPr>
            <p:spPr bwMode="auto">
              <a:xfrm>
                <a:off x="1858" y="1907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63" name="Rectangle 295"/>
              <p:cNvSpPr>
                <a:spLocks noChangeArrowheads="1"/>
              </p:cNvSpPr>
              <p:nvPr/>
            </p:nvSpPr>
            <p:spPr bwMode="auto">
              <a:xfrm>
                <a:off x="1858" y="1941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64" name="Rectangle 296"/>
              <p:cNvSpPr>
                <a:spLocks noChangeArrowheads="1"/>
              </p:cNvSpPr>
              <p:nvPr/>
            </p:nvSpPr>
            <p:spPr bwMode="auto">
              <a:xfrm>
                <a:off x="1858" y="2000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65" name="Rectangle 297"/>
              <p:cNvSpPr>
                <a:spLocks noChangeArrowheads="1"/>
              </p:cNvSpPr>
              <p:nvPr/>
            </p:nvSpPr>
            <p:spPr bwMode="auto">
              <a:xfrm>
                <a:off x="1858" y="2034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66" name="Rectangle 298"/>
              <p:cNvSpPr>
                <a:spLocks noChangeArrowheads="1"/>
              </p:cNvSpPr>
              <p:nvPr/>
            </p:nvSpPr>
            <p:spPr bwMode="auto">
              <a:xfrm>
                <a:off x="1858" y="2092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67" name="Rectangle 299"/>
              <p:cNvSpPr>
                <a:spLocks noChangeArrowheads="1"/>
              </p:cNvSpPr>
              <p:nvPr/>
            </p:nvSpPr>
            <p:spPr bwMode="auto">
              <a:xfrm>
                <a:off x="1858" y="2126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68" name="Rectangle 300"/>
              <p:cNvSpPr>
                <a:spLocks noChangeArrowheads="1"/>
              </p:cNvSpPr>
              <p:nvPr/>
            </p:nvSpPr>
            <p:spPr bwMode="auto">
              <a:xfrm>
                <a:off x="1858" y="2185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69" name="Rectangle 301"/>
              <p:cNvSpPr>
                <a:spLocks noChangeArrowheads="1"/>
              </p:cNvSpPr>
              <p:nvPr/>
            </p:nvSpPr>
            <p:spPr bwMode="auto">
              <a:xfrm>
                <a:off x="1858" y="2219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70" name="Rectangle 302"/>
              <p:cNvSpPr>
                <a:spLocks noChangeArrowheads="1"/>
              </p:cNvSpPr>
              <p:nvPr/>
            </p:nvSpPr>
            <p:spPr bwMode="auto">
              <a:xfrm>
                <a:off x="1858" y="2277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71" name="Rectangle 303"/>
              <p:cNvSpPr>
                <a:spLocks noChangeArrowheads="1"/>
              </p:cNvSpPr>
              <p:nvPr/>
            </p:nvSpPr>
            <p:spPr bwMode="auto">
              <a:xfrm>
                <a:off x="1858" y="2311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72" name="Rectangle 304"/>
              <p:cNvSpPr>
                <a:spLocks noChangeArrowheads="1"/>
              </p:cNvSpPr>
              <p:nvPr/>
            </p:nvSpPr>
            <p:spPr bwMode="auto">
              <a:xfrm>
                <a:off x="1858" y="2370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73" name="Freeform 305"/>
              <p:cNvSpPr>
                <a:spLocks/>
              </p:cNvSpPr>
              <p:nvPr/>
            </p:nvSpPr>
            <p:spPr bwMode="auto">
              <a:xfrm>
                <a:off x="1858" y="2404"/>
                <a:ext cx="14" cy="28"/>
              </a:xfrm>
              <a:custGeom>
                <a:avLst/>
                <a:gdLst>
                  <a:gd name="T0" fmla="*/ 8 w 14"/>
                  <a:gd name="T1" fmla="*/ 0 h 28"/>
                  <a:gd name="T2" fmla="*/ 0 w 14"/>
                  <a:gd name="T3" fmla="*/ 0 h 28"/>
                  <a:gd name="T4" fmla="*/ 0 w 14"/>
                  <a:gd name="T5" fmla="*/ 23 h 28"/>
                  <a:gd name="T6" fmla="*/ 0 w 14"/>
                  <a:gd name="T7" fmla="*/ 28 h 28"/>
                  <a:gd name="T8" fmla="*/ 4 w 14"/>
                  <a:gd name="T9" fmla="*/ 28 h 28"/>
                  <a:gd name="T10" fmla="*/ 14 w 14"/>
                  <a:gd name="T11" fmla="*/ 28 h 28"/>
                  <a:gd name="T12" fmla="*/ 14 w 14"/>
                  <a:gd name="T13" fmla="*/ 19 h 28"/>
                  <a:gd name="T14" fmla="*/ 4 w 14"/>
                  <a:gd name="T15" fmla="*/ 19 h 28"/>
                  <a:gd name="T16" fmla="*/ 4 w 14"/>
                  <a:gd name="T17" fmla="*/ 23 h 28"/>
                  <a:gd name="T18" fmla="*/ 8 w 14"/>
                  <a:gd name="T19" fmla="*/ 23 h 28"/>
                  <a:gd name="T20" fmla="*/ 8 w 14"/>
                  <a:gd name="T21" fmla="*/ 0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"/>
                  <a:gd name="T34" fmla="*/ 0 h 28"/>
                  <a:gd name="T35" fmla="*/ 14 w 14"/>
                  <a:gd name="T36" fmla="*/ 28 h 2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" h="28">
                    <a:moveTo>
                      <a:pt x="8" y="0"/>
                    </a:moveTo>
                    <a:lnTo>
                      <a:pt x="0" y="0"/>
                    </a:lnTo>
                    <a:lnTo>
                      <a:pt x="0" y="23"/>
                    </a:lnTo>
                    <a:lnTo>
                      <a:pt x="0" y="28"/>
                    </a:lnTo>
                    <a:lnTo>
                      <a:pt x="4" y="28"/>
                    </a:lnTo>
                    <a:lnTo>
                      <a:pt x="14" y="28"/>
                    </a:lnTo>
                    <a:lnTo>
                      <a:pt x="14" y="19"/>
                    </a:lnTo>
                    <a:lnTo>
                      <a:pt x="4" y="19"/>
                    </a:lnTo>
                    <a:lnTo>
                      <a:pt x="4" y="23"/>
                    </a:lnTo>
                    <a:lnTo>
                      <a:pt x="8" y="2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74" name="Rectangle 306"/>
              <p:cNvSpPr>
                <a:spLocks noChangeArrowheads="1"/>
              </p:cNvSpPr>
              <p:nvPr/>
            </p:nvSpPr>
            <p:spPr bwMode="auto">
              <a:xfrm>
                <a:off x="1897" y="2423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75" name="Rectangle 307"/>
              <p:cNvSpPr>
                <a:spLocks noChangeArrowheads="1"/>
              </p:cNvSpPr>
              <p:nvPr/>
            </p:nvSpPr>
            <p:spPr bwMode="auto">
              <a:xfrm>
                <a:off x="1931" y="2423"/>
                <a:ext cx="33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76" name="Rectangle 308"/>
              <p:cNvSpPr>
                <a:spLocks noChangeArrowheads="1"/>
              </p:cNvSpPr>
              <p:nvPr/>
            </p:nvSpPr>
            <p:spPr bwMode="auto">
              <a:xfrm>
                <a:off x="1989" y="2423"/>
                <a:ext cx="9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77" name="Rectangle 309"/>
              <p:cNvSpPr>
                <a:spLocks noChangeArrowheads="1"/>
              </p:cNvSpPr>
              <p:nvPr/>
            </p:nvSpPr>
            <p:spPr bwMode="auto">
              <a:xfrm>
                <a:off x="2023" y="2423"/>
                <a:ext cx="34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78" name="Rectangle 310"/>
              <p:cNvSpPr>
                <a:spLocks noChangeArrowheads="1"/>
              </p:cNvSpPr>
              <p:nvPr/>
            </p:nvSpPr>
            <p:spPr bwMode="auto">
              <a:xfrm>
                <a:off x="2082" y="2423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79" name="Rectangle 311"/>
              <p:cNvSpPr>
                <a:spLocks noChangeArrowheads="1"/>
              </p:cNvSpPr>
              <p:nvPr/>
            </p:nvSpPr>
            <p:spPr bwMode="auto">
              <a:xfrm>
                <a:off x="2116" y="2423"/>
                <a:ext cx="33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80" name="Rectangle 312"/>
              <p:cNvSpPr>
                <a:spLocks noChangeArrowheads="1"/>
              </p:cNvSpPr>
              <p:nvPr/>
            </p:nvSpPr>
            <p:spPr bwMode="auto">
              <a:xfrm>
                <a:off x="2175" y="2423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81" name="Rectangle 313"/>
              <p:cNvSpPr>
                <a:spLocks noChangeArrowheads="1"/>
              </p:cNvSpPr>
              <p:nvPr/>
            </p:nvSpPr>
            <p:spPr bwMode="auto">
              <a:xfrm>
                <a:off x="2208" y="2423"/>
                <a:ext cx="34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82" name="Rectangle 314"/>
              <p:cNvSpPr>
                <a:spLocks noChangeArrowheads="1"/>
              </p:cNvSpPr>
              <p:nvPr/>
            </p:nvSpPr>
            <p:spPr bwMode="auto">
              <a:xfrm>
                <a:off x="2267" y="2423"/>
                <a:ext cx="9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83" name="Rectangle 315"/>
              <p:cNvSpPr>
                <a:spLocks noChangeArrowheads="1"/>
              </p:cNvSpPr>
              <p:nvPr/>
            </p:nvSpPr>
            <p:spPr bwMode="auto">
              <a:xfrm>
                <a:off x="2301" y="2423"/>
                <a:ext cx="34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84" name="Rectangle 316"/>
              <p:cNvSpPr>
                <a:spLocks noChangeArrowheads="1"/>
              </p:cNvSpPr>
              <p:nvPr/>
            </p:nvSpPr>
            <p:spPr bwMode="auto">
              <a:xfrm>
                <a:off x="2360" y="2423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85" name="Rectangle 317"/>
              <p:cNvSpPr>
                <a:spLocks noChangeArrowheads="1"/>
              </p:cNvSpPr>
              <p:nvPr/>
            </p:nvSpPr>
            <p:spPr bwMode="auto">
              <a:xfrm>
                <a:off x="2393" y="2423"/>
                <a:ext cx="34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86" name="Rectangle 318"/>
              <p:cNvSpPr>
                <a:spLocks noChangeArrowheads="1"/>
              </p:cNvSpPr>
              <p:nvPr/>
            </p:nvSpPr>
            <p:spPr bwMode="auto">
              <a:xfrm>
                <a:off x="2452" y="2423"/>
                <a:ext cx="9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87" name="Rectangle 319"/>
              <p:cNvSpPr>
                <a:spLocks noChangeArrowheads="1"/>
              </p:cNvSpPr>
              <p:nvPr/>
            </p:nvSpPr>
            <p:spPr bwMode="auto">
              <a:xfrm>
                <a:off x="2486" y="2423"/>
                <a:ext cx="34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88" name="Rectangle 320"/>
              <p:cNvSpPr>
                <a:spLocks noChangeArrowheads="1"/>
              </p:cNvSpPr>
              <p:nvPr/>
            </p:nvSpPr>
            <p:spPr bwMode="auto">
              <a:xfrm>
                <a:off x="2545" y="2423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89" name="Rectangle 321"/>
              <p:cNvSpPr>
                <a:spLocks noChangeArrowheads="1"/>
              </p:cNvSpPr>
              <p:nvPr/>
            </p:nvSpPr>
            <p:spPr bwMode="auto">
              <a:xfrm>
                <a:off x="2579" y="2423"/>
                <a:ext cx="33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90" name="Rectangle 322"/>
              <p:cNvSpPr>
                <a:spLocks noChangeArrowheads="1"/>
              </p:cNvSpPr>
              <p:nvPr/>
            </p:nvSpPr>
            <p:spPr bwMode="auto">
              <a:xfrm>
                <a:off x="2638" y="2423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91" name="Rectangle 323"/>
              <p:cNvSpPr>
                <a:spLocks noChangeArrowheads="1"/>
              </p:cNvSpPr>
              <p:nvPr/>
            </p:nvSpPr>
            <p:spPr bwMode="auto">
              <a:xfrm>
                <a:off x="2671" y="2423"/>
                <a:ext cx="34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92" name="Rectangle 324"/>
              <p:cNvSpPr>
                <a:spLocks noChangeArrowheads="1"/>
              </p:cNvSpPr>
              <p:nvPr/>
            </p:nvSpPr>
            <p:spPr bwMode="auto">
              <a:xfrm>
                <a:off x="2730" y="2423"/>
                <a:ext cx="9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93" name="Rectangle 325"/>
              <p:cNvSpPr>
                <a:spLocks noChangeArrowheads="1"/>
              </p:cNvSpPr>
              <p:nvPr/>
            </p:nvSpPr>
            <p:spPr bwMode="auto">
              <a:xfrm>
                <a:off x="2764" y="2423"/>
                <a:ext cx="33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94" name="Rectangle 326"/>
              <p:cNvSpPr>
                <a:spLocks noChangeArrowheads="1"/>
              </p:cNvSpPr>
              <p:nvPr/>
            </p:nvSpPr>
            <p:spPr bwMode="auto">
              <a:xfrm>
                <a:off x="2823" y="2423"/>
                <a:ext cx="8" cy="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95" name="Freeform 327"/>
              <p:cNvSpPr>
                <a:spLocks/>
              </p:cNvSpPr>
              <p:nvPr/>
            </p:nvSpPr>
            <p:spPr bwMode="auto">
              <a:xfrm>
                <a:off x="2856" y="2402"/>
                <a:ext cx="13" cy="30"/>
              </a:xfrm>
              <a:custGeom>
                <a:avLst/>
                <a:gdLst>
                  <a:gd name="T0" fmla="*/ 0 w 13"/>
                  <a:gd name="T1" fmla="*/ 21 h 30"/>
                  <a:gd name="T2" fmla="*/ 0 w 13"/>
                  <a:gd name="T3" fmla="*/ 30 h 30"/>
                  <a:gd name="T4" fmla="*/ 9 w 13"/>
                  <a:gd name="T5" fmla="*/ 30 h 30"/>
                  <a:gd name="T6" fmla="*/ 13 w 13"/>
                  <a:gd name="T7" fmla="*/ 30 h 30"/>
                  <a:gd name="T8" fmla="*/ 13 w 13"/>
                  <a:gd name="T9" fmla="*/ 25 h 30"/>
                  <a:gd name="T10" fmla="*/ 13 w 13"/>
                  <a:gd name="T11" fmla="*/ 0 h 30"/>
                  <a:gd name="T12" fmla="*/ 5 w 13"/>
                  <a:gd name="T13" fmla="*/ 0 h 30"/>
                  <a:gd name="T14" fmla="*/ 5 w 13"/>
                  <a:gd name="T15" fmla="*/ 25 h 30"/>
                  <a:gd name="T16" fmla="*/ 9 w 13"/>
                  <a:gd name="T17" fmla="*/ 25 h 30"/>
                  <a:gd name="T18" fmla="*/ 9 w 13"/>
                  <a:gd name="T19" fmla="*/ 21 h 30"/>
                  <a:gd name="T20" fmla="*/ 0 w 13"/>
                  <a:gd name="T21" fmla="*/ 21 h 3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3"/>
                  <a:gd name="T34" fmla="*/ 0 h 30"/>
                  <a:gd name="T35" fmla="*/ 13 w 13"/>
                  <a:gd name="T36" fmla="*/ 30 h 3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3" h="30">
                    <a:moveTo>
                      <a:pt x="0" y="21"/>
                    </a:moveTo>
                    <a:lnTo>
                      <a:pt x="0" y="30"/>
                    </a:lnTo>
                    <a:lnTo>
                      <a:pt x="9" y="30"/>
                    </a:lnTo>
                    <a:lnTo>
                      <a:pt x="13" y="30"/>
                    </a:lnTo>
                    <a:lnTo>
                      <a:pt x="13" y="25"/>
                    </a:lnTo>
                    <a:lnTo>
                      <a:pt x="13" y="0"/>
                    </a:lnTo>
                    <a:lnTo>
                      <a:pt x="5" y="0"/>
                    </a:lnTo>
                    <a:lnTo>
                      <a:pt x="5" y="25"/>
                    </a:lnTo>
                    <a:lnTo>
                      <a:pt x="9" y="25"/>
                    </a:lnTo>
                    <a:lnTo>
                      <a:pt x="9" y="21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96" name="Rectangle 328"/>
              <p:cNvSpPr>
                <a:spLocks noChangeArrowheads="1"/>
              </p:cNvSpPr>
              <p:nvPr/>
            </p:nvSpPr>
            <p:spPr bwMode="auto">
              <a:xfrm>
                <a:off x="2861" y="2369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97" name="Rectangle 329"/>
              <p:cNvSpPr>
                <a:spLocks noChangeArrowheads="1"/>
              </p:cNvSpPr>
              <p:nvPr/>
            </p:nvSpPr>
            <p:spPr bwMode="auto">
              <a:xfrm>
                <a:off x="2861" y="2310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98" name="Rectangle 330"/>
              <p:cNvSpPr>
                <a:spLocks noChangeArrowheads="1"/>
              </p:cNvSpPr>
              <p:nvPr/>
            </p:nvSpPr>
            <p:spPr bwMode="auto">
              <a:xfrm>
                <a:off x="2861" y="2276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99" name="Rectangle 331"/>
              <p:cNvSpPr>
                <a:spLocks noChangeArrowheads="1"/>
              </p:cNvSpPr>
              <p:nvPr/>
            </p:nvSpPr>
            <p:spPr bwMode="auto">
              <a:xfrm>
                <a:off x="2861" y="2217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00" name="Rectangle 332"/>
              <p:cNvSpPr>
                <a:spLocks noChangeArrowheads="1"/>
              </p:cNvSpPr>
              <p:nvPr/>
            </p:nvSpPr>
            <p:spPr bwMode="auto">
              <a:xfrm>
                <a:off x="2861" y="2184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01" name="Rectangle 333"/>
              <p:cNvSpPr>
                <a:spLocks noChangeArrowheads="1"/>
              </p:cNvSpPr>
              <p:nvPr/>
            </p:nvSpPr>
            <p:spPr bwMode="auto">
              <a:xfrm>
                <a:off x="2861" y="2125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02" name="Rectangle 334"/>
              <p:cNvSpPr>
                <a:spLocks noChangeArrowheads="1"/>
              </p:cNvSpPr>
              <p:nvPr/>
            </p:nvSpPr>
            <p:spPr bwMode="auto">
              <a:xfrm>
                <a:off x="2861" y="2091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03" name="Rectangle 335"/>
              <p:cNvSpPr>
                <a:spLocks noChangeArrowheads="1"/>
              </p:cNvSpPr>
              <p:nvPr/>
            </p:nvSpPr>
            <p:spPr bwMode="auto">
              <a:xfrm>
                <a:off x="2861" y="2032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04" name="Rectangle 336"/>
              <p:cNvSpPr>
                <a:spLocks noChangeArrowheads="1"/>
              </p:cNvSpPr>
              <p:nvPr/>
            </p:nvSpPr>
            <p:spPr bwMode="auto">
              <a:xfrm>
                <a:off x="2861" y="1999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05" name="Rectangle 337"/>
              <p:cNvSpPr>
                <a:spLocks noChangeArrowheads="1"/>
              </p:cNvSpPr>
              <p:nvPr/>
            </p:nvSpPr>
            <p:spPr bwMode="auto">
              <a:xfrm>
                <a:off x="2861" y="1940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06" name="Rectangle 338"/>
              <p:cNvSpPr>
                <a:spLocks noChangeArrowheads="1"/>
              </p:cNvSpPr>
              <p:nvPr/>
            </p:nvSpPr>
            <p:spPr bwMode="auto">
              <a:xfrm>
                <a:off x="2861" y="1906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07" name="Rectangle 339"/>
              <p:cNvSpPr>
                <a:spLocks noChangeArrowheads="1"/>
              </p:cNvSpPr>
              <p:nvPr/>
            </p:nvSpPr>
            <p:spPr bwMode="auto">
              <a:xfrm>
                <a:off x="2861" y="1847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08" name="Rectangle 340"/>
              <p:cNvSpPr>
                <a:spLocks noChangeArrowheads="1"/>
              </p:cNvSpPr>
              <p:nvPr/>
            </p:nvSpPr>
            <p:spPr bwMode="auto">
              <a:xfrm>
                <a:off x="2861" y="1814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09" name="Rectangle 341"/>
              <p:cNvSpPr>
                <a:spLocks noChangeArrowheads="1"/>
              </p:cNvSpPr>
              <p:nvPr/>
            </p:nvSpPr>
            <p:spPr bwMode="auto">
              <a:xfrm>
                <a:off x="2861" y="1755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10" name="Rectangle 342"/>
              <p:cNvSpPr>
                <a:spLocks noChangeArrowheads="1"/>
              </p:cNvSpPr>
              <p:nvPr/>
            </p:nvSpPr>
            <p:spPr bwMode="auto">
              <a:xfrm>
                <a:off x="2861" y="1721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11" name="Rectangle 343"/>
              <p:cNvSpPr>
                <a:spLocks noChangeArrowheads="1"/>
              </p:cNvSpPr>
              <p:nvPr/>
            </p:nvSpPr>
            <p:spPr bwMode="auto">
              <a:xfrm>
                <a:off x="2861" y="1662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12" name="Rectangle 344"/>
              <p:cNvSpPr>
                <a:spLocks noChangeArrowheads="1"/>
              </p:cNvSpPr>
              <p:nvPr/>
            </p:nvSpPr>
            <p:spPr bwMode="auto">
              <a:xfrm>
                <a:off x="2861" y="1629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13" name="Rectangle 345"/>
              <p:cNvSpPr>
                <a:spLocks noChangeArrowheads="1"/>
              </p:cNvSpPr>
              <p:nvPr/>
            </p:nvSpPr>
            <p:spPr bwMode="auto">
              <a:xfrm>
                <a:off x="2861" y="1570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14" name="Rectangle 346"/>
              <p:cNvSpPr>
                <a:spLocks noChangeArrowheads="1"/>
              </p:cNvSpPr>
              <p:nvPr/>
            </p:nvSpPr>
            <p:spPr bwMode="auto">
              <a:xfrm>
                <a:off x="2861" y="1536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15" name="Rectangle 347"/>
              <p:cNvSpPr>
                <a:spLocks noChangeArrowheads="1"/>
              </p:cNvSpPr>
              <p:nvPr/>
            </p:nvSpPr>
            <p:spPr bwMode="auto">
              <a:xfrm>
                <a:off x="2861" y="1477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16" name="Rectangle 348"/>
              <p:cNvSpPr>
                <a:spLocks noChangeArrowheads="1"/>
              </p:cNvSpPr>
              <p:nvPr/>
            </p:nvSpPr>
            <p:spPr bwMode="auto">
              <a:xfrm>
                <a:off x="2861" y="1444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17" name="Rectangle 349"/>
              <p:cNvSpPr>
                <a:spLocks noChangeArrowheads="1"/>
              </p:cNvSpPr>
              <p:nvPr/>
            </p:nvSpPr>
            <p:spPr bwMode="auto">
              <a:xfrm>
                <a:off x="2861" y="1385"/>
                <a:ext cx="8" cy="3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18" name="Rectangle 350"/>
              <p:cNvSpPr>
                <a:spLocks noChangeArrowheads="1"/>
              </p:cNvSpPr>
              <p:nvPr/>
            </p:nvSpPr>
            <p:spPr bwMode="auto">
              <a:xfrm>
                <a:off x="2861" y="1351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19" name="Rectangle 351"/>
              <p:cNvSpPr>
                <a:spLocks noChangeArrowheads="1"/>
              </p:cNvSpPr>
              <p:nvPr/>
            </p:nvSpPr>
            <p:spPr bwMode="auto">
              <a:xfrm>
                <a:off x="2861" y="1292"/>
                <a:ext cx="8" cy="3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20" name="Rectangle 352"/>
              <p:cNvSpPr>
                <a:spLocks noChangeArrowheads="1"/>
              </p:cNvSpPr>
              <p:nvPr/>
            </p:nvSpPr>
            <p:spPr bwMode="auto">
              <a:xfrm>
                <a:off x="2861" y="1259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21" name="Freeform 353"/>
              <p:cNvSpPr>
                <a:spLocks/>
              </p:cNvSpPr>
              <p:nvPr/>
            </p:nvSpPr>
            <p:spPr bwMode="auto">
              <a:xfrm>
                <a:off x="2861" y="1197"/>
                <a:ext cx="8" cy="36"/>
              </a:xfrm>
              <a:custGeom>
                <a:avLst/>
                <a:gdLst>
                  <a:gd name="T0" fmla="*/ 0 w 8"/>
                  <a:gd name="T1" fmla="*/ 36 h 36"/>
                  <a:gd name="T2" fmla="*/ 8 w 8"/>
                  <a:gd name="T3" fmla="*/ 36 h 36"/>
                  <a:gd name="T4" fmla="*/ 8 w 8"/>
                  <a:gd name="T5" fmla="*/ 4 h 36"/>
                  <a:gd name="T6" fmla="*/ 8 w 8"/>
                  <a:gd name="T7" fmla="*/ 0 h 36"/>
                  <a:gd name="T8" fmla="*/ 4 w 8"/>
                  <a:gd name="T9" fmla="*/ 0 h 36"/>
                  <a:gd name="T10" fmla="*/ 2 w 8"/>
                  <a:gd name="T11" fmla="*/ 0 h 36"/>
                  <a:gd name="T12" fmla="*/ 2 w 8"/>
                  <a:gd name="T13" fmla="*/ 8 h 36"/>
                  <a:gd name="T14" fmla="*/ 4 w 8"/>
                  <a:gd name="T15" fmla="*/ 8 h 36"/>
                  <a:gd name="T16" fmla="*/ 4 w 8"/>
                  <a:gd name="T17" fmla="*/ 4 h 36"/>
                  <a:gd name="T18" fmla="*/ 0 w 8"/>
                  <a:gd name="T19" fmla="*/ 4 h 36"/>
                  <a:gd name="T20" fmla="*/ 0 w 8"/>
                  <a:gd name="T21" fmla="*/ 36 h 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"/>
                  <a:gd name="T34" fmla="*/ 0 h 36"/>
                  <a:gd name="T35" fmla="*/ 8 w 8"/>
                  <a:gd name="T36" fmla="*/ 36 h 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" h="36">
                    <a:moveTo>
                      <a:pt x="0" y="36"/>
                    </a:moveTo>
                    <a:lnTo>
                      <a:pt x="8" y="36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22" name="Rectangle 354"/>
              <p:cNvSpPr>
                <a:spLocks noChangeArrowheads="1"/>
              </p:cNvSpPr>
              <p:nvPr/>
            </p:nvSpPr>
            <p:spPr bwMode="auto">
              <a:xfrm>
                <a:off x="2830" y="1197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23" name="Rectangle 355"/>
              <p:cNvSpPr>
                <a:spLocks noChangeArrowheads="1"/>
              </p:cNvSpPr>
              <p:nvPr/>
            </p:nvSpPr>
            <p:spPr bwMode="auto">
              <a:xfrm>
                <a:off x="2771" y="1197"/>
                <a:ext cx="33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24" name="Rectangle 356"/>
              <p:cNvSpPr>
                <a:spLocks noChangeArrowheads="1"/>
              </p:cNvSpPr>
              <p:nvPr/>
            </p:nvSpPr>
            <p:spPr bwMode="auto">
              <a:xfrm>
                <a:off x="2737" y="1197"/>
                <a:ext cx="9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25" name="Rectangle 357"/>
              <p:cNvSpPr>
                <a:spLocks noChangeArrowheads="1"/>
              </p:cNvSpPr>
              <p:nvPr/>
            </p:nvSpPr>
            <p:spPr bwMode="auto">
              <a:xfrm>
                <a:off x="2678" y="1197"/>
                <a:ext cx="34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26" name="Rectangle 358"/>
              <p:cNvSpPr>
                <a:spLocks noChangeArrowheads="1"/>
              </p:cNvSpPr>
              <p:nvPr/>
            </p:nvSpPr>
            <p:spPr bwMode="auto">
              <a:xfrm>
                <a:off x="2645" y="1197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27" name="Rectangle 359"/>
              <p:cNvSpPr>
                <a:spLocks noChangeArrowheads="1"/>
              </p:cNvSpPr>
              <p:nvPr/>
            </p:nvSpPr>
            <p:spPr bwMode="auto">
              <a:xfrm>
                <a:off x="2586" y="1197"/>
                <a:ext cx="33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28" name="Rectangle 360"/>
              <p:cNvSpPr>
                <a:spLocks noChangeArrowheads="1"/>
              </p:cNvSpPr>
              <p:nvPr/>
            </p:nvSpPr>
            <p:spPr bwMode="auto">
              <a:xfrm>
                <a:off x="2552" y="1197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29" name="Rectangle 361"/>
              <p:cNvSpPr>
                <a:spLocks noChangeArrowheads="1"/>
              </p:cNvSpPr>
              <p:nvPr/>
            </p:nvSpPr>
            <p:spPr bwMode="auto">
              <a:xfrm>
                <a:off x="2493" y="1197"/>
                <a:ext cx="34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30" name="Rectangle 362"/>
              <p:cNvSpPr>
                <a:spLocks noChangeArrowheads="1"/>
              </p:cNvSpPr>
              <p:nvPr/>
            </p:nvSpPr>
            <p:spPr bwMode="auto">
              <a:xfrm>
                <a:off x="2459" y="1197"/>
                <a:ext cx="9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31" name="Rectangle 363"/>
              <p:cNvSpPr>
                <a:spLocks noChangeArrowheads="1"/>
              </p:cNvSpPr>
              <p:nvPr/>
            </p:nvSpPr>
            <p:spPr bwMode="auto">
              <a:xfrm>
                <a:off x="2400" y="1197"/>
                <a:ext cx="34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32" name="Rectangle 364"/>
              <p:cNvSpPr>
                <a:spLocks noChangeArrowheads="1"/>
              </p:cNvSpPr>
              <p:nvPr/>
            </p:nvSpPr>
            <p:spPr bwMode="auto">
              <a:xfrm>
                <a:off x="2367" y="1197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33" name="Rectangle 365"/>
              <p:cNvSpPr>
                <a:spLocks noChangeArrowheads="1"/>
              </p:cNvSpPr>
              <p:nvPr/>
            </p:nvSpPr>
            <p:spPr bwMode="auto">
              <a:xfrm>
                <a:off x="2308" y="1197"/>
                <a:ext cx="34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34" name="Rectangle 366"/>
              <p:cNvSpPr>
                <a:spLocks noChangeArrowheads="1"/>
              </p:cNvSpPr>
              <p:nvPr/>
            </p:nvSpPr>
            <p:spPr bwMode="auto">
              <a:xfrm>
                <a:off x="2274" y="1197"/>
                <a:ext cx="9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35" name="Rectangle 367"/>
              <p:cNvSpPr>
                <a:spLocks noChangeArrowheads="1"/>
              </p:cNvSpPr>
              <p:nvPr/>
            </p:nvSpPr>
            <p:spPr bwMode="auto">
              <a:xfrm>
                <a:off x="2215" y="1197"/>
                <a:ext cx="34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36" name="Rectangle 368"/>
              <p:cNvSpPr>
                <a:spLocks noChangeArrowheads="1"/>
              </p:cNvSpPr>
              <p:nvPr/>
            </p:nvSpPr>
            <p:spPr bwMode="auto">
              <a:xfrm>
                <a:off x="2182" y="1197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37" name="Rectangle 369"/>
              <p:cNvSpPr>
                <a:spLocks noChangeArrowheads="1"/>
              </p:cNvSpPr>
              <p:nvPr/>
            </p:nvSpPr>
            <p:spPr bwMode="auto">
              <a:xfrm>
                <a:off x="2123" y="1197"/>
                <a:ext cx="33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38" name="Rectangle 370"/>
              <p:cNvSpPr>
                <a:spLocks noChangeArrowheads="1"/>
              </p:cNvSpPr>
              <p:nvPr/>
            </p:nvSpPr>
            <p:spPr bwMode="auto">
              <a:xfrm>
                <a:off x="2089" y="1197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39" name="Rectangle 371"/>
              <p:cNvSpPr>
                <a:spLocks noChangeArrowheads="1"/>
              </p:cNvSpPr>
              <p:nvPr/>
            </p:nvSpPr>
            <p:spPr bwMode="auto">
              <a:xfrm>
                <a:off x="2030" y="1197"/>
                <a:ext cx="34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40" name="Rectangle 372"/>
              <p:cNvSpPr>
                <a:spLocks noChangeArrowheads="1"/>
              </p:cNvSpPr>
              <p:nvPr/>
            </p:nvSpPr>
            <p:spPr bwMode="auto">
              <a:xfrm>
                <a:off x="1996" y="1197"/>
                <a:ext cx="9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41" name="Rectangle 373"/>
              <p:cNvSpPr>
                <a:spLocks noChangeArrowheads="1"/>
              </p:cNvSpPr>
              <p:nvPr/>
            </p:nvSpPr>
            <p:spPr bwMode="auto">
              <a:xfrm>
                <a:off x="1938" y="1197"/>
                <a:ext cx="33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42" name="Rectangle 374"/>
              <p:cNvSpPr>
                <a:spLocks noChangeArrowheads="1"/>
              </p:cNvSpPr>
              <p:nvPr/>
            </p:nvSpPr>
            <p:spPr bwMode="auto">
              <a:xfrm>
                <a:off x="1904" y="1197"/>
                <a:ext cx="8" cy="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0491" name="Oval 375"/>
            <p:cNvSpPr>
              <a:spLocks noChangeArrowheads="1"/>
            </p:cNvSpPr>
            <p:nvPr/>
          </p:nvSpPr>
          <p:spPr bwMode="auto">
            <a:xfrm>
              <a:off x="4232" y="1329"/>
              <a:ext cx="145" cy="171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492" name="Oval 376"/>
            <p:cNvSpPr>
              <a:spLocks noChangeArrowheads="1"/>
            </p:cNvSpPr>
            <p:nvPr/>
          </p:nvSpPr>
          <p:spPr bwMode="auto">
            <a:xfrm>
              <a:off x="4239" y="1531"/>
              <a:ext cx="146" cy="172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493" name="Oval 377"/>
            <p:cNvSpPr>
              <a:spLocks noChangeArrowheads="1"/>
            </p:cNvSpPr>
            <p:nvPr/>
          </p:nvSpPr>
          <p:spPr bwMode="auto">
            <a:xfrm>
              <a:off x="4239" y="1937"/>
              <a:ext cx="146" cy="172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494" name="Oval 378"/>
            <p:cNvSpPr>
              <a:spLocks noChangeArrowheads="1"/>
            </p:cNvSpPr>
            <p:nvPr/>
          </p:nvSpPr>
          <p:spPr bwMode="auto">
            <a:xfrm>
              <a:off x="3583" y="1319"/>
              <a:ext cx="32" cy="4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495" name="Oval 379"/>
            <p:cNvSpPr>
              <a:spLocks noChangeArrowheads="1"/>
            </p:cNvSpPr>
            <p:nvPr/>
          </p:nvSpPr>
          <p:spPr bwMode="auto">
            <a:xfrm>
              <a:off x="3583" y="1489"/>
              <a:ext cx="32" cy="4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496" name="Oval 380"/>
            <p:cNvSpPr>
              <a:spLocks noChangeArrowheads="1"/>
            </p:cNvSpPr>
            <p:nvPr/>
          </p:nvSpPr>
          <p:spPr bwMode="auto">
            <a:xfrm>
              <a:off x="3583" y="2066"/>
              <a:ext cx="32" cy="4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20497" name="Group 381"/>
            <p:cNvGrpSpPr>
              <a:grpSpLocks/>
            </p:cNvGrpSpPr>
            <p:nvPr/>
          </p:nvGrpSpPr>
          <p:grpSpPr bwMode="auto">
            <a:xfrm>
              <a:off x="3604" y="1347"/>
              <a:ext cx="615" cy="76"/>
              <a:chOff x="1383" y="1295"/>
              <a:chExt cx="876" cy="99"/>
            </a:xfrm>
          </p:grpSpPr>
          <p:sp>
            <p:nvSpPr>
              <p:cNvPr id="20544" name="Line 382"/>
              <p:cNvSpPr>
                <a:spLocks noChangeShapeType="1"/>
              </p:cNvSpPr>
              <p:nvPr/>
            </p:nvSpPr>
            <p:spPr bwMode="auto">
              <a:xfrm>
                <a:off x="1383" y="1295"/>
                <a:ext cx="787" cy="5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45" name="Freeform 383"/>
              <p:cNvSpPr>
                <a:spLocks/>
              </p:cNvSpPr>
              <p:nvPr/>
            </p:nvSpPr>
            <p:spPr bwMode="auto">
              <a:xfrm>
                <a:off x="2165" y="1303"/>
                <a:ext cx="94" cy="91"/>
              </a:xfrm>
              <a:custGeom>
                <a:avLst/>
                <a:gdLst>
                  <a:gd name="T0" fmla="*/ 0 w 94"/>
                  <a:gd name="T1" fmla="*/ 91 h 91"/>
                  <a:gd name="T2" fmla="*/ 94 w 94"/>
                  <a:gd name="T3" fmla="*/ 51 h 91"/>
                  <a:gd name="T4" fmla="*/ 5 w 94"/>
                  <a:gd name="T5" fmla="*/ 0 h 91"/>
                  <a:gd name="T6" fmla="*/ 0 w 94"/>
                  <a:gd name="T7" fmla="*/ 91 h 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4"/>
                  <a:gd name="T13" fmla="*/ 0 h 91"/>
                  <a:gd name="T14" fmla="*/ 94 w 94"/>
                  <a:gd name="T15" fmla="*/ 91 h 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4" h="91">
                    <a:moveTo>
                      <a:pt x="0" y="91"/>
                    </a:moveTo>
                    <a:lnTo>
                      <a:pt x="94" y="51"/>
                    </a:lnTo>
                    <a:lnTo>
                      <a:pt x="5" y="0"/>
                    </a:lnTo>
                    <a:lnTo>
                      <a:pt x="0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498" name="Group 384"/>
            <p:cNvGrpSpPr>
              <a:grpSpLocks/>
            </p:cNvGrpSpPr>
            <p:nvPr/>
          </p:nvGrpSpPr>
          <p:grpSpPr bwMode="auto">
            <a:xfrm>
              <a:off x="3604" y="1342"/>
              <a:ext cx="618" cy="262"/>
              <a:chOff x="1383" y="1288"/>
              <a:chExt cx="880" cy="341"/>
            </a:xfrm>
          </p:grpSpPr>
          <p:sp>
            <p:nvSpPr>
              <p:cNvPr id="20542" name="Line 385"/>
              <p:cNvSpPr>
                <a:spLocks noChangeShapeType="1"/>
              </p:cNvSpPr>
              <p:nvPr/>
            </p:nvSpPr>
            <p:spPr bwMode="auto">
              <a:xfrm>
                <a:off x="1383" y="1288"/>
                <a:ext cx="797" cy="29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43" name="Freeform 386"/>
              <p:cNvSpPr>
                <a:spLocks/>
              </p:cNvSpPr>
              <p:nvPr/>
            </p:nvSpPr>
            <p:spPr bwMode="auto">
              <a:xfrm>
                <a:off x="2162" y="1543"/>
                <a:ext cx="101" cy="86"/>
              </a:xfrm>
              <a:custGeom>
                <a:avLst/>
                <a:gdLst>
                  <a:gd name="T0" fmla="*/ 0 w 101"/>
                  <a:gd name="T1" fmla="*/ 86 h 86"/>
                  <a:gd name="T2" fmla="*/ 101 w 101"/>
                  <a:gd name="T3" fmla="*/ 74 h 86"/>
                  <a:gd name="T4" fmla="*/ 31 w 101"/>
                  <a:gd name="T5" fmla="*/ 0 h 86"/>
                  <a:gd name="T6" fmla="*/ 0 w 101"/>
                  <a:gd name="T7" fmla="*/ 86 h 8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1"/>
                  <a:gd name="T13" fmla="*/ 0 h 86"/>
                  <a:gd name="T14" fmla="*/ 101 w 101"/>
                  <a:gd name="T15" fmla="*/ 86 h 8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1" h="86">
                    <a:moveTo>
                      <a:pt x="0" y="86"/>
                    </a:moveTo>
                    <a:lnTo>
                      <a:pt x="101" y="74"/>
                    </a:lnTo>
                    <a:lnTo>
                      <a:pt x="31" y="0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499" name="Group 387"/>
            <p:cNvGrpSpPr>
              <a:grpSpLocks/>
            </p:cNvGrpSpPr>
            <p:nvPr/>
          </p:nvGrpSpPr>
          <p:grpSpPr bwMode="auto">
            <a:xfrm>
              <a:off x="3598" y="1333"/>
              <a:ext cx="628" cy="641"/>
              <a:chOff x="1375" y="1277"/>
              <a:chExt cx="894" cy="834"/>
            </a:xfrm>
          </p:grpSpPr>
          <p:sp>
            <p:nvSpPr>
              <p:cNvPr id="20540" name="Line 388"/>
              <p:cNvSpPr>
                <a:spLocks noChangeShapeType="1"/>
              </p:cNvSpPr>
              <p:nvPr/>
            </p:nvSpPr>
            <p:spPr bwMode="auto">
              <a:xfrm>
                <a:off x="1375" y="1277"/>
                <a:ext cx="829" cy="7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41" name="Freeform 389"/>
              <p:cNvSpPr>
                <a:spLocks/>
              </p:cNvSpPr>
              <p:nvPr/>
            </p:nvSpPr>
            <p:spPr bwMode="auto">
              <a:xfrm>
                <a:off x="2170" y="2015"/>
                <a:ext cx="99" cy="96"/>
              </a:xfrm>
              <a:custGeom>
                <a:avLst/>
                <a:gdLst>
                  <a:gd name="T0" fmla="*/ 0 w 99"/>
                  <a:gd name="T1" fmla="*/ 68 h 96"/>
                  <a:gd name="T2" fmla="*/ 99 w 99"/>
                  <a:gd name="T3" fmla="*/ 96 h 96"/>
                  <a:gd name="T4" fmla="*/ 62 w 99"/>
                  <a:gd name="T5" fmla="*/ 0 h 96"/>
                  <a:gd name="T6" fmla="*/ 0 w 99"/>
                  <a:gd name="T7" fmla="*/ 68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"/>
                  <a:gd name="T13" fmla="*/ 0 h 96"/>
                  <a:gd name="T14" fmla="*/ 99 w 99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" h="96">
                    <a:moveTo>
                      <a:pt x="0" y="68"/>
                    </a:moveTo>
                    <a:lnTo>
                      <a:pt x="99" y="96"/>
                    </a:lnTo>
                    <a:lnTo>
                      <a:pt x="62" y="0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500" name="Group 390"/>
            <p:cNvGrpSpPr>
              <a:grpSpLocks/>
            </p:cNvGrpSpPr>
            <p:nvPr/>
          </p:nvGrpSpPr>
          <p:grpSpPr bwMode="auto">
            <a:xfrm>
              <a:off x="3609" y="1998"/>
              <a:ext cx="613" cy="79"/>
              <a:chOff x="1389" y="2143"/>
              <a:chExt cx="875" cy="102"/>
            </a:xfrm>
          </p:grpSpPr>
          <p:sp>
            <p:nvSpPr>
              <p:cNvPr id="20538" name="Line 391"/>
              <p:cNvSpPr>
                <a:spLocks noChangeShapeType="1"/>
              </p:cNvSpPr>
              <p:nvPr/>
            </p:nvSpPr>
            <p:spPr bwMode="auto">
              <a:xfrm flipV="1">
                <a:off x="1389" y="2188"/>
                <a:ext cx="787" cy="5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39" name="Freeform 392"/>
              <p:cNvSpPr>
                <a:spLocks/>
              </p:cNvSpPr>
              <p:nvPr/>
            </p:nvSpPr>
            <p:spPr bwMode="auto">
              <a:xfrm>
                <a:off x="2170" y="2143"/>
                <a:ext cx="94" cy="91"/>
              </a:xfrm>
              <a:custGeom>
                <a:avLst/>
                <a:gdLst>
                  <a:gd name="T0" fmla="*/ 7 w 94"/>
                  <a:gd name="T1" fmla="*/ 91 h 91"/>
                  <a:gd name="T2" fmla="*/ 94 w 94"/>
                  <a:gd name="T3" fmla="*/ 38 h 91"/>
                  <a:gd name="T4" fmla="*/ 0 w 94"/>
                  <a:gd name="T5" fmla="*/ 0 h 91"/>
                  <a:gd name="T6" fmla="*/ 7 w 94"/>
                  <a:gd name="T7" fmla="*/ 91 h 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4"/>
                  <a:gd name="T13" fmla="*/ 0 h 91"/>
                  <a:gd name="T14" fmla="*/ 94 w 94"/>
                  <a:gd name="T15" fmla="*/ 91 h 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4" h="91">
                    <a:moveTo>
                      <a:pt x="7" y="91"/>
                    </a:moveTo>
                    <a:lnTo>
                      <a:pt x="94" y="38"/>
                    </a:lnTo>
                    <a:lnTo>
                      <a:pt x="0" y="0"/>
                    </a:lnTo>
                    <a:lnTo>
                      <a:pt x="7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501" name="Group 393"/>
            <p:cNvGrpSpPr>
              <a:grpSpLocks/>
            </p:cNvGrpSpPr>
            <p:nvPr/>
          </p:nvGrpSpPr>
          <p:grpSpPr bwMode="auto">
            <a:xfrm>
              <a:off x="3604" y="1663"/>
              <a:ext cx="627" cy="400"/>
              <a:chOff x="1383" y="1706"/>
              <a:chExt cx="894" cy="522"/>
            </a:xfrm>
          </p:grpSpPr>
          <p:sp>
            <p:nvSpPr>
              <p:cNvPr id="20536" name="Line 394"/>
              <p:cNvSpPr>
                <a:spLocks noChangeShapeType="1"/>
              </p:cNvSpPr>
              <p:nvPr/>
            </p:nvSpPr>
            <p:spPr bwMode="auto">
              <a:xfrm flipV="1">
                <a:off x="1383" y="1749"/>
                <a:ext cx="818" cy="4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37" name="Freeform 395"/>
              <p:cNvSpPr>
                <a:spLocks/>
              </p:cNvSpPr>
              <p:nvPr/>
            </p:nvSpPr>
            <p:spPr bwMode="auto">
              <a:xfrm>
                <a:off x="2176" y="1706"/>
                <a:ext cx="101" cy="85"/>
              </a:xfrm>
              <a:custGeom>
                <a:avLst/>
                <a:gdLst>
                  <a:gd name="T0" fmla="*/ 46 w 101"/>
                  <a:gd name="T1" fmla="*/ 85 h 85"/>
                  <a:gd name="T2" fmla="*/ 101 w 101"/>
                  <a:gd name="T3" fmla="*/ 0 h 85"/>
                  <a:gd name="T4" fmla="*/ 0 w 101"/>
                  <a:gd name="T5" fmla="*/ 7 h 85"/>
                  <a:gd name="T6" fmla="*/ 46 w 101"/>
                  <a:gd name="T7" fmla="*/ 85 h 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1"/>
                  <a:gd name="T13" fmla="*/ 0 h 85"/>
                  <a:gd name="T14" fmla="*/ 101 w 101"/>
                  <a:gd name="T15" fmla="*/ 85 h 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1" h="85">
                    <a:moveTo>
                      <a:pt x="46" y="85"/>
                    </a:moveTo>
                    <a:lnTo>
                      <a:pt x="101" y="0"/>
                    </a:lnTo>
                    <a:lnTo>
                      <a:pt x="0" y="7"/>
                    </a:lnTo>
                    <a:lnTo>
                      <a:pt x="46" y="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502" name="Group 396"/>
            <p:cNvGrpSpPr>
              <a:grpSpLocks/>
            </p:cNvGrpSpPr>
            <p:nvPr/>
          </p:nvGrpSpPr>
          <p:grpSpPr bwMode="auto">
            <a:xfrm>
              <a:off x="3598" y="1468"/>
              <a:ext cx="624" cy="609"/>
              <a:chOff x="1375" y="1453"/>
              <a:chExt cx="889" cy="792"/>
            </a:xfrm>
          </p:grpSpPr>
          <p:sp>
            <p:nvSpPr>
              <p:cNvPr id="20534" name="Line 397"/>
              <p:cNvSpPr>
                <a:spLocks noChangeShapeType="1"/>
              </p:cNvSpPr>
              <p:nvPr/>
            </p:nvSpPr>
            <p:spPr bwMode="auto">
              <a:xfrm flipV="1">
                <a:off x="1375" y="1511"/>
                <a:ext cx="823" cy="7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35" name="Freeform 398"/>
              <p:cNvSpPr>
                <a:spLocks/>
              </p:cNvSpPr>
              <p:nvPr/>
            </p:nvSpPr>
            <p:spPr bwMode="auto">
              <a:xfrm>
                <a:off x="2166" y="1453"/>
                <a:ext cx="98" cy="96"/>
              </a:xfrm>
              <a:custGeom>
                <a:avLst/>
                <a:gdLst>
                  <a:gd name="T0" fmla="*/ 61 w 98"/>
                  <a:gd name="T1" fmla="*/ 96 h 96"/>
                  <a:gd name="T2" fmla="*/ 98 w 98"/>
                  <a:gd name="T3" fmla="*/ 0 h 96"/>
                  <a:gd name="T4" fmla="*/ 0 w 98"/>
                  <a:gd name="T5" fmla="*/ 27 h 96"/>
                  <a:gd name="T6" fmla="*/ 61 w 98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8"/>
                  <a:gd name="T13" fmla="*/ 0 h 96"/>
                  <a:gd name="T14" fmla="*/ 98 w 98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8" h="96">
                    <a:moveTo>
                      <a:pt x="61" y="96"/>
                    </a:moveTo>
                    <a:lnTo>
                      <a:pt x="98" y="0"/>
                    </a:lnTo>
                    <a:lnTo>
                      <a:pt x="0" y="27"/>
                    </a:lnTo>
                    <a:lnTo>
                      <a:pt x="61" y="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503" name="Group 399"/>
            <p:cNvGrpSpPr>
              <a:grpSpLocks/>
            </p:cNvGrpSpPr>
            <p:nvPr/>
          </p:nvGrpSpPr>
          <p:grpSpPr bwMode="auto">
            <a:xfrm>
              <a:off x="3609" y="1402"/>
              <a:ext cx="610" cy="112"/>
              <a:chOff x="1389" y="1366"/>
              <a:chExt cx="870" cy="146"/>
            </a:xfrm>
          </p:grpSpPr>
          <p:sp>
            <p:nvSpPr>
              <p:cNvPr id="20532" name="Line 400"/>
              <p:cNvSpPr>
                <a:spLocks noChangeShapeType="1"/>
              </p:cNvSpPr>
              <p:nvPr/>
            </p:nvSpPr>
            <p:spPr bwMode="auto">
              <a:xfrm flipV="1">
                <a:off x="1389" y="1411"/>
                <a:ext cx="783" cy="10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33" name="Freeform 401"/>
              <p:cNvSpPr>
                <a:spLocks/>
              </p:cNvSpPr>
              <p:nvPr/>
            </p:nvSpPr>
            <p:spPr bwMode="auto">
              <a:xfrm>
                <a:off x="2163" y="1366"/>
                <a:ext cx="96" cy="92"/>
              </a:xfrm>
              <a:custGeom>
                <a:avLst/>
                <a:gdLst>
                  <a:gd name="T0" fmla="*/ 12 w 96"/>
                  <a:gd name="T1" fmla="*/ 92 h 92"/>
                  <a:gd name="T2" fmla="*/ 96 w 96"/>
                  <a:gd name="T3" fmla="*/ 34 h 92"/>
                  <a:gd name="T4" fmla="*/ 0 w 96"/>
                  <a:gd name="T5" fmla="*/ 0 h 92"/>
                  <a:gd name="T6" fmla="*/ 12 w 96"/>
                  <a:gd name="T7" fmla="*/ 92 h 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6"/>
                  <a:gd name="T13" fmla="*/ 0 h 92"/>
                  <a:gd name="T14" fmla="*/ 96 w 96"/>
                  <a:gd name="T15" fmla="*/ 92 h 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6" h="92">
                    <a:moveTo>
                      <a:pt x="12" y="92"/>
                    </a:moveTo>
                    <a:lnTo>
                      <a:pt x="96" y="34"/>
                    </a:lnTo>
                    <a:lnTo>
                      <a:pt x="0" y="0"/>
                    </a:lnTo>
                    <a:lnTo>
                      <a:pt x="12" y="9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504" name="Group 402"/>
            <p:cNvGrpSpPr>
              <a:grpSpLocks/>
            </p:cNvGrpSpPr>
            <p:nvPr/>
          </p:nvGrpSpPr>
          <p:grpSpPr bwMode="auto">
            <a:xfrm>
              <a:off x="3611" y="1518"/>
              <a:ext cx="611" cy="137"/>
              <a:chOff x="1393" y="1518"/>
              <a:chExt cx="870" cy="178"/>
            </a:xfrm>
          </p:grpSpPr>
          <p:sp>
            <p:nvSpPr>
              <p:cNvPr id="20530" name="Line 403"/>
              <p:cNvSpPr>
                <a:spLocks noChangeShapeType="1"/>
              </p:cNvSpPr>
              <p:nvPr/>
            </p:nvSpPr>
            <p:spPr bwMode="auto">
              <a:xfrm>
                <a:off x="1393" y="1518"/>
                <a:ext cx="783" cy="1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31" name="Freeform 404"/>
              <p:cNvSpPr>
                <a:spLocks/>
              </p:cNvSpPr>
              <p:nvPr/>
            </p:nvSpPr>
            <p:spPr bwMode="auto">
              <a:xfrm>
                <a:off x="2165" y="1605"/>
                <a:ext cx="98" cy="91"/>
              </a:xfrm>
              <a:custGeom>
                <a:avLst/>
                <a:gdLst>
                  <a:gd name="T0" fmla="*/ 0 w 98"/>
                  <a:gd name="T1" fmla="*/ 91 h 91"/>
                  <a:gd name="T2" fmla="*/ 98 w 98"/>
                  <a:gd name="T3" fmla="*/ 60 h 91"/>
                  <a:gd name="T4" fmla="*/ 15 w 98"/>
                  <a:gd name="T5" fmla="*/ 0 h 91"/>
                  <a:gd name="T6" fmla="*/ 0 w 98"/>
                  <a:gd name="T7" fmla="*/ 91 h 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8"/>
                  <a:gd name="T13" fmla="*/ 0 h 91"/>
                  <a:gd name="T14" fmla="*/ 98 w 98"/>
                  <a:gd name="T15" fmla="*/ 91 h 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8" h="91">
                    <a:moveTo>
                      <a:pt x="0" y="91"/>
                    </a:moveTo>
                    <a:lnTo>
                      <a:pt x="98" y="60"/>
                    </a:lnTo>
                    <a:lnTo>
                      <a:pt x="15" y="0"/>
                    </a:lnTo>
                    <a:lnTo>
                      <a:pt x="0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505" name="Group 405"/>
            <p:cNvGrpSpPr>
              <a:grpSpLocks/>
            </p:cNvGrpSpPr>
            <p:nvPr/>
          </p:nvGrpSpPr>
          <p:grpSpPr bwMode="auto">
            <a:xfrm>
              <a:off x="3601" y="1522"/>
              <a:ext cx="621" cy="478"/>
              <a:chOff x="1379" y="1523"/>
              <a:chExt cx="885" cy="623"/>
            </a:xfrm>
          </p:grpSpPr>
          <p:sp>
            <p:nvSpPr>
              <p:cNvPr id="20528" name="Line 406"/>
              <p:cNvSpPr>
                <a:spLocks noChangeShapeType="1"/>
              </p:cNvSpPr>
              <p:nvPr/>
            </p:nvSpPr>
            <p:spPr bwMode="auto">
              <a:xfrm>
                <a:off x="1379" y="1523"/>
                <a:ext cx="814" cy="57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29" name="Freeform 407"/>
              <p:cNvSpPr>
                <a:spLocks/>
              </p:cNvSpPr>
              <p:nvPr/>
            </p:nvSpPr>
            <p:spPr bwMode="auto">
              <a:xfrm>
                <a:off x="2163" y="2057"/>
                <a:ext cx="101" cy="89"/>
              </a:xfrm>
              <a:custGeom>
                <a:avLst/>
                <a:gdLst>
                  <a:gd name="T0" fmla="*/ 0 w 101"/>
                  <a:gd name="T1" fmla="*/ 75 h 89"/>
                  <a:gd name="T2" fmla="*/ 101 w 101"/>
                  <a:gd name="T3" fmla="*/ 89 h 89"/>
                  <a:gd name="T4" fmla="*/ 52 w 101"/>
                  <a:gd name="T5" fmla="*/ 0 h 89"/>
                  <a:gd name="T6" fmla="*/ 0 w 101"/>
                  <a:gd name="T7" fmla="*/ 75 h 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1"/>
                  <a:gd name="T13" fmla="*/ 0 h 89"/>
                  <a:gd name="T14" fmla="*/ 101 w 101"/>
                  <a:gd name="T15" fmla="*/ 89 h 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1" h="89">
                    <a:moveTo>
                      <a:pt x="0" y="75"/>
                    </a:moveTo>
                    <a:lnTo>
                      <a:pt x="101" y="89"/>
                    </a:lnTo>
                    <a:lnTo>
                      <a:pt x="52" y="0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506" name="Group 408"/>
            <p:cNvGrpSpPr>
              <a:grpSpLocks/>
            </p:cNvGrpSpPr>
            <p:nvPr/>
          </p:nvGrpSpPr>
          <p:grpSpPr bwMode="auto">
            <a:xfrm>
              <a:off x="4416" y="1392"/>
              <a:ext cx="509" cy="78"/>
              <a:chOff x="3883" y="1355"/>
              <a:chExt cx="267" cy="91"/>
            </a:xfrm>
          </p:grpSpPr>
          <p:sp>
            <p:nvSpPr>
              <p:cNvPr id="20526" name="Line 409"/>
              <p:cNvSpPr>
                <a:spLocks noChangeShapeType="1"/>
              </p:cNvSpPr>
              <p:nvPr/>
            </p:nvSpPr>
            <p:spPr bwMode="auto">
              <a:xfrm>
                <a:off x="3883" y="1400"/>
                <a:ext cx="178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27" name="Freeform 410"/>
              <p:cNvSpPr>
                <a:spLocks/>
              </p:cNvSpPr>
              <p:nvPr/>
            </p:nvSpPr>
            <p:spPr bwMode="auto">
              <a:xfrm>
                <a:off x="4058" y="1355"/>
                <a:ext cx="92" cy="91"/>
              </a:xfrm>
              <a:custGeom>
                <a:avLst/>
                <a:gdLst>
                  <a:gd name="T0" fmla="*/ 0 w 92"/>
                  <a:gd name="T1" fmla="*/ 91 h 91"/>
                  <a:gd name="T2" fmla="*/ 92 w 92"/>
                  <a:gd name="T3" fmla="*/ 45 h 91"/>
                  <a:gd name="T4" fmla="*/ 0 w 92"/>
                  <a:gd name="T5" fmla="*/ 0 h 91"/>
                  <a:gd name="T6" fmla="*/ 0 w 92"/>
                  <a:gd name="T7" fmla="*/ 91 h 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2"/>
                  <a:gd name="T13" fmla="*/ 0 h 91"/>
                  <a:gd name="T14" fmla="*/ 92 w 92"/>
                  <a:gd name="T15" fmla="*/ 91 h 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2" h="91">
                    <a:moveTo>
                      <a:pt x="0" y="91"/>
                    </a:moveTo>
                    <a:lnTo>
                      <a:pt x="92" y="45"/>
                    </a:lnTo>
                    <a:lnTo>
                      <a:pt x="0" y="0"/>
                    </a:lnTo>
                    <a:lnTo>
                      <a:pt x="0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0507" name="Rectangle 411"/>
            <p:cNvSpPr>
              <a:spLocks noChangeArrowheads="1"/>
            </p:cNvSpPr>
            <p:nvPr/>
          </p:nvSpPr>
          <p:spPr bwMode="auto">
            <a:xfrm>
              <a:off x="3456" y="1248"/>
              <a:ext cx="115" cy="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508" name="Rectangle 412"/>
            <p:cNvSpPr>
              <a:spLocks noChangeArrowheads="1"/>
            </p:cNvSpPr>
            <p:nvPr/>
          </p:nvSpPr>
          <p:spPr bwMode="auto">
            <a:xfrm>
              <a:off x="3479" y="1261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8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509" name="Rectangle 413"/>
            <p:cNvSpPr>
              <a:spLocks noChangeArrowheads="1"/>
            </p:cNvSpPr>
            <p:nvPr/>
          </p:nvSpPr>
          <p:spPr bwMode="auto">
            <a:xfrm>
              <a:off x="3542" y="1340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510" name="Rectangle 414"/>
            <p:cNvSpPr>
              <a:spLocks noChangeArrowheads="1"/>
            </p:cNvSpPr>
            <p:nvPr/>
          </p:nvSpPr>
          <p:spPr bwMode="auto">
            <a:xfrm>
              <a:off x="3479" y="1516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8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511" name="Rectangle 415"/>
            <p:cNvSpPr>
              <a:spLocks noChangeArrowheads="1"/>
            </p:cNvSpPr>
            <p:nvPr/>
          </p:nvSpPr>
          <p:spPr bwMode="auto">
            <a:xfrm>
              <a:off x="3551" y="1601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512" name="Rectangle 416"/>
            <p:cNvSpPr>
              <a:spLocks noChangeArrowheads="1"/>
            </p:cNvSpPr>
            <p:nvPr/>
          </p:nvSpPr>
          <p:spPr bwMode="auto">
            <a:xfrm>
              <a:off x="3479" y="2023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8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513" name="Rectangle 417"/>
            <p:cNvSpPr>
              <a:spLocks noChangeArrowheads="1"/>
            </p:cNvSpPr>
            <p:nvPr/>
          </p:nvSpPr>
          <p:spPr bwMode="auto">
            <a:xfrm>
              <a:off x="3542" y="2081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514" name="Rectangle 418"/>
            <p:cNvSpPr>
              <a:spLocks noChangeArrowheads="1"/>
            </p:cNvSpPr>
            <p:nvPr/>
          </p:nvSpPr>
          <p:spPr bwMode="auto">
            <a:xfrm>
              <a:off x="4930" y="1326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80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515" name="Rectangle 419"/>
            <p:cNvSpPr>
              <a:spLocks noChangeArrowheads="1"/>
            </p:cNvSpPr>
            <p:nvPr/>
          </p:nvSpPr>
          <p:spPr bwMode="auto">
            <a:xfrm>
              <a:off x="4979" y="1408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516" name="Rectangle 420"/>
            <p:cNvSpPr>
              <a:spLocks noChangeArrowheads="1"/>
            </p:cNvSpPr>
            <p:nvPr/>
          </p:nvSpPr>
          <p:spPr bwMode="auto">
            <a:xfrm>
              <a:off x="4930" y="1513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80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517" name="Rectangle 421"/>
            <p:cNvSpPr>
              <a:spLocks noChangeArrowheads="1"/>
            </p:cNvSpPr>
            <p:nvPr/>
          </p:nvSpPr>
          <p:spPr bwMode="auto">
            <a:xfrm>
              <a:off x="4988" y="1610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518" name="Rectangle 422"/>
            <p:cNvSpPr>
              <a:spLocks noChangeArrowheads="1"/>
            </p:cNvSpPr>
            <p:nvPr/>
          </p:nvSpPr>
          <p:spPr bwMode="auto">
            <a:xfrm>
              <a:off x="4942" y="1894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80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20519" name="Rectangle 423"/>
            <p:cNvSpPr>
              <a:spLocks noChangeArrowheads="1"/>
            </p:cNvSpPr>
            <p:nvPr/>
          </p:nvSpPr>
          <p:spPr bwMode="auto">
            <a:xfrm>
              <a:off x="4991" y="1971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de-DE" sz="2400">
                <a:latin typeface="Times New Roman" pitchFamily="18" charset="0"/>
              </a:endParaRPr>
            </a:p>
          </p:txBody>
        </p:sp>
        <p:grpSp>
          <p:nvGrpSpPr>
            <p:cNvPr id="20520" name="Group 424"/>
            <p:cNvGrpSpPr>
              <a:grpSpLocks/>
            </p:cNvGrpSpPr>
            <p:nvPr/>
          </p:nvGrpSpPr>
          <p:grpSpPr bwMode="auto">
            <a:xfrm>
              <a:off x="4416" y="1584"/>
              <a:ext cx="509" cy="78"/>
              <a:chOff x="3883" y="1355"/>
              <a:chExt cx="267" cy="91"/>
            </a:xfrm>
          </p:grpSpPr>
          <p:sp>
            <p:nvSpPr>
              <p:cNvPr id="20524" name="Line 425"/>
              <p:cNvSpPr>
                <a:spLocks noChangeShapeType="1"/>
              </p:cNvSpPr>
              <p:nvPr/>
            </p:nvSpPr>
            <p:spPr bwMode="auto">
              <a:xfrm>
                <a:off x="3883" y="1400"/>
                <a:ext cx="178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25" name="Freeform 426"/>
              <p:cNvSpPr>
                <a:spLocks/>
              </p:cNvSpPr>
              <p:nvPr/>
            </p:nvSpPr>
            <p:spPr bwMode="auto">
              <a:xfrm>
                <a:off x="4058" y="1355"/>
                <a:ext cx="92" cy="91"/>
              </a:xfrm>
              <a:custGeom>
                <a:avLst/>
                <a:gdLst>
                  <a:gd name="T0" fmla="*/ 0 w 92"/>
                  <a:gd name="T1" fmla="*/ 91 h 91"/>
                  <a:gd name="T2" fmla="*/ 92 w 92"/>
                  <a:gd name="T3" fmla="*/ 45 h 91"/>
                  <a:gd name="T4" fmla="*/ 0 w 92"/>
                  <a:gd name="T5" fmla="*/ 0 h 91"/>
                  <a:gd name="T6" fmla="*/ 0 w 92"/>
                  <a:gd name="T7" fmla="*/ 91 h 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2"/>
                  <a:gd name="T13" fmla="*/ 0 h 91"/>
                  <a:gd name="T14" fmla="*/ 92 w 92"/>
                  <a:gd name="T15" fmla="*/ 91 h 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2" h="91">
                    <a:moveTo>
                      <a:pt x="0" y="91"/>
                    </a:moveTo>
                    <a:lnTo>
                      <a:pt x="92" y="45"/>
                    </a:lnTo>
                    <a:lnTo>
                      <a:pt x="0" y="0"/>
                    </a:lnTo>
                    <a:lnTo>
                      <a:pt x="0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0521" name="Group 427"/>
            <p:cNvGrpSpPr>
              <a:grpSpLocks/>
            </p:cNvGrpSpPr>
            <p:nvPr/>
          </p:nvGrpSpPr>
          <p:grpSpPr bwMode="auto">
            <a:xfrm>
              <a:off x="4416" y="1968"/>
              <a:ext cx="509" cy="78"/>
              <a:chOff x="3883" y="1355"/>
              <a:chExt cx="267" cy="91"/>
            </a:xfrm>
          </p:grpSpPr>
          <p:sp>
            <p:nvSpPr>
              <p:cNvPr id="20522" name="Line 428"/>
              <p:cNvSpPr>
                <a:spLocks noChangeShapeType="1"/>
              </p:cNvSpPr>
              <p:nvPr/>
            </p:nvSpPr>
            <p:spPr bwMode="auto">
              <a:xfrm>
                <a:off x="3883" y="1400"/>
                <a:ext cx="178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23" name="Freeform 429"/>
              <p:cNvSpPr>
                <a:spLocks/>
              </p:cNvSpPr>
              <p:nvPr/>
            </p:nvSpPr>
            <p:spPr bwMode="auto">
              <a:xfrm>
                <a:off x="4058" y="1355"/>
                <a:ext cx="92" cy="91"/>
              </a:xfrm>
              <a:custGeom>
                <a:avLst/>
                <a:gdLst>
                  <a:gd name="T0" fmla="*/ 0 w 92"/>
                  <a:gd name="T1" fmla="*/ 91 h 91"/>
                  <a:gd name="T2" fmla="*/ 92 w 92"/>
                  <a:gd name="T3" fmla="*/ 45 h 91"/>
                  <a:gd name="T4" fmla="*/ 0 w 92"/>
                  <a:gd name="T5" fmla="*/ 0 h 91"/>
                  <a:gd name="T6" fmla="*/ 0 w 92"/>
                  <a:gd name="T7" fmla="*/ 91 h 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2"/>
                  <a:gd name="T13" fmla="*/ 0 h 91"/>
                  <a:gd name="T14" fmla="*/ 92 w 92"/>
                  <a:gd name="T15" fmla="*/ 91 h 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2" h="91">
                    <a:moveTo>
                      <a:pt x="0" y="91"/>
                    </a:moveTo>
                    <a:lnTo>
                      <a:pt x="92" y="45"/>
                    </a:lnTo>
                    <a:lnTo>
                      <a:pt x="0" y="0"/>
                    </a:lnTo>
                    <a:lnTo>
                      <a:pt x="0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116142" name="Text Box 430"/>
          <p:cNvSpPr txBox="1">
            <a:spLocks noChangeArrowheads="1"/>
          </p:cNvSpPr>
          <p:nvPr/>
        </p:nvSpPr>
        <p:spPr bwMode="auto">
          <a:xfrm>
            <a:off x="827088" y="5516563"/>
            <a:ext cx="4897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b="1">
                <a:sym typeface="Symbol" pitchFamily="18" charset="2"/>
              </a:rPr>
              <a:t> </a:t>
            </a:r>
            <a:r>
              <a:rPr lang="de-DE" b="1"/>
              <a:t>Lernen</a:t>
            </a:r>
            <a:r>
              <a:rPr lang="de-DE"/>
              <a:t> </a:t>
            </a:r>
            <a:r>
              <a:rPr lang="de-DE" b="1">
                <a:solidFill>
                  <a:srgbClr val="0066CC"/>
                </a:solidFill>
              </a:rPr>
              <a:t>nur</a:t>
            </a:r>
            <a:r>
              <a:rPr lang="de-DE"/>
              <a:t> der Gewichte für y</a:t>
            </a:r>
            <a:r>
              <a:rPr lang="de-DE" baseline="-25000"/>
              <a:t>i</a:t>
            </a:r>
            <a:r>
              <a:rPr lang="de-DE"/>
              <a:t> bzw. f</a:t>
            </a:r>
            <a:r>
              <a:rPr lang="de-DE" baseline="-25000"/>
              <a:t>i</a:t>
            </a:r>
          </a:p>
        </p:txBody>
      </p:sp>
    </p:spTree>
  </p:cSld>
  <p:clrMapOvr>
    <a:masterClrMapping/>
  </p:clrMapOvr>
  <p:transition spd="med">
    <p:cover dir="u"/>
    <p:sndAc>
      <p:stSnd>
        <p:snd r:embed="rId2" name="Diaprojektor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/>
      <p:bldP spid="11614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el 1"/>
          <p:cNvSpPr>
            <a:spLocks noGrp="1"/>
          </p:cNvSpPr>
          <p:nvPr>
            <p:ph type="title" idx="4294967295"/>
          </p:nvPr>
        </p:nvSpPr>
        <p:spPr>
          <a:xfrm>
            <a:off x="611302" y="3200400"/>
            <a:ext cx="8532697" cy="861060"/>
          </a:xfrm>
          <a:solidFill>
            <a:srgbClr val="FFCC6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anchor="ctr"/>
          <a:lstStyle/>
          <a:p>
            <a:pPr marL="355600" indent="3175" eaLnBrk="1" hangingPunct="1">
              <a:lnSpc>
                <a:spcPct val="90000"/>
              </a:lnSpc>
            </a:pPr>
            <a:r>
              <a:rPr kumimoji="1" lang="de-DE" sz="4000" kern="1200" dirty="0">
                <a:solidFill>
                  <a:srgbClr val="000000"/>
                </a:solidFill>
                <a:ea typeface="+mn-ea"/>
                <a:cs typeface="Arial" pitchFamily="34" charset="0"/>
              </a:rPr>
              <a:t>Lernen in RBF-Netzen</a:t>
            </a:r>
          </a:p>
        </p:txBody>
      </p:sp>
      <p:sp>
        <p:nvSpPr>
          <p:cNvPr id="6148" name="Titel 1"/>
          <p:cNvSpPr txBox="1">
            <a:spLocks/>
          </p:cNvSpPr>
          <p:nvPr/>
        </p:nvSpPr>
        <p:spPr bwMode="auto">
          <a:xfrm>
            <a:off x="611187" y="4145282"/>
            <a:ext cx="8445499" cy="769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55600" indent="3175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sz="4000" b="1" dirty="0" err="1" smtClean="0">
                <a:solidFill>
                  <a:srgbClr val="BFBFBF"/>
                </a:solidFill>
                <a:latin typeface="Arial Black" pitchFamily="34" charset="0"/>
                <a:cs typeface="Arial" pitchFamily="34" charset="0"/>
              </a:rPr>
              <a:t>support</a:t>
            </a:r>
            <a:r>
              <a:rPr lang="de-DE" sz="4000" b="1" dirty="0" smtClean="0">
                <a:solidFill>
                  <a:srgbClr val="BFBFBF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de-DE" sz="4000" b="1" dirty="0" err="1" smtClean="0">
                <a:solidFill>
                  <a:srgbClr val="BFBFBF"/>
                </a:solidFill>
                <a:latin typeface="Arial Black" pitchFamily="34" charset="0"/>
                <a:cs typeface="Arial" pitchFamily="34" charset="0"/>
              </a:rPr>
              <a:t>vector</a:t>
            </a:r>
            <a:r>
              <a:rPr lang="de-DE" sz="4000" b="1" dirty="0" smtClean="0">
                <a:solidFill>
                  <a:srgbClr val="BFBFBF"/>
                </a:solidFill>
                <a:latin typeface="Arial Black" pitchFamily="34" charset="0"/>
                <a:cs typeface="Arial" pitchFamily="34" charset="0"/>
              </a:rPr>
              <a:t>-Maschinen</a:t>
            </a:r>
            <a:endParaRPr lang="de-DE" sz="4000" b="1" dirty="0">
              <a:solidFill>
                <a:srgbClr val="BFBFBF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149" name="Titel 1"/>
          <p:cNvSpPr>
            <a:spLocks/>
          </p:cNvSpPr>
          <p:nvPr/>
        </p:nvSpPr>
        <p:spPr bwMode="auto">
          <a:xfrm>
            <a:off x="611188" y="1454150"/>
            <a:ext cx="853281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355600" indent="3175" eaLnBrk="1" hangingPunct="1">
              <a:spcBef>
                <a:spcPct val="0"/>
              </a:spcBef>
            </a:pPr>
            <a:r>
              <a:rPr lang="de-DE" sz="4000" b="1" dirty="0">
                <a:solidFill>
                  <a:srgbClr val="BFBFBF"/>
                </a:solidFill>
                <a:latin typeface="Arial Black" pitchFamily="34" charset="0"/>
                <a:cs typeface="Arial" pitchFamily="34" charset="0"/>
              </a:rPr>
              <a:t>Approximation </a:t>
            </a:r>
          </a:p>
          <a:p>
            <a:pPr marL="355600" indent="3175" eaLnBrk="1" hangingPunct="1">
              <a:spcBef>
                <a:spcPct val="0"/>
              </a:spcBef>
            </a:pPr>
            <a:r>
              <a:rPr lang="de-DE" sz="4000" b="1" dirty="0">
                <a:solidFill>
                  <a:srgbClr val="BFBFBF"/>
                </a:solidFill>
                <a:latin typeface="Arial Black" pitchFamily="34" charset="0"/>
                <a:cs typeface="Arial" pitchFamily="34" charset="0"/>
              </a:rPr>
              <a:t>	&amp; Klassifikation mit RBF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 bwMode="auto">
          <a:xfrm>
            <a:off x="611302" y="5114925"/>
            <a:ext cx="8456498" cy="71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5600" indent="3175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de-DE" sz="3800" b="1" kern="0" dirty="0">
                <a:solidFill>
                  <a:srgbClr val="BFBFBF"/>
                </a:solidFill>
                <a:latin typeface="Arial Black" pitchFamily="34" charset="0"/>
                <a:cs typeface="Arial" pitchFamily="34" charset="0"/>
              </a:rPr>
              <a:t>Anwendung RBF-Netze</a:t>
            </a:r>
            <a:endParaRPr lang="de-DE" sz="3800" kern="0" dirty="0">
              <a:solidFill>
                <a:srgbClr val="BFBFBF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203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Lernverfahren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buFontTx/>
              <a:buNone/>
            </a:pPr>
            <a:r>
              <a:rPr lang="de-DE" smtClean="0"/>
              <a:t>Ansätze</a:t>
            </a:r>
          </a:p>
          <a:p>
            <a:pPr marL="266700" indent="-266700">
              <a:lnSpc>
                <a:spcPct val="140000"/>
              </a:lnSpc>
              <a:buFontTx/>
              <a:buBlip>
                <a:blip r:embed="rId2"/>
              </a:buBlip>
            </a:pPr>
            <a:r>
              <a:rPr lang="de-DE" b="0" smtClean="0"/>
              <a:t>Schichtweise Einzelanpassung</a:t>
            </a:r>
          </a:p>
          <a:p>
            <a:pPr marL="708025" lvl="1">
              <a:buClr>
                <a:schemeClr val="accent2"/>
              </a:buClr>
            </a:pPr>
            <a:r>
              <a:rPr lang="de-DE" smtClean="0"/>
              <a:t>Anpassen der ersten Schicht (Zentrum +Breite)</a:t>
            </a:r>
          </a:p>
          <a:p>
            <a:pPr marL="708025" lvl="1">
              <a:buClr>
                <a:schemeClr val="accent2"/>
              </a:buClr>
            </a:pPr>
            <a:r>
              <a:rPr lang="de-DE" smtClean="0"/>
              <a:t>Anpassen der zweiten Schicht (Gewichte)</a:t>
            </a:r>
          </a:p>
          <a:p>
            <a:pPr marL="266700" indent="-266700">
              <a:lnSpc>
                <a:spcPct val="260000"/>
              </a:lnSpc>
              <a:buFontTx/>
              <a:buBlip>
                <a:blip r:embed="rId2"/>
              </a:buBlip>
            </a:pPr>
            <a:r>
              <a:rPr lang="de-DE" b="0" smtClean="0"/>
              <a:t>Gesamtanpassung, z.B. durch Backpropagation</a:t>
            </a:r>
          </a:p>
        </p:txBody>
      </p:sp>
      <p:sp>
        <p:nvSpPr>
          <p:cNvPr id="2253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2253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C2195C22-58DC-4706-828A-9399EFCD9252}" type="slidenum">
              <a:rPr lang="de-DE" sz="1000" smtClean="0"/>
              <a:pPr/>
              <a:t>19</a:t>
            </a:fld>
            <a:r>
              <a:rPr lang="de-DE" sz="1000" smtClean="0"/>
              <a:t> 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el 1"/>
          <p:cNvSpPr>
            <a:spLocks noGrp="1"/>
          </p:cNvSpPr>
          <p:nvPr>
            <p:ph type="title" idx="4294967295"/>
          </p:nvPr>
        </p:nvSpPr>
        <p:spPr>
          <a:xfrm>
            <a:off x="611302" y="3200400"/>
            <a:ext cx="8532697" cy="861060"/>
          </a:xfrm>
        </p:spPr>
        <p:txBody>
          <a:bodyPr anchor="ctr"/>
          <a:lstStyle/>
          <a:p>
            <a:pPr marL="355600" indent="3175" eaLnBrk="1" hangingPunct="1">
              <a:lnSpc>
                <a:spcPct val="90000"/>
              </a:lnSpc>
            </a:pPr>
            <a:r>
              <a:rPr lang="de-DE" sz="3800" dirty="0" smtClean="0">
                <a:solidFill>
                  <a:srgbClr val="BFBFBF"/>
                </a:solidFill>
                <a:latin typeface="Arial Black" pitchFamily="34" charset="0"/>
                <a:cs typeface="Arial" pitchFamily="34" charset="0"/>
              </a:rPr>
              <a:t>Lernen in RBF-Netzen</a:t>
            </a:r>
          </a:p>
        </p:txBody>
      </p:sp>
      <p:sp>
        <p:nvSpPr>
          <p:cNvPr id="6148" name="Titel 1"/>
          <p:cNvSpPr txBox="1">
            <a:spLocks/>
          </p:cNvSpPr>
          <p:nvPr/>
        </p:nvSpPr>
        <p:spPr bwMode="auto">
          <a:xfrm>
            <a:off x="611187" y="4145282"/>
            <a:ext cx="8445499" cy="769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55600" indent="3175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sz="4000" b="1" dirty="0" err="1" smtClean="0">
                <a:solidFill>
                  <a:srgbClr val="BFBFBF"/>
                </a:solidFill>
                <a:latin typeface="Arial Black" pitchFamily="34" charset="0"/>
                <a:cs typeface="Arial" pitchFamily="34" charset="0"/>
              </a:rPr>
              <a:t>support</a:t>
            </a:r>
            <a:r>
              <a:rPr lang="de-DE" sz="4000" b="1" dirty="0" smtClean="0">
                <a:solidFill>
                  <a:srgbClr val="BFBFBF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de-DE" sz="4000" b="1" dirty="0" err="1" smtClean="0">
                <a:solidFill>
                  <a:srgbClr val="BFBFBF"/>
                </a:solidFill>
                <a:latin typeface="Arial Black" pitchFamily="34" charset="0"/>
                <a:cs typeface="Arial" pitchFamily="34" charset="0"/>
              </a:rPr>
              <a:t>vector</a:t>
            </a:r>
            <a:r>
              <a:rPr lang="de-DE" sz="4000" b="1" dirty="0" smtClean="0">
                <a:solidFill>
                  <a:srgbClr val="BFBFBF"/>
                </a:solidFill>
                <a:latin typeface="Arial Black" pitchFamily="34" charset="0"/>
                <a:cs typeface="Arial" pitchFamily="34" charset="0"/>
              </a:rPr>
              <a:t>-Maschinen</a:t>
            </a:r>
            <a:endParaRPr lang="de-DE" sz="4000" b="1" dirty="0">
              <a:solidFill>
                <a:srgbClr val="BFBFBF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149" name="Titel 1"/>
          <p:cNvSpPr>
            <a:spLocks/>
          </p:cNvSpPr>
          <p:nvPr/>
        </p:nvSpPr>
        <p:spPr bwMode="auto">
          <a:xfrm>
            <a:off x="611188" y="1454150"/>
            <a:ext cx="8532812" cy="1470025"/>
          </a:xfrm>
          <a:prstGeom prst="rect">
            <a:avLst/>
          </a:prstGeom>
          <a:solidFill>
            <a:srgbClr val="FFCC6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anchor="ctr"/>
          <a:lstStyle/>
          <a:p>
            <a:pPr marL="355600" indent="3175" eaLnBrk="1" hangingPunct="1">
              <a:lnSpc>
                <a:spcPct val="90000"/>
              </a:lnSpc>
              <a:spcBef>
                <a:spcPct val="0"/>
              </a:spcBef>
            </a:pPr>
            <a:r>
              <a:rPr kumimoji="1" lang="de-DE" sz="4000" b="1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Approximation </a:t>
            </a:r>
          </a:p>
          <a:p>
            <a:pPr marL="355600" indent="3175" eaLnBrk="1" hangingPunct="1">
              <a:lnSpc>
                <a:spcPct val="90000"/>
              </a:lnSpc>
              <a:spcBef>
                <a:spcPct val="0"/>
              </a:spcBef>
            </a:pPr>
            <a:r>
              <a:rPr kumimoji="1" lang="de-DE" sz="4000" b="1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	&amp; Klassifikation mit RBF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 bwMode="auto">
          <a:xfrm>
            <a:off x="611302" y="5114925"/>
            <a:ext cx="8456498" cy="71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5600" indent="3175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de-DE" sz="3800" b="1" kern="0" dirty="0">
                <a:solidFill>
                  <a:srgbClr val="BFBFBF"/>
                </a:solidFill>
                <a:latin typeface="Arial Black" pitchFamily="34" charset="0"/>
                <a:cs typeface="Arial" pitchFamily="34" charset="0"/>
              </a:rPr>
              <a:t>Anwendung RBF-Netze</a:t>
            </a:r>
            <a:endParaRPr lang="de-DE" sz="3800" kern="0" dirty="0">
              <a:solidFill>
                <a:srgbClr val="BFBFBF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678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Anpassung der ersten Schicht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de-DE" sz="2800" smtClean="0"/>
              <a:t>Phasen</a:t>
            </a:r>
          </a:p>
          <a:p>
            <a:pPr marL="457200" indent="-457200">
              <a:lnSpc>
                <a:spcPct val="60000"/>
              </a:lnSpc>
              <a:buFontTx/>
              <a:buAutoNum type="arabicPeriod"/>
            </a:pPr>
            <a:r>
              <a:rPr lang="de-DE" sz="2000" smtClean="0"/>
              <a:t> </a:t>
            </a:r>
            <a:r>
              <a:rPr lang="de-DE" smtClean="0">
                <a:solidFill>
                  <a:schemeClr val="accent2"/>
                </a:solidFill>
                <a:latin typeface="Times New Roman" pitchFamily="18" charset="0"/>
              </a:rPr>
              <a:t>initiale Verteilung</a:t>
            </a:r>
            <a:r>
              <a:rPr lang="de-DE" sz="2000" b="0" smtClean="0"/>
              <a:t> </a:t>
            </a:r>
            <a:r>
              <a:rPr lang="de-DE" sz="1800" b="0" smtClean="0"/>
              <a:t>(Anzahl, Lage und Form)</a:t>
            </a:r>
            <a:r>
              <a:rPr lang="de-DE" sz="2000" b="0" smtClean="0"/>
              <a:t> der Glockenfunktionen</a:t>
            </a:r>
          </a:p>
          <a:p>
            <a:pPr marL="457200" indent="-457200">
              <a:lnSpc>
                <a:spcPct val="50000"/>
              </a:lnSpc>
              <a:buFontTx/>
              <a:buAutoNum type="arabicPeriod"/>
            </a:pPr>
            <a:r>
              <a:rPr lang="de-DE" sz="2000" smtClean="0"/>
              <a:t> </a:t>
            </a:r>
            <a:r>
              <a:rPr lang="de-DE" smtClean="0">
                <a:solidFill>
                  <a:srgbClr val="CC3300"/>
                </a:solidFill>
                <a:latin typeface="Times New Roman" pitchFamily="18" charset="0"/>
              </a:rPr>
              <a:t>iterative</a:t>
            </a:r>
            <a:r>
              <a:rPr lang="de-DE" b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de-DE" smtClean="0">
                <a:solidFill>
                  <a:srgbClr val="CC3300"/>
                </a:solidFill>
                <a:latin typeface="Times New Roman" pitchFamily="18" charset="0"/>
              </a:rPr>
              <a:t>Adaption</a:t>
            </a:r>
            <a:r>
              <a:rPr lang="de-DE" sz="2000" b="0" smtClean="0"/>
              <a:t> der RBF-Parameter an die Trainingsdaten</a:t>
            </a:r>
            <a:r>
              <a:rPr lang="de-DE" smtClean="0"/>
              <a:t> </a:t>
            </a:r>
          </a:p>
        </p:txBody>
      </p:sp>
      <p:sp>
        <p:nvSpPr>
          <p:cNvPr id="23554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2355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2E8CE3EA-4ECA-4BEC-A7CB-686B76E0CAAA}" type="slidenum">
              <a:rPr lang="de-DE" sz="1000" smtClean="0"/>
              <a:pPr/>
              <a:t>20</a:t>
            </a:fld>
            <a:r>
              <a:rPr lang="de-DE" sz="1000" smtClean="0"/>
              <a:t> -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752475" y="3208338"/>
            <a:ext cx="8391525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23900" indent="-26670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2400" b="1">
                <a:solidFill>
                  <a:schemeClr val="accent2"/>
                </a:solidFill>
                <a:latin typeface="Times New Roman" pitchFamily="18" charset="0"/>
              </a:rPr>
              <a:t>Initiale Verteilung</a:t>
            </a:r>
          </a:p>
          <a:p>
            <a:pPr>
              <a:lnSpc>
                <a:spcPct val="140000"/>
              </a:lnSpc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de-DE" i="1"/>
              <a:t>Bekannte Trainingsdaten</a:t>
            </a:r>
          </a:p>
          <a:p>
            <a:pPr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de-DE"/>
              <a:t>	</a:t>
            </a:r>
            <a:r>
              <a:rPr lang="de-DE">
                <a:latin typeface="Times New Roman" pitchFamily="18" charset="0"/>
              </a:rPr>
              <a:t>Clustersuche, RBF-Zentren = Clusterzentren; RBF-Breite = Clusterstreuung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de-DE" i="1"/>
              <a:t>Unbekannte Trainingsdaten</a:t>
            </a:r>
          </a:p>
          <a:p>
            <a:pPr lvl="1">
              <a:lnSpc>
                <a:spcPct val="60000"/>
              </a:lnSpc>
              <a:buClr>
                <a:srgbClr val="66CCFF"/>
              </a:buClr>
              <a:buSzPct val="125000"/>
              <a:buFontTx/>
              <a:buChar char="•"/>
            </a:pPr>
            <a:r>
              <a:rPr lang="de-DE" sz="2400">
                <a:latin typeface="Times New Roman" pitchFamily="18" charset="0"/>
              </a:rPr>
              <a:t>Sukzessiver Netzaufbau</a:t>
            </a:r>
          </a:p>
          <a:p>
            <a:pPr lvl="1">
              <a:lnSpc>
                <a:spcPct val="60000"/>
              </a:lnSpc>
              <a:buClr>
                <a:srgbClr val="66CCFF"/>
              </a:buClr>
              <a:buSzPct val="125000"/>
              <a:buFontTx/>
              <a:buChar char="•"/>
            </a:pPr>
            <a:r>
              <a:rPr lang="de-DE" sz="2400">
                <a:latin typeface="Times New Roman" pitchFamily="18" charset="0"/>
              </a:rPr>
              <a:t>Überdeckung durch Fehlerminimierung </a:t>
            </a:r>
          </a:p>
          <a:p>
            <a:pPr lvl="1">
              <a:lnSpc>
                <a:spcPct val="60000"/>
              </a:lnSpc>
              <a:buClr>
                <a:srgbClr val="66CCFF"/>
              </a:buClr>
              <a:buSzPct val="125000"/>
              <a:buFontTx/>
              <a:buChar char="•"/>
            </a:pPr>
            <a:r>
              <a:rPr lang="de-DE" sz="2400">
                <a:latin typeface="Times New Roman" pitchFamily="18" charset="0"/>
              </a:rPr>
              <a:t>Überdeckung durch regelmäßiges Raster</a:t>
            </a:r>
          </a:p>
          <a:p>
            <a:pPr lvl="1">
              <a:lnSpc>
                <a:spcPct val="60000"/>
              </a:lnSpc>
              <a:buClr>
                <a:srgbClr val="66CCFF"/>
              </a:buClr>
              <a:buSzPct val="125000"/>
              <a:buFontTx/>
              <a:buChar char="•"/>
            </a:pPr>
            <a:r>
              <a:rPr lang="de-DE" sz="2400">
                <a:latin typeface="Times New Roman" pitchFamily="18" charset="0"/>
              </a:rPr>
              <a:t>Clusteranalyse durch Kohonen-Netze</a:t>
            </a: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0" y="27908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Anpassung der ersten Schicht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Symbol" pitchFamily="18" charset="2"/>
              <a:buNone/>
            </a:pPr>
            <a:r>
              <a:rPr lang="de-DE" sz="2800" smtClean="0">
                <a:solidFill>
                  <a:schemeClr val="accent2"/>
                </a:solidFill>
                <a:latin typeface="Times New Roman" pitchFamily="18" charset="0"/>
              </a:rPr>
              <a:t>Initiale Verteilung</a:t>
            </a:r>
            <a:r>
              <a:rPr lang="de-DE" sz="2800" smtClean="0"/>
              <a:t>   </a:t>
            </a:r>
          </a:p>
          <a:p>
            <a:pPr>
              <a:lnSpc>
                <a:spcPct val="50000"/>
              </a:lnSpc>
              <a:buFont typeface="Symbol" pitchFamily="18" charset="2"/>
              <a:buNone/>
            </a:pPr>
            <a:r>
              <a:rPr lang="de-DE" b="0" i="1" smtClean="0"/>
              <a:t>Sukzessiver, fehlerorientierter Netzaufbau</a:t>
            </a:r>
            <a:endParaRPr lang="de-DE" sz="2800" b="0" i="1" smtClean="0"/>
          </a:p>
          <a:p>
            <a:pPr>
              <a:lnSpc>
                <a:spcPct val="160000"/>
              </a:lnSpc>
              <a:buFont typeface="Symbol" pitchFamily="18" charset="2"/>
              <a:buBlip>
                <a:blip r:embed="rId3"/>
              </a:buBlip>
            </a:pPr>
            <a:r>
              <a:rPr lang="de-DE" b="0" smtClean="0"/>
              <a:t>Start mit einem Neuron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de-DE" b="0" smtClean="0"/>
              <a:t>Füge ein neues Neuron hinzu für jedes Beispiel mit hohem  Fehler </a:t>
            </a:r>
            <a:r>
              <a:rPr lang="de-DE" sz="2000" b="0" smtClean="0">
                <a:solidFill>
                  <a:schemeClr val="bg2"/>
                </a:solidFill>
              </a:rPr>
              <a:t>(Abweichung vom gewünschten Netz-Ausgabewert)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de-DE" b="0" smtClean="0"/>
              <a:t>Verändere die Parameter bei den Nachbarn so, daß der Fehler verringert wird </a:t>
            </a:r>
            <a:r>
              <a:rPr lang="de-DE" sz="2000" b="0" smtClean="0">
                <a:solidFill>
                  <a:schemeClr val="bg2"/>
                </a:solidFill>
              </a:rPr>
              <a:t>(Einpassen des neuen Neurons)</a:t>
            </a:r>
          </a:p>
        </p:txBody>
      </p:sp>
      <p:sp>
        <p:nvSpPr>
          <p:cNvPr id="24578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2457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C75413F4-6447-4A44-88A3-B3E969CB1DAA}" type="slidenum">
              <a:rPr lang="de-DE" sz="1000" smtClean="0"/>
              <a:pPr/>
              <a:t>21</a:t>
            </a:fld>
            <a:r>
              <a:rPr lang="de-DE" sz="1000" smtClean="0"/>
              <a:t> -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844550" y="5241925"/>
            <a:ext cx="78613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2400">
                <a:solidFill>
                  <a:srgbClr val="0066CC"/>
                </a:solidFill>
              </a:rPr>
              <a:t>Das Netzwerk wächst solange, bis der Approximationsfehler auf das gewünschte Maß zurückgegangen ist.</a:t>
            </a:r>
            <a:r>
              <a:rPr lang="de-DE">
                <a:solidFill>
                  <a:srgbClr val="0066CC"/>
                </a:solidFill>
              </a:rPr>
              <a:t> </a:t>
            </a:r>
          </a:p>
        </p:txBody>
      </p:sp>
    </p:spTree>
  </p:cSld>
  <p:clrMapOvr>
    <a:masterClrMapping/>
  </p:clrMapOvr>
  <p:transition spd="med">
    <p:pull dir="ru"/>
    <p:sndAc>
      <p:stSnd>
        <p:snd r:embed="rId2" name="PROJK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autoUpdateAnimBg="0"/>
      <p:bldP spid="11264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Anpassung der ersten Schicht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70000"/>
              </a:lnSpc>
              <a:buFontTx/>
              <a:buNone/>
            </a:pPr>
            <a:r>
              <a:rPr lang="de-DE" smtClean="0">
                <a:solidFill>
                  <a:schemeClr val="accent2"/>
                </a:solidFill>
                <a:latin typeface="Times New Roman" pitchFamily="18" charset="0"/>
              </a:rPr>
              <a:t>Initiale Verteilung </a:t>
            </a:r>
          </a:p>
          <a:p>
            <a:pPr marL="457200" indent="-457200">
              <a:lnSpc>
                <a:spcPct val="70000"/>
              </a:lnSpc>
              <a:buFontTx/>
              <a:buNone/>
            </a:pPr>
            <a:r>
              <a:rPr lang="de-DE" sz="2000" b="0" smtClean="0"/>
              <a:t>Adaptiver und sukzessiver Netzaufbau </a:t>
            </a:r>
            <a:r>
              <a:rPr lang="de-DE" sz="1800" b="0" smtClean="0"/>
              <a:t>für Abdeckung einer Testverteilung</a:t>
            </a:r>
          </a:p>
        </p:txBody>
      </p:sp>
      <p:sp>
        <p:nvSpPr>
          <p:cNvPr id="25602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2560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5140644A-7F41-4C39-822F-710462B2815A}" type="slidenum">
              <a:rPr lang="de-DE" sz="1000" smtClean="0"/>
              <a:pPr/>
              <a:t>22</a:t>
            </a:fld>
            <a:r>
              <a:rPr lang="de-DE" sz="1000" smtClean="0"/>
              <a:t> -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27908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900113" y="2349500"/>
          <a:ext cx="7488237" cy="266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0" name="Bild" r:id="rId3" imgW="4625340" imgH="1644396" progId="Word.Picture.8">
                  <p:embed/>
                </p:oleObj>
              </mc:Choice>
              <mc:Fallback>
                <p:oleObj name="Bild" r:id="rId3" imgW="4625340" imgH="1644396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contrast="42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349500"/>
                        <a:ext cx="7488237" cy="266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33" name="Rectangle 9"/>
          <p:cNvSpPr>
            <a:spLocks noChangeArrowheads="1"/>
          </p:cNvSpPr>
          <p:nvPr/>
        </p:nvSpPr>
        <p:spPr bwMode="auto">
          <a:xfrm>
            <a:off x="3132138" y="2565400"/>
            <a:ext cx="1728787" cy="25923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4932363" y="2420938"/>
            <a:ext cx="1728787" cy="25923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29035" name="Rectangle 11"/>
          <p:cNvSpPr>
            <a:spLocks noChangeArrowheads="1"/>
          </p:cNvSpPr>
          <p:nvPr/>
        </p:nvSpPr>
        <p:spPr bwMode="auto">
          <a:xfrm>
            <a:off x="6732588" y="2420938"/>
            <a:ext cx="1728787" cy="25923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29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29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3" grpId="0" animBg="1"/>
      <p:bldP spid="129034" grpId="0" animBg="1"/>
      <p:bldP spid="1290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RBF-Probleme</a:t>
            </a:r>
          </a:p>
        </p:txBody>
      </p:sp>
      <p:sp>
        <p:nvSpPr>
          <p:cNvPr id="36867" name="Inhaltsplatzhalter 4"/>
          <p:cNvSpPr>
            <a:spLocks noGrp="1"/>
          </p:cNvSpPr>
          <p:nvPr>
            <p:ph idx="1"/>
          </p:nvPr>
        </p:nvSpPr>
        <p:spPr>
          <a:xfrm>
            <a:off x="611188" y="1268413"/>
            <a:ext cx="7675562" cy="893762"/>
          </a:xfrm>
        </p:spPr>
        <p:txBody>
          <a:bodyPr/>
          <a:lstStyle/>
          <a:p>
            <a:pPr>
              <a:buFontTx/>
              <a:buBlip>
                <a:blip r:embed="rId2"/>
              </a:buBlip>
              <a:defRPr/>
            </a:pPr>
            <a:r>
              <a:rPr lang="de-DE" b="0" dirty="0" err="1" smtClean="0"/>
              <a:t>Sigmoidale</a:t>
            </a:r>
            <a:r>
              <a:rPr lang="de-DE" b="0" dirty="0" smtClean="0"/>
              <a:t> </a:t>
            </a:r>
            <a:r>
              <a:rPr lang="de-DE" b="0" dirty="0" err="1" smtClean="0"/>
              <a:t>Ausgabefkt</a:t>
            </a:r>
            <a:r>
              <a:rPr lang="de-DE" b="0" dirty="0" smtClean="0"/>
              <a:t> </a:t>
            </a:r>
            <a:r>
              <a:rPr lang="de-DE" b="0" dirty="0" smtClean="0">
                <a:solidFill>
                  <a:srgbClr val="C00000"/>
                </a:solidFill>
              </a:rPr>
              <a:t>auch für Extrapolation</a:t>
            </a:r>
            <a:r>
              <a:rPr lang="de-DE" b="0" dirty="0" smtClean="0"/>
              <a:t>, </a:t>
            </a:r>
          </a:p>
          <a:p>
            <a:pPr>
              <a:spcBef>
                <a:spcPct val="0"/>
              </a:spcBef>
              <a:buFontTx/>
              <a:buBlip>
                <a:blip r:embed="rId3"/>
              </a:buBlip>
              <a:defRPr/>
            </a:pPr>
            <a:r>
              <a:rPr lang="de-DE" b="0" dirty="0" smtClean="0"/>
              <a:t>RBF-</a:t>
            </a:r>
            <a:r>
              <a:rPr lang="de-DE" b="0" dirty="0" err="1" smtClean="0"/>
              <a:t>Ausgabefkt</a:t>
            </a:r>
            <a:r>
              <a:rPr lang="de-DE" b="0" dirty="0" smtClean="0"/>
              <a:t> </a:t>
            </a:r>
            <a:r>
              <a:rPr lang="de-DE" b="0" dirty="0" smtClean="0">
                <a:solidFill>
                  <a:srgbClr val="66CCFF"/>
                </a:solidFill>
              </a:rPr>
              <a:t>nur für </a:t>
            </a:r>
            <a:r>
              <a:rPr lang="de-DE" dirty="0" err="1" smtClean="0">
                <a:solidFill>
                  <a:srgbClr val="66CCFF"/>
                </a:solidFill>
              </a:rPr>
              <a:t>Intrapolation</a:t>
            </a:r>
            <a:r>
              <a:rPr lang="de-DE" b="0" dirty="0" smtClean="0"/>
              <a:t>.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de-DE" sz="2000" dirty="0" smtClean="0"/>
              <a:t>	Problem</a:t>
            </a:r>
            <a:r>
              <a:rPr lang="de-DE" sz="2000" b="0" dirty="0" smtClean="0"/>
              <a:t>: Vorhersage durch </a:t>
            </a:r>
            <a:r>
              <a:rPr lang="de-DE" sz="2000" b="0" i="1" dirty="0" smtClean="0">
                <a:solidFill>
                  <a:schemeClr val="accent6">
                    <a:lumMod val="75000"/>
                  </a:schemeClr>
                </a:solidFill>
              </a:rPr>
              <a:t>untrainierte</a:t>
            </a:r>
            <a:r>
              <a:rPr lang="de-DE" sz="2000" b="0" dirty="0" smtClean="0"/>
              <a:t> RBF-Neuronen</a:t>
            </a:r>
          </a:p>
        </p:txBody>
      </p:sp>
      <p:sp>
        <p:nvSpPr>
          <p:cNvPr id="26628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26629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15712932-DA2C-4D46-9E27-B3DE5751B870}" type="slidenum">
              <a:rPr lang="de-DE" sz="1000" smtClean="0"/>
              <a:pPr/>
              <a:t>23</a:t>
            </a:fld>
            <a:r>
              <a:rPr lang="de-DE" sz="1000" smtClean="0"/>
              <a:t> -</a:t>
            </a:r>
          </a:p>
        </p:txBody>
      </p:sp>
      <p:sp>
        <p:nvSpPr>
          <p:cNvPr id="266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26631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463800"/>
            <a:ext cx="58785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Anpassung der zweiten Schicht</a:t>
            </a:r>
          </a:p>
        </p:txBody>
      </p:sp>
      <p:sp>
        <p:nvSpPr>
          <p:cNvPr id="2765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mtClean="0"/>
              <a:t>Normiertes RBF-Netz</a:t>
            </a:r>
          </a:p>
        </p:txBody>
      </p:sp>
      <p:sp>
        <p:nvSpPr>
          <p:cNvPr id="2765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2765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36B9F6AC-9B14-4F51-BAB2-7040BF73E25C}" type="slidenum">
              <a:rPr lang="de-DE" sz="1000" smtClean="0"/>
              <a:pPr/>
              <a:t>24</a:t>
            </a:fld>
            <a:r>
              <a:rPr lang="de-DE" sz="1000" smtClean="0"/>
              <a:t> -</a:t>
            </a: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1908175" y="2133600"/>
            <a:ext cx="3024188" cy="30956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5148263" y="2133600"/>
            <a:ext cx="1008062" cy="3095625"/>
          </a:xfrm>
          <a:prstGeom prst="rect">
            <a:avLst/>
          </a:prstGeom>
          <a:solidFill>
            <a:srgbClr val="DDD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27656" name="Rectangle 6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781050" y="5165725"/>
            <a:ext cx="4602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/>
              <a:t>y (</a:t>
            </a:r>
            <a:r>
              <a:rPr lang="de-DE" b="1"/>
              <a:t>x</a:t>
            </a:r>
            <a:r>
              <a:rPr lang="de-DE"/>
              <a:t>) = </a:t>
            </a:r>
            <a:r>
              <a:rPr lang="de-DE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 (</a:t>
            </a:r>
            <a:r>
              <a:rPr lang="de-DE" b="1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x</a:t>
            </a:r>
            <a:r>
              <a:rPr lang="de-DE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 = </a:t>
            </a:r>
            <a:r>
              <a:rPr lang="de-DE" sz="28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</a:t>
            </a:r>
            <a:r>
              <a:rPr lang="de-DE" baseline="-300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de-DE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w</a:t>
            </a:r>
            <a:r>
              <a:rPr lang="de-DE" baseline="-300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de-DE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v</a:t>
            </a:r>
            <a:r>
              <a:rPr lang="de-DE" baseline="-250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de-DE" baseline="-300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     	</a:t>
            </a:r>
            <a:r>
              <a:rPr lang="de-DE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mit v</a:t>
            </a:r>
            <a:r>
              <a:rPr lang="de-DE" baseline="-250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 </a:t>
            </a:r>
            <a:r>
              <a:rPr lang="de-DE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=   (</a:t>
            </a:r>
            <a:r>
              <a:rPr lang="de-DE" b="1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x</a:t>
            </a:r>
            <a:r>
              <a:rPr lang="de-DE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,</a:t>
            </a:r>
            <a:r>
              <a:rPr lang="de-DE" b="1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c</a:t>
            </a:r>
            <a:r>
              <a:rPr lang="de-DE" baseline="-300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de-DE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</a:t>
            </a:r>
            <a:r>
              <a:rPr lang="de-DE"/>
              <a:t> </a:t>
            </a:r>
          </a:p>
        </p:txBody>
      </p:sp>
      <p:sp>
        <p:nvSpPr>
          <p:cNvPr id="2765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27659" name="Object 9"/>
          <p:cNvGraphicFramePr>
            <a:graphicFrameLocks noChangeAspect="1"/>
          </p:cNvGraphicFramePr>
          <p:nvPr/>
        </p:nvGraphicFramePr>
        <p:xfrm>
          <a:off x="4351338" y="5226050"/>
          <a:ext cx="3000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29" name="Equation" r:id="rId3" imgW="152400" imgH="215900" progId="Equation.DSMT4">
                  <p:embed/>
                </p:oleObj>
              </mc:Choice>
              <mc:Fallback>
                <p:oleObj name="Equation" r:id="rId3" imgW="152400" imgH="2159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1338" y="5226050"/>
                        <a:ext cx="3000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661" name="Rectangle 12"/>
          <p:cNvSpPr>
            <a:spLocks noChangeArrowheads="1"/>
          </p:cNvSpPr>
          <p:nvPr/>
        </p:nvSpPr>
        <p:spPr bwMode="auto">
          <a:xfrm>
            <a:off x="2862263" y="1854200"/>
            <a:ext cx="1408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b="1">
                <a:solidFill>
                  <a:srgbClr val="FFCC00"/>
                </a:solidFill>
              </a:rPr>
              <a:t>    </a:t>
            </a:r>
            <a:r>
              <a:rPr lang="de-DE" b="1">
                <a:solidFill>
                  <a:srgbClr val="FF9900"/>
                </a:solidFill>
              </a:rPr>
              <a:t>Schicht</a:t>
            </a:r>
            <a:r>
              <a:rPr lang="de-DE" b="1">
                <a:solidFill>
                  <a:srgbClr val="FFCC00"/>
                </a:solidFill>
              </a:rPr>
              <a:t> </a:t>
            </a:r>
            <a:r>
              <a:rPr lang="de-DE" b="1">
                <a:solidFill>
                  <a:srgbClr val="FF9900"/>
                </a:solidFill>
              </a:rPr>
              <a:t>1</a:t>
            </a:r>
          </a:p>
        </p:txBody>
      </p:sp>
      <p:sp>
        <p:nvSpPr>
          <p:cNvPr id="27662" name="Rectangle 13"/>
          <p:cNvSpPr>
            <a:spLocks noChangeArrowheads="1"/>
          </p:cNvSpPr>
          <p:nvPr/>
        </p:nvSpPr>
        <p:spPr bwMode="auto">
          <a:xfrm>
            <a:off x="4311650" y="1808163"/>
            <a:ext cx="7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/>
          </a:p>
        </p:txBody>
      </p:sp>
      <p:sp>
        <p:nvSpPr>
          <p:cNvPr id="27663" name="Rectangle 14"/>
          <p:cNvSpPr>
            <a:spLocks noChangeArrowheads="1"/>
          </p:cNvSpPr>
          <p:nvPr/>
        </p:nvSpPr>
        <p:spPr bwMode="auto">
          <a:xfrm>
            <a:off x="5043488" y="1808163"/>
            <a:ext cx="7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/>
          </a:p>
        </p:txBody>
      </p:sp>
      <p:sp>
        <p:nvSpPr>
          <p:cNvPr id="27664" name="Rectangle 15"/>
          <p:cNvSpPr>
            <a:spLocks noChangeArrowheads="1"/>
          </p:cNvSpPr>
          <p:nvPr/>
        </p:nvSpPr>
        <p:spPr bwMode="auto">
          <a:xfrm>
            <a:off x="5076825" y="1844675"/>
            <a:ext cx="1128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b="1">
                <a:solidFill>
                  <a:schemeClr val="accent2"/>
                </a:solidFill>
              </a:rPr>
              <a:t>Schicht 2</a:t>
            </a:r>
          </a:p>
        </p:txBody>
      </p:sp>
      <p:grpSp>
        <p:nvGrpSpPr>
          <p:cNvPr id="27665" name="Group 16"/>
          <p:cNvGrpSpPr>
            <a:grpSpLocks/>
          </p:cNvGrpSpPr>
          <p:nvPr/>
        </p:nvGrpSpPr>
        <p:grpSpPr bwMode="auto">
          <a:xfrm>
            <a:off x="1073150" y="2266950"/>
            <a:ext cx="5492750" cy="2971800"/>
            <a:chOff x="676" y="1428"/>
            <a:chExt cx="3460" cy="1872"/>
          </a:xfrm>
        </p:grpSpPr>
        <p:sp>
          <p:nvSpPr>
            <p:cNvPr id="27672" name="Freeform 17"/>
            <p:cNvSpPr>
              <a:spLocks/>
            </p:cNvSpPr>
            <p:nvPr/>
          </p:nvSpPr>
          <p:spPr bwMode="auto">
            <a:xfrm>
              <a:off x="2323" y="2085"/>
              <a:ext cx="86" cy="97"/>
            </a:xfrm>
            <a:custGeom>
              <a:avLst/>
              <a:gdLst>
                <a:gd name="T0" fmla="*/ 30 w 86"/>
                <a:gd name="T1" fmla="*/ 22 h 97"/>
                <a:gd name="T2" fmla="*/ 0 w 86"/>
                <a:gd name="T3" fmla="*/ 45 h 97"/>
                <a:gd name="T4" fmla="*/ 86 w 86"/>
                <a:gd name="T5" fmla="*/ 97 h 97"/>
                <a:gd name="T6" fmla="*/ 60 w 86"/>
                <a:gd name="T7" fmla="*/ 0 h 97"/>
                <a:gd name="T8" fmla="*/ 30 w 86"/>
                <a:gd name="T9" fmla="*/ 22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97"/>
                <a:gd name="T17" fmla="*/ 86 w 86"/>
                <a:gd name="T18" fmla="*/ 97 h 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97">
                  <a:moveTo>
                    <a:pt x="30" y="22"/>
                  </a:moveTo>
                  <a:lnTo>
                    <a:pt x="0" y="45"/>
                  </a:lnTo>
                  <a:lnTo>
                    <a:pt x="86" y="97"/>
                  </a:lnTo>
                  <a:lnTo>
                    <a:pt x="60" y="0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73" name="Line 18"/>
            <p:cNvSpPr>
              <a:spLocks noChangeShapeType="1"/>
            </p:cNvSpPr>
            <p:nvPr/>
          </p:nvSpPr>
          <p:spPr bwMode="auto">
            <a:xfrm flipH="1" flipV="1">
              <a:off x="2144" y="1830"/>
              <a:ext cx="209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74" name="Freeform 19"/>
            <p:cNvSpPr>
              <a:spLocks/>
            </p:cNvSpPr>
            <p:nvPr/>
          </p:nvSpPr>
          <p:spPr bwMode="auto">
            <a:xfrm>
              <a:off x="848" y="1830"/>
              <a:ext cx="127" cy="127"/>
            </a:xfrm>
            <a:custGeom>
              <a:avLst/>
              <a:gdLst>
                <a:gd name="T0" fmla="*/ 127 w 127"/>
                <a:gd name="T1" fmla="*/ 64 h 127"/>
                <a:gd name="T2" fmla="*/ 127 w 127"/>
                <a:gd name="T3" fmla="*/ 49 h 127"/>
                <a:gd name="T4" fmla="*/ 124 w 127"/>
                <a:gd name="T5" fmla="*/ 37 h 127"/>
                <a:gd name="T6" fmla="*/ 116 w 127"/>
                <a:gd name="T7" fmla="*/ 26 h 127"/>
                <a:gd name="T8" fmla="*/ 109 w 127"/>
                <a:gd name="T9" fmla="*/ 19 h 127"/>
                <a:gd name="T10" fmla="*/ 101 w 127"/>
                <a:gd name="T11" fmla="*/ 11 h 127"/>
                <a:gd name="T12" fmla="*/ 90 w 127"/>
                <a:gd name="T13" fmla="*/ 4 h 127"/>
                <a:gd name="T14" fmla="*/ 79 w 127"/>
                <a:gd name="T15" fmla="*/ 0 h 127"/>
                <a:gd name="T16" fmla="*/ 64 w 127"/>
                <a:gd name="T17" fmla="*/ 0 h 127"/>
                <a:gd name="T18" fmla="*/ 52 w 127"/>
                <a:gd name="T19" fmla="*/ 0 h 127"/>
                <a:gd name="T20" fmla="*/ 37 w 127"/>
                <a:gd name="T21" fmla="*/ 4 h 127"/>
                <a:gd name="T22" fmla="*/ 26 w 127"/>
                <a:gd name="T23" fmla="*/ 11 h 127"/>
                <a:gd name="T24" fmla="*/ 19 w 127"/>
                <a:gd name="T25" fmla="*/ 19 h 127"/>
                <a:gd name="T26" fmla="*/ 11 w 127"/>
                <a:gd name="T27" fmla="*/ 26 h 127"/>
                <a:gd name="T28" fmla="*/ 4 w 127"/>
                <a:gd name="T29" fmla="*/ 37 h 127"/>
                <a:gd name="T30" fmla="*/ 0 w 127"/>
                <a:gd name="T31" fmla="*/ 49 h 127"/>
                <a:gd name="T32" fmla="*/ 0 w 127"/>
                <a:gd name="T33" fmla="*/ 64 h 127"/>
                <a:gd name="T34" fmla="*/ 0 w 127"/>
                <a:gd name="T35" fmla="*/ 75 h 127"/>
                <a:gd name="T36" fmla="*/ 4 w 127"/>
                <a:gd name="T37" fmla="*/ 86 h 127"/>
                <a:gd name="T38" fmla="*/ 11 w 127"/>
                <a:gd name="T39" fmla="*/ 97 h 127"/>
                <a:gd name="T40" fmla="*/ 19 w 127"/>
                <a:gd name="T41" fmla="*/ 109 h 127"/>
                <a:gd name="T42" fmla="*/ 26 w 127"/>
                <a:gd name="T43" fmla="*/ 116 h 127"/>
                <a:gd name="T44" fmla="*/ 37 w 127"/>
                <a:gd name="T45" fmla="*/ 120 h 127"/>
                <a:gd name="T46" fmla="*/ 52 w 127"/>
                <a:gd name="T47" fmla="*/ 124 h 127"/>
                <a:gd name="T48" fmla="*/ 64 w 127"/>
                <a:gd name="T49" fmla="*/ 127 h 127"/>
                <a:gd name="T50" fmla="*/ 79 w 127"/>
                <a:gd name="T51" fmla="*/ 124 h 127"/>
                <a:gd name="T52" fmla="*/ 90 w 127"/>
                <a:gd name="T53" fmla="*/ 120 h 127"/>
                <a:gd name="T54" fmla="*/ 101 w 127"/>
                <a:gd name="T55" fmla="*/ 116 h 127"/>
                <a:gd name="T56" fmla="*/ 109 w 127"/>
                <a:gd name="T57" fmla="*/ 109 h 127"/>
                <a:gd name="T58" fmla="*/ 116 w 127"/>
                <a:gd name="T59" fmla="*/ 97 h 127"/>
                <a:gd name="T60" fmla="*/ 124 w 127"/>
                <a:gd name="T61" fmla="*/ 86 h 127"/>
                <a:gd name="T62" fmla="*/ 127 w 127"/>
                <a:gd name="T63" fmla="*/ 75 h 127"/>
                <a:gd name="T64" fmla="*/ 127 w 127"/>
                <a:gd name="T65" fmla="*/ 64 h 12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7"/>
                <a:gd name="T100" fmla="*/ 0 h 127"/>
                <a:gd name="T101" fmla="*/ 127 w 127"/>
                <a:gd name="T102" fmla="*/ 127 h 12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7" h="127">
                  <a:moveTo>
                    <a:pt x="127" y="64"/>
                  </a:moveTo>
                  <a:lnTo>
                    <a:pt x="127" y="49"/>
                  </a:lnTo>
                  <a:lnTo>
                    <a:pt x="124" y="37"/>
                  </a:lnTo>
                  <a:lnTo>
                    <a:pt x="116" y="26"/>
                  </a:lnTo>
                  <a:lnTo>
                    <a:pt x="109" y="19"/>
                  </a:lnTo>
                  <a:lnTo>
                    <a:pt x="101" y="11"/>
                  </a:lnTo>
                  <a:lnTo>
                    <a:pt x="90" y="4"/>
                  </a:lnTo>
                  <a:lnTo>
                    <a:pt x="79" y="0"/>
                  </a:lnTo>
                  <a:lnTo>
                    <a:pt x="64" y="0"/>
                  </a:lnTo>
                  <a:lnTo>
                    <a:pt x="52" y="0"/>
                  </a:lnTo>
                  <a:lnTo>
                    <a:pt x="37" y="4"/>
                  </a:lnTo>
                  <a:lnTo>
                    <a:pt x="26" y="11"/>
                  </a:lnTo>
                  <a:lnTo>
                    <a:pt x="19" y="19"/>
                  </a:lnTo>
                  <a:lnTo>
                    <a:pt x="11" y="26"/>
                  </a:lnTo>
                  <a:lnTo>
                    <a:pt x="4" y="37"/>
                  </a:lnTo>
                  <a:lnTo>
                    <a:pt x="0" y="49"/>
                  </a:lnTo>
                  <a:lnTo>
                    <a:pt x="0" y="64"/>
                  </a:lnTo>
                  <a:lnTo>
                    <a:pt x="0" y="75"/>
                  </a:lnTo>
                  <a:lnTo>
                    <a:pt x="4" y="86"/>
                  </a:lnTo>
                  <a:lnTo>
                    <a:pt x="11" y="97"/>
                  </a:lnTo>
                  <a:lnTo>
                    <a:pt x="19" y="109"/>
                  </a:lnTo>
                  <a:lnTo>
                    <a:pt x="26" y="116"/>
                  </a:lnTo>
                  <a:lnTo>
                    <a:pt x="37" y="120"/>
                  </a:lnTo>
                  <a:lnTo>
                    <a:pt x="52" y="124"/>
                  </a:lnTo>
                  <a:lnTo>
                    <a:pt x="64" y="127"/>
                  </a:lnTo>
                  <a:lnTo>
                    <a:pt x="79" y="124"/>
                  </a:lnTo>
                  <a:lnTo>
                    <a:pt x="90" y="120"/>
                  </a:lnTo>
                  <a:lnTo>
                    <a:pt x="101" y="116"/>
                  </a:lnTo>
                  <a:lnTo>
                    <a:pt x="109" y="109"/>
                  </a:lnTo>
                  <a:lnTo>
                    <a:pt x="116" y="97"/>
                  </a:lnTo>
                  <a:lnTo>
                    <a:pt x="124" y="86"/>
                  </a:lnTo>
                  <a:lnTo>
                    <a:pt x="127" y="75"/>
                  </a:lnTo>
                  <a:lnTo>
                    <a:pt x="127" y="6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75" name="Freeform 20"/>
            <p:cNvSpPr>
              <a:spLocks/>
            </p:cNvSpPr>
            <p:nvPr/>
          </p:nvSpPr>
          <p:spPr bwMode="auto">
            <a:xfrm>
              <a:off x="859" y="2794"/>
              <a:ext cx="128" cy="124"/>
            </a:xfrm>
            <a:custGeom>
              <a:avLst/>
              <a:gdLst>
                <a:gd name="T0" fmla="*/ 128 w 128"/>
                <a:gd name="T1" fmla="*/ 60 h 124"/>
                <a:gd name="T2" fmla="*/ 128 w 128"/>
                <a:gd name="T3" fmla="*/ 49 h 124"/>
                <a:gd name="T4" fmla="*/ 124 w 128"/>
                <a:gd name="T5" fmla="*/ 37 h 124"/>
                <a:gd name="T6" fmla="*/ 116 w 128"/>
                <a:gd name="T7" fmla="*/ 26 h 124"/>
                <a:gd name="T8" fmla="*/ 109 w 128"/>
                <a:gd name="T9" fmla="*/ 15 h 124"/>
                <a:gd name="T10" fmla="*/ 101 w 128"/>
                <a:gd name="T11" fmla="*/ 7 h 124"/>
                <a:gd name="T12" fmla="*/ 90 w 128"/>
                <a:gd name="T13" fmla="*/ 4 h 124"/>
                <a:gd name="T14" fmla="*/ 79 w 128"/>
                <a:gd name="T15" fmla="*/ 0 h 124"/>
                <a:gd name="T16" fmla="*/ 64 w 128"/>
                <a:gd name="T17" fmla="*/ 0 h 124"/>
                <a:gd name="T18" fmla="*/ 53 w 128"/>
                <a:gd name="T19" fmla="*/ 0 h 124"/>
                <a:gd name="T20" fmla="*/ 41 w 128"/>
                <a:gd name="T21" fmla="*/ 4 h 124"/>
                <a:gd name="T22" fmla="*/ 30 w 128"/>
                <a:gd name="T23" fmla="*/ 7 h 124"/>
                <a:gd name="T24" fmla="*/ 19 w 128"/>
                <a:gd name="T25" fmla="*/ 15 h 124"/>
                <a:gd name="T26" fmla="*/ 11 w 128"/>
                <a:gd name="T27" fmla="*/ 26 h 124"/>
                <a:gd name="T28" fmla="*/ 4 w 128"/>
                <a:gd name="T29" fmla="*/ 37 h 124"/>
                <a:gd name="T30" fmla="*/ 0 w 128"/>
                <a:gd name="T31" fmla="*/ 49 h 124"/>
                <a:gd name="T32" fmla="*/ 0 w 128"/>
                <a:gd name="T33" fmla="*/ 60 h 124"/>
                <a:gd name="T34" fmla="*/ 0 w 128"/>
                <a:gd name="T35" fmla="*/ 75 h 124"/>
                <a:gd name="T36" fmla="*/ 4 w 128"/>
                <a:gd name="T37" fmla="*/ 86 h 124"/>
                <a:gd name="T38" fmla="*/ 11 w 128"/>
                <a:gd name="T39" fmla="*/ 97 h 124"/>
                <a:gd name="T40" fmla="*/ 19 w 128"/>
                <a:gd name="T41" fmla="*/ 105 h 124"/>
                <a:gd name="T42" fmla="*/ 30 w 128"/>
                <a:gd name="T43" fmla="*/ 116 h 124"/>
                <a:gd name="T44" fmla="*/ 41 w 128"/>
                <a:gd name="T45" fmla="*/ 120 h 124"/>
                <a:gd name="T46" fmla="*/ 53 w 128"/>
                <a:gd name="T47" fmla="*/ 124 h 124"/>
                <a:gd name="T48" fmla="*/ 64 w 128"/>
                <a:gd name="T49" fmla="*/ 124 h 124"/>
                <a:gd name="T50" fmla="*/ 79 w 128"/>
                <a:gd name="T51" fmla="*/ 124 h 124"/>
                <a:gd name="T52" fmla="*/ 90 w 128"/>
                <a:gd name="T53" fmla="*/ 120 h 124"/>
                <a:gd name="T54" fmla="*/ 101 w 128"/>
                <a:gd name="T55" fmla="*/ 116 h 124"/>
                <a:gd name="T56" fmla="*/ 109 w 128"/>
                <a:gd name="T57" fmla="*/ 105 h 124"/>
                <a:gd name="T58" fmla="*/ 116 w 128"/>
                <a:gd name="T59" fmla="*/ 97 h 124"/>
                <a:gd name="T60" fmla="*/ 124 w 128"/>
                <a:gd name="T61" fmla="*/ 86 h 124"/>
                <a:gd name="T62" fmla="*/ 128 w 128"/>
                <a:gd name="T63" fmla="*/ 75 h 124"/>
                <a:gd name="T64" fmla="*/ 128 w 128"/>
                <a:gd name="T65" fmla="*/ 60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8"/>
                <a:gd name="T100" fmla="*/ 0 h 124"/>
                <a:gd name="T101" fmla="*/ 128 w 128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8" h="124">
                  <a:moveTo>
                    <a:pt x="128" y="60"/>
                  </a:moveTo>
                  <a:lnTo>
                    <a:pt x="128" y="49"/>
                  </a:lnTo>
                  <a:lnTo>
                    <a:pt x="124" y="37"/>
                  </a:lnTo>
                  <a:lnTo>
                    <a:pt x="116" y="26"/>
                  </a:lnTo>
                  <a:lnTo>
                    <a:pt x="109" y="15"/>
                  </a:lnTo>
                  <a:lnTo>
                    <a:pt x="101" y="7"/>
                  </a:lnTo>
                  <a:lnTo>
                    <a:pt x="90" y="4"/>
                  </a:lnTo>
                  <a:lnTo>
                    <a:pt x="79" y="0"/>
                  </a:lnTo>
                  <a:lnTo>
                    <a:pt x="64" y="0"/>
                  </a:lnTo>
                  <a:lnTo>
                    <a:pt x="53" y="0"/>
                  </a:lnTo>
                  <a:lnTo>
                    <a:pt x="41" y="4"/>
                  </a:lnTo>
                  <a:lnTo>
                    <a:pt x="30" y="7"/>
                  </a:lnTo>
                  <a:lnTo>
                    <a:pt x="19" y="15"/>
                  </a:lnTo>
                  <a:lnTo>
                    <a:pt x="11" y="26"/>
                  </a:lnTo>
                  <a:lnTo>
                    <a:pt x="4" y="37"/>
                  </a:lnTo>
                  <a:lnTo>
                    <a:pt x="0" y="49"/>
                  </a:lnTo>
                  <a:lnTo>
                    <a:pt x="0" y="60"/>
                  </a:lnTo>
                  <a:lnTo>
                    <a:pt x="0" y="75"/>
                  </a:lnTo>
                  <a:lnTo>
                    <a:pt x="4" y="86"/>
                  </a:lnTo>
                  <a:lnTo>
                    <a:pt x="11" y="97"/>
                  </a:lnTo>
                  <a:lnTo>
                    <a:pt x="19" y="105"/>
                  </a:lnTo>
                  <a:lnTo>
                    <a:pt x="30" y="116"/>
                  </a:lnTo>
                  <a:lnTo>
                    <a:pt x="41" y="120"/>
                  </a:lnTo>
                  <a:lnTo>
                    <a:pt x="53" y="124"/>
                  </a:lnTo>
                  <a:lnTo>
                    <a:pt x="64" y="124"/>
                  </a:lnTo>
                  <a:lnTo>
                    <a:pt x="79" y="124"/>
                  </a:lnTo>
                  <a:lnTo>
                    <a:pt x="90" y="120"/>
                  </a:lnTo>
                  <a:lnTo>
                    <a:pt x="101" y="116"/>
                  </a:lnTo>
                  <a:lnTo>
                    <a:pt x="109" y="105"/>
                  </a:lnTo>
                  <a:lnTo>
                    <a:pt x="116" y="97"/>
                  </a:lnTo>
                  <a:lnTo>
                    <a:pt x="124" y="86"/>
                  </a:lnTo>
                  <a:lnTo>
                    <a:pt x="128" y="75"/>
                  </a:lnTo>
                  <a:lnTo>
                    <a:pt x="128" y="6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76" name="Rectangle 21"/>
            <p:cNvSpPr>
              <a:spLocks noChangeArrowheads="1"/>
            </p:cNvSpPr>
            <p:nvPr/>
          </p:nvSpPr>
          <p:spPr bwMode="auto">
            <a:xfrm>
              <a:off x="900" y="2104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/>
            </a:p>
          </p:txBody>
        </p:sp>
        <p:sp>
          <p:nvSpPr>
            <p:cNvPr id="27677" name="Rectangle 22"/>
            <p:cNvSpPr>
              <a:spLocks noChangeArrowheads="1"/>
            </p:cNvSpPr>
            <p:nvPr/>
          </p:nvSpPr>
          <p:spPr bwMode="auto">
            <a:xfrm>
              <a:off x="900" y="2104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endParaRPr lang="de-DE"/>
            </a:p>
          </p:txBody>
        </p:sp>
        <p:sp>
          <p:nvSpPr>
            <p:cNvPr id="27678" name="Rectangle 23"/>
            <p:cNvSpPr>
              <a:spLocks noChangeArrowheads="1"/>
            </p:cNvSpPr>
            <p:nvPr/>
          </p:nvSpPr>
          <p:spPr bwMode="auto">
            <a:xfrm>
              <a:off x="900" y="2307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/>
            </a:p>
          </p:txBody>
        </p:sp>
        <p:sp>
          <p:nvSpPr>
            <p:cNvPr id="27679" name="Rectangle 24"/>
            <p:cNvSpPr>
              <a:spLocks noChangeArrowheads="1"/>
            </p:cNvSpPr>
            <p:nvPr/>
          </p:nvSpPr>
          <p:spPr bwMode="auto">
            <a:xfrm>
              <a:off x="900" y="2307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endParaRPr lang="de-DE"/>
            </a:p>
          </p:txBody>
        </p:sp>
        <p:sp>
          <p:nvSpPr>
            <p:cNvPr id="27680" name="Rectangle 25"/>
            <p:cNvSpPr>
              <a:spLocks noChangeArrowheads="1"/>
            </p:cNvSpPr>
            <p:nvPr/>
          </p:nvSpPr>
          <p:spPr bwMode="auto">
            <a:xfrm>
              <a:off x="912" y="2498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/>
            </a:p>
          </p:txBody>
        </p:sp>
        <p:sp>
          <p:nvSpPr>
            <p:cNvPr id="27681" name="Rectangle 26"/>
            <p:cNvSpPr>
              <a:spLocks noChangeArrowheads="1"/>
            </p:cNvSpPr>
            <p:nvPr/>
          </p:nvSpPr>
          <p:spPr bwMode="auto">
            <a:xfrm>
              <a:off x="912" y="2498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endParaRPr lang="de-DE"/>
            </a:p>
          </p:txBody>
        </p:sp>
        <p:sp>
          <p:nvSpPr>
            <p:cNvPr id="27682" name="Freeform 27"/>
            <p:cNvSpPr>
              <a:spLocks/>
            </p:cNvSpPr>
            <p:nvPr/>
          </p:nvSpPr>
          <p:spPr bwMode="auto">
            <a:xfrm>
              <a:off x="1904" y="1567"/>
              <a:ext cx="296" cy="297"/>
            </a:xfrm>
            <a:custGeom>
              <a:avLst/>
              <a:gdLst>
                <a:gd name="T0" fmla="*/ 296 w 296"/>
                <a:gd name="T1" fmla="*/ 146 h 297"/>
                <a:gd name="T2" fmla="*/ 292 w 296"/>
                <a:gd name="T3" fmla="*/ 116 h 297"/>
                <a:gd name="T4" fmla="*/ 285 w 296"/>
                <a:gd name="T5" fmla="*/ 90 h 297"/>
                <a:gd name="T6" fmla="*/ 270 w 296"/>
                <a:gd name="T7" fmla="*/ 64 h 297"/>
                <a:gd name="T8" fmla="*/ 251 w 296"/>
                <a:gd name="T9" fmla="*/ 41 h 297"/>
                <a:gd name="T10" fmla="*/ 228 w 296"/>
                <a:gd name="T11" fmla="*/ 23 h 297"/>
                <a:gd name="T12" fmla="*/ 206 w 296"/>
                <a:gd name="T13" fmla="*/ 11 h 297"/>
                <a:gd name="T14" fmla="*/ 176 w 296"/>
                <a:gd name="T15" fmla="*/ 0 h 297"/>
                <a:gd name="T16" fmla="*/ 146 w 296"/>
                <a:gd name="T17" fmla="*/ 0 h 297"/>
                <a:gd name="T18" fmla="*/ 116 w 296"/>
                <a:gd name="T19" fmla="*/ 0 h 297"/>
                <a:gd name="T20" fmla="*/ 90 w 296"/>
                <a:gd name="T21" fmla="*/ 11 h 297"/>
                <a:gd name="T22" fmla="*/ 64 w 296"/>
                <a:gd name="T23" fmla="*/ 23 h 297"/>
                <a:gd name="T24" fmla="*/ 41 w 296"/>
                <a:gd name="T25" fmla="*/ 41 h 297"/>
                <a:gd name="T26" fmla="*/ 22 w 296"/>
                <a:gd name="T27" fmla="*/ 64 h 297"/>
                <a:gd name="T28" fmla="*/ 11 w 296"/>
                <a:gd name="T29" fmla="*/ 90 h 297"/>
                <a:gd name="T30" fmla="*/ 0 w 296"/>
                <a:gd name="T31" fmla="*/ 116 h 297"/>
                <a:gd name="T32" fmla="*/ 0 w 296"/>
                <a:gd name="T33" fmla="*/ 146 h 297"/>
                <a:gd name="T34" fmla="*/ 0 w 296"/>
                <a:gd name="T35" fmla="*/ 176 h 297"/>
                <a:gd name="T36" fmla="*/ 11 w 296"/>
                <a:gd name="T37" fmla="*/ 207 h 297"/>
                <a:gd name="T38" fmla="*/ 22 w 296"/>
                <a:gd name="T39" fmla="*/ 229 h 297"/>
                <a:gd name="T40" fmla="*/ 41 w 296"/>
                <a:gd name="T41" fmla="*/ 252 h 297"/>
                <a:gd name="T42" fmla="*/ 64 w 296"/>
                <a:gd name="T43" fmla="*/ 270 h 297"/>
                <a:gd name="T44" fmla="*/ 90 w 296"/>
                <a:gd name="T45" fmla="*/ 285 h 297"/>
                <a:gd name="T46" fmla="*/ 116 w 296"/>
                <a:gd name="T47" fmla="*/ 293 h 297"/>
                <a:gd name="T48" fmla="*/ 146 w 296"/>
                <a:gd name="T49" fmla="*/ 297 h 297"/>
                <a:gd name="T50" fmla="*/ 176 w 296"/>
                <a:gd name="T51" fmla="*/ 293 h 297"/>
                <a:gd name="T52" fmla="*/ 206 w 296"/>
                <a:gd name="T53" fmla="*/ 285 h 297"/>
                <a:gd name="T54" fmla="*/ 228 w 296"/>
                <a:gd name="T55" fmla="*/ 270 h 297"/>
                <a:gd name="T56" fmla="*/ 251 w 296"/>
                <a:gd name="T57" fmla="*/ 252 h 297"/>
                <a:gd name="T58" fmla="*/ 270 w 296"/>
                <a:gd name="T59" fmla="*/ 229 h 297"/>
                <a:gd name="T60" fmla="*/ 285 w 296"/>
                <a:gd name="T61" fmla="*/ 207 h 297"/>
                <a:gd name="T62" fmla="*/ 292 w 296"/>
                <a:gd name="T63" fmla="*/ 176 h 297"/>
                <a:gd name="T64" fmla="*/ 296 w 296"/>
                <a:gd name="T65" fmla="*/ 146 h 2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96"/>
                <a:gd name="T100" fmla="*/ 0 h 297"/>
                <a:gd name="T101" fmla="*/ 296 w 296"/>
                <a:gd name="T102" fmla="*/ 297 h 2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96" h="297">
                  <a:moveTo>
                    <a:pt x="296" y="146"/>
                  </a:moveTo>
                  <a:lnTo>
                    <a:pt x="292" y="116"/>
                  </a:lnTo>
                  <a:lnTo>
                    <a:pt x="285" y="90"/>
                  </a:lnTo>
                  <a:lnTo>
                    <a:pt x="270" y="64"/>
                  </a:lnTo>
                  <a:lnTo>
                    <a:pt x="251" y="41"/>
                  </a:lnTo>
                  <a:lnTo>
                    <a:pt x="228" y="23"/>
                  </a:lnTo>
                  <a:lnTo>
                    <a:pt x="206" y="11"/>
                  </a:lnTo>
                  <a:lnTo>
                    <a:pt x="176" y="0"/>
                  </a:lnTo>
                  <a:lnTo>
                    <a:pt x="146" y="0"/>
                  </a:lnTo>
                  <a:lnTo>
                    <a:pt x="116" y="0"/>
                  </a:lnTo>
                  <a:lnTo>
                    <a:pt x="90" y="11"/>
                  </a:lnTo>
                  <a:lnTo>
                    <a:pt x="64" y="23"/>
                  </a:lnTo>
                  <a:lnTo>
                    <a:pt x="41" y="41"/>
                  </a:lnTo>
                  <a:lnTo>
                    <a:pt x="22" y="64"/>
                  </a:lnTo>
                  <a:lnTo>
                    <a:pt x="11" y="90"/>
                  </a:lnTo>
                  <a:lnTo>
                    <a:pt x="0" y="116"/>
                  </a:lnTo>
                  <a:lnTo>
                    <a:pt x="0" y="146"/>
                  </a:lnTo>
                  <a:lnTo>
                    <a:pt x="0" y="176"/>
                  </a:lnTo>
                  <a:lnTo>
                    <a:pt x="11" y="207"/>
                  </a:lnTo>
                  <a:lnTo>
                    <a:pt x="22" y="229"/>
                  </a:lnTo>
                  <a:lnTo>
                    <a:pt x="41" y="252"/>
                  </a:lnTo>
                  <a:lnTo>
                    <a:pt x="64" y="270"/>
                  </a:lnTo>
                  <a:lnTo>
                    <a:pt x="90" y="285"/>
                  </a:lnTo>
                  <a:lnTo>
                    <a:pt x="116" y="293"/>
                  </a:lnTo>
                  <a:lnTo>
                    <a:pt x="146" y="297"/>
                  </a:lnTo>
                  <a:lnTo>
                    <a:pt x="176" y="293"/>
                  </a:lnTo>
                  <a:lnTo>
                    <a:pt x="206" y="285"/>
                  </a:lnTo>
                  <a:lnTo>
                    <a:pt x="228" y="270"/>
                  </a:lnTo>
                  <a:lnTo>
                    <a:pt x="251" y="252"/>
                  </a:lnTo>
                  <a:lnTo>
                    <a:pt x="270" y="229"/>
                  </a:lnTo>
                  <a:lnTo>
                    <a:pt x="285" y="207"/>
                  </a:lnTo>
                  <a:lnTo>
                    <a:pt x="292" y="176"/>
                  </a:lnTo>
                  <a:lnTo>
                    <a:pt x="296" y="14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83" name="Freeform 28"/>
            <p:cNvSpPr>
              <a:spLocks/>
            </p:cNvSpPr>
            <p:nvPr/>
          </p:nvSpPr>
          <p:spPr bwMode="auto">
            <a:xfrm>
              <a:off x="1904" y="2873"/>
              <a:ext cx="296" cy="296"/>
            </a:xfrm>
            <a:custGeom>
              <a:avLst/>
              <a:gdLst>
                <a:gd name="T0" fmla="*/ 296 w 296"/>
                <a:gd name="T1" fmla="*/ 150 h 296"/>
                <a:gd name="T2" fmla="*/ 292 w 296"/>
                <a:gd name="T3" fmla="*/ 120 h 296"/>
                <a:gd name="T4" fmla="*/ 285 w 296"/>
                <a:gd name="T5" fmla="*/ 90 h 296"/>
                <a:gd name="T6" fmla="*/ 270 w 296"/>
                <a:gd name="T7" fmla="*/ 67 h 296"/>
                <a:gd name="T8" fmla="*/ 251 w 296"/>
                <a:gd name="T9" fmla="*/ 45 h 296"/>
                <a:gd name="T10" fmla="*/ 228 w 296"/>
                <a:gd name="T11" fmla="*/ 26 h 296"/>
                <a:gd name="T12" fmla="*/ 206 w 296"/>
                <a:gd name="T13" fmla="*/ 11 h 296"/>
                <a:gd name="T14" fmla="*/ 176 w 296"/>
                <a:gd name="T15" fmla="*/ 3 h 296"/>
                <a:gd name="T16" fmla="*/ 146 w 296"/>
                <a:gd name="T17" fmla="*/ 0 h 296"/>
                <a:gd name="T18" fmla="*/ 116 w 296"/>
                <a:gd name="T19" fmla="*/ 3 h 296"/>
                <a:gd name="T20" fmla="*/ 90 w 296"/>
                <a:gd name="T21" fmla="*/ 11 h 296"/>
                <a:gd name="T22" fmla="*/ 64 w 296"/>
                <a:gd name="T23" fmla="*/ 26 h 296"/>
                <a:gd name="T24" fmla="*/ 41 w 296"/>
                <a:gd name="T25" fmla="*/ 45 h 296"/>
                <a:gd name="T26" fmla="*/ 22 w 296"/>
                <a:gd name="T27" fmla="*/ 67 h 296"/>
                <a:gd name="T28" fmla="*/ 11 w 296"/>
                <a:gd name="T29" fmla="*/ 90 h 296"/>
                <a:gd name="T30" fmla="*/ 0 w 296"/>
                <a:gd name="T31" fmla="*/ 120 h 296"/>
                <a:gd name="T32" fmla="*/ 0 w 296"/>
                <a:gd name="T33" fmla="*/ 150 h 296"/>
                <a:gd name="T34" fmla="*/ 0 w 296"/>
                <a:gd name="T35" fmla="*/ 180 h 296"/>
                <a:gd name="T36" fmla="*/ 11 w 296"/>
                <a:gd name="T37" fmla="*/ 206 h 296"/>
                <a:gd name="T38" fmla="*/ 22 w 296"/>
                <a:gd name="T39" fmla="*/ 232 h 296"/>
                <a:gd name="T40" fmla="*/ 41 w 296"/>
                <a:gd name="T41" fmla="*/ 255 h 296"/>
                <a:gd name="T42" fmla="*/ 64 w 296"/>
                <a:gd name="T43" fmla="*/ 274 h 296"/>
                <a:gd name="T44" fmla="*/ 90 w 296"/>
                <a:gd name="T45" fmla="*/ 285 h 296"/>
                <a:gd name="T46" fmla="*/ 116 w 296"/>
                <a:gd name="T47" fmla="*/ 296 h 296"/>
                <a:gd name="T48" fmla="*/ 146 w 296"/>
                <a:gd name="T49" fmla="*/ 296 h 296"/>
                <a:gd name="T50" fmla="*/ 176 w 296"/>
                <a:gd name="T51" fmla="*/ 296 h 296"/>
                <a:gd name="T52" fmla="*/ 206 w 296"/>
                <a:gd name="T53" fmla="*/ 285 h 296"/>
                <a:gd name="T54" fmla="*/ 228 w 296"/>
                <a:gd name="T55" fmla="*/ 274 h 296"/>
                <a:gd name="T56" fmla="*/ 251 w 296"/>
                <a:gd name="T57" fmla="*/ 255 h 296"/>
                <a:gd name="T58" fmla="*/ 270 w 296"/>
                <a:gd name="T59" fmla="*/ 232 h 296"/>
                <a:gd name="T60" fmla="*/ 285 w 296"/>
                <a:gd name="T61" fmla="*/ 206 h 296"/>
                <a:gd name="T62" fmla="*/ 292 w 296"/>
                <a:gd name="T63" fmla="*/ 180 h 296"/>
                <a:gd name="T64" fmla="*/ 296 w 296"/>
                <a:gd name="T65" fmla="*/ 150 h 29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96"/>
                <a:gd name="T100" fmla="*/ 0 h 296"/>
                <a:gd name="T101" fmla="*/ 296 w 296"/>
                <a:gd name="T102" fmla="*/ 296 h 29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96" h="296">
                  <a:moveTo>
                    <a:pt x="296" y="150"/>
                  </a:moveTo>
                  <a:lnTo>
                    <a:pt x="292" y="120"/>
                  </a:lnTo>
                  <a:lnTo>
                    <a:pt x="285" y="90"/>
                  </a:lnTo>
                  <a:lnTo>
                    <a:pt x="270" y="67"/>
                  </a:lnTo>
                  <a:lnTo>
                    <a:pt x="251" y="45"/>
                  </a:lnTo>
                  <a:lnTo>
                    <a:pt x="228" y="26"/>
                  </a:lnTo>
                  <a:lnTo>
                    <a:pt x="206" y="11"/>
                  </a:lnTo>
                  <a:lnTo>
                    <a:pt x="176" y="3"/>
                  </a:lnTo>
                  <a:lnTo>
                    <a:pt x="146" y="0"/>
                  </a:lnTo>
                  <a:lnTo>
                    <a:pt x="116" y="3"/>
                  </a:lnTo>
                  <a:lnTo>
                    <a:pt x="90" y="11"/>
                  </a:lnTo>
                  <a:lnTo>
                    <a:pt x="64" y="26"/>
                  </a:lnTo>
                  <a:lnTo>
                    <a:pt x="41" y="45"/>
                  </a:lnTo>
                  <a:lnTo>
                    <a:pt x="22" y="67"/>
                  </a:lnTo>
                  <a:lnTo>
                    <a:pt x="11" y="90"/>
                  </a:lnTo>
                  <a:lnTo>
                    <a:pt x="0" y="120"/>
                  </a:lnTo>
                  <a:lnTo>
                    <a:pt x="0" y="150"/>
                  </a:lnTo>
                  <a:lnTo>
                    <a:pt x="0" y="180"/>
                  </a:lnTo>
                  <a:lnTo>
                    <a:pt x="11" y="206"/>
                  </a:lnTo>
                  <a:lnTo>
                    <a:pt x="22" y="232"/>
                  </a:lnTo>
                  <a:lnTo>
                    <a:pt x="41" y="255"/>
                  </a:lnTo>
                  <a:lnTo>
                    <a:pt x="64" y="274"/>
                  </a:lnTo>
                  <a:lnTo>
                    <a:pt x="90" y="285"/>
                  </a:lnTo>
                  <a:lnTo>
                    <a:pt x="116" y="296"/>
                  </a:lnTo>
                  <a:lnTo>
                    <a:pt x="146" y="296"/>
                  </a:lnTo>
                  <a:lnTo>
                    <a:pt x="176" y="296"/>
                  </a:lnTo>
                  <a:lnTo>
                    <a:pt x="206" y="285"/>
                  </a:lnTo>
                  <a:lnTo>
                    <a:pt x="228" y="274"/>
                  </a:lnTo>
                  <a:lnTo>
                    <a:pt x="251" y="255"/>
                  </a:lnTo>
                  <a:lnTo>
                    <a:pt x="270" y="232"/>
                  </a:lnTo>
                  <a:lnTo>
                    <a:pt x="285" y="206"/>
                  </a:lnTo>
                  <a:lnTo>
                    <a:pt x="292" y="180"/>
                  </a:lnTo>
                  <a:lnTo>
                    <a:pt x="296" y="15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84" name="Freeform 29"/>
            <p:cNvSpPr>
              <a:spLocks/>
            </p:cNvSpPr>
            <p:nvPr/>
          </p:nvSpPr>
          <p:spPr bwMode="auto">
            <a:xfrm>
              <a:off x="3432" y="2171"/>
              <a:ext cx="296" cy="297"/>
            </a:xfrm>
            <a:custGeom>
              <a:avLst/>
              <a:gdLst>
                <a:gd name="T0" fmla="*/ 296 w 296"/>
                <a:gd name="T1" fmla="*/ 150 h 297"/>
                <a:gd name="T2" fmla="*/ 296 w 296"/>
                <a:gd name="T3" fmla="*/ 120 h 297"/>
                <a:gd name="T4" fmla="*/ 284 w 296"/>
                <a:gd name="T5" fmla="*/ 90 h 297"/>
                <a:gd name="T6" fmla="*/ 273 w 296"/>
                <a:gd name="T7" fmla="*/ 68 h 297"/>
                <a:gd name="T8" fmla="*/ 254 w 296"/>
                <a:gd name="T9" fmla="*/ 45 h 297"/>
                <a:gd name="T10" fmla="*/ 232 w 296"/>
                <a:gd name="T11" fmla="*/ 26 h 297"/>
                <a:gd name="T12" fmla="*/ 206 w 296"/>
                <a:gd name="T13" fmla="*/ 11 h 297"/>
                <a:gd name="T14" fmla="*/ 180 w 296"/>
                <a:gd name="T15" fmla="*/ 4 h 297"/>
                <a:gd name="T16" fmla="*/ 150 w 296"/>
                <a:gd name="T17" fmla="*/ 0 h 297"/>
                <a:gd name="T18" fmla="*/ 120 w 296"/>
                <a:gd name="T19" fmla="*/ 4 h 297"/>
                <a:gd name="T20" fmla="*/ 90 w 296"/>
                <a:gd name="T21" fmla="*/ 11 h 297"/>
                <a:gd name="T22" fmla="*/ 67 w 296"/>
                <a:gd name="T23" fmla="*/ 26 h 297"/>
                <a:gd name="T24" fmla="*/ 45 w 296"/>
                <a:gd name="T25" fmla="*/ 45 h 297"/>
                <a:gd name="T26" fmla="*/ 26 w 296"/>
                <a:gd name="T27" fmla="*/ 68 h 297"/>
                <a:gd name="T28" fmla="*/ 11 w 296"/>
                <a:gd name="T29" fmla="*/ 90 h 297"/>
                <a:gd name="T30" fmla="*/ 4 w 296"/>
                <a:gd name="T31" fmla="*/ 120 h 297"/>
                <a:gd name="T32" fmla="*/ 0 w 296"/>
                <a:gd name="T33" fmla="*/ 150 h 297"/>
                <a:gd name="T34" fmla="*/ 4 w 296"/>
                <a:gd name="T35" fmla="*/ 180 h 297"/>
                <a:gd name="T36" fmla="*/ 11 w 296"/>
                <a:gd name="T37" fmla="*/ 206 h 297"/>
                <a:gd name="T38" fmla="*/ 26 w 296"/>
                <a:gd name="T39" fmla="*/ 233 h 297"/>
                <a:gd name="T40" fmla="*/ 45 w 296"/>
                <a:gd name="T41" fmla="*/ 255 h 297"/>
                <a:gd name="T42" fmla="*/ 67 w 296"/>
                <a:gd name="T43" fmla="*/ 274 h 297"/>
                <a:gd name="T44" fmla="*/ 90 w 296"/>
                <a:gd name="T45" fmla="*/ 285 h 297"/>
                <a:gd name="T46" fmla="*/ 120 w 296"/>
                <a:gd name="T47" fmla="*/ 297 h 297"/>
                <a:gd name="T48" fmla="*/ 150 w 296"/>
                <a:gd name="T49" fmla="*/ 297 h 297"/>
                <a:gd name="T50" fmla="*/ 180 w 296"/>
                <a:gd name="T51" fmla="*/ 297 h 297"/>
                <a:gd name="T52" fmla="*/ 206 w 296"/>
                <a:gd name="T53" fmla="*/ 285 h 297"/>
                <a:gd name="T54" fmla="*/ 232 w 296"/>
                <a:gd name="T55" fmla="*/ 274 h 297"/>
                <a:gd name="T56" fmla="*/ 254 w 296"/>
                <a:gd name="T57" fmla="*/ 255 h 297"/>
                <a:gd name="T58" fmla="*/ 273 w 296"/>
                <a:gd name="T59" fmla="*/ 233 h 297"/>
                <a:gd name="T60" fmla="*/ 284 w 296"/>
                <a:gd name="T61" fmla="*/ 206 h 297"/>
                <a:gd name="T62" fmla="*/ 296 w 296"/>
                <a:gd name="T63" fmla="*/ 180 h 297"/>
                <a:gd name="T64" fmla="*/ 296 w 296"/>
                <a:gd name="T65" fmla="*/ 150 h 2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96"/>
                <a:gd name="T100" fmla="*/ 0 h 297"/>
                <a:gd name="T101" fmla="*/ 296 w 296"/>
                <a:gd name="T102" fmla="*/ 297 h 2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96" h="297">
                  <a:moveTo>
                    <a:pt x="296" y="150"/>
                  </a:moveTo>
                  <a:lnTo>
                    <a:pt x="296" y="120"/>
                  </a:lnTo>
                  <a:lnTo>
                    <a:pt x="284" y="90"/>
                  </a:lnTo>
                  <a:lnTo>
                    <a:pt x="273" y="68"/>
                  </a:lnTo>
                  <a:lnTo>
                    <a:pt x="254" y="45"/>
                  </a:lnTo>
                  <a:lnTo>
                    <a:pt x="232" y="26"/>
                  </a:lnTo>
                  <a:lnTo>
                    <a:pt x="206" y="11"/>
                  </a:lnTo>
                  <a:lnTo>
                    <a:pt x="180" y="4"/>
                  </a:lnTo>
                  <a:lnTo>
                    <a:pt x="150" y="0"/>
                  </a:lnTo>
                  <a:lnTo>
                    <a:pt x="120" y="4"/>
                  </a:lnTo>
                  <a:lnTo>
                    <a:pt x="90" y="11"/>
                  </a:lnTo>
                  <a:lnTo>
                    <a:pt x="67" y="26"/>
                  </a:lnTo>
                  <a:lnTo>
                    <a:pt x="45" y="45"/>
                  </a:lnTo>
                  <a:lnTo>
                    <a:pt x="26" y="68"/>
                  </a:lnTo>
                  <a:lnTo>
                    <a:pt x="11" y="90"/>
                  </a:lnTo>
                  <a:lnTo>
                    <a:pt x="4" y="120"/>
                  </a:lnTo>
                  <a:lnTo>
                    <a:pt x="0" y="150"/>
                  </a:lnTo>
                  <a:lnTo>
                    <a:pt x="4" y="180"/>
                  </a:lnTo>
                  <a:lnTo>
                    <a:pt x="11" y="206"/>
                  </a:lnTo>
                  <a:lnTo>
                    <a:pt x="26" y="233"/>
                  </a:lnTo>
                  <a:lnTo>
                    <a:pt x="45" y="255"/>
                  </a:lnTo>
                  <a:lnTo>
                    <a:pt x="67" y="274"/>
                  </a:lnTo>
                  <a:lnTo>
                    <a:pt x="90" y="285"/>
                  </a:lnTo>
                  <a:lnTo>
                    <a:pt x="120" y="297"/>
                  </a:lnTo>
                  <a:lnTo>
                    <a:pt x="150" y="297"/>
                  </a:lnTo>
                  <a:lnTo>
                    <a:pt x="180" y="297"/>
                  </a:lnTo>
                  <a:lnTo>
                    <a:pt x="206" y="285"/>
                  </a:lnTo>
                  <a:lnTo>
                    <a:pt x="232" y="274"/>
                  </a:lnTo>
                  <a:lnTo>
                    <a:pt x="254" y="255"/>
                  </a:lnTo>
                  <a:lnTo>
                    <a:pt x="273" y="233"/>
                  </a:lnTo>
                  <a:lnTo>
                    <a:pt x="284" y="206"/>
                  </a:lnTo>
                  <a:lnTo>
                    <a:pt x="296" y="180"/>
                  </a:lnTo>
                  <a:lnTo>
                    <a:pt x="296" y="15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85" name="Freeform 30"/>
            <p:cNvSpPr>
              <a:spLocks/>
            </p:cNvSpPr>
            <p:nvPr/>
          </p:nvSpPr>
          <p:spPr bwMode="auto">
            <a:xfrm>
              <a:off x="1810" y="1717"/>
              <a:ext cx="98" cy="72"/>
            </a:xfrm>
            <a:custGeom>
              <a:avLst/>
              <a:gdLst>
                <a:gd name="T0" fmla="*/ 4 w 98"/>
                <a:gd name="T1" fmla="*/ 34 h 72"/>
                <a:gd name="T2" fmla="*/ 12 w 98"/>
                <a:gd name="T3" fmla="*/ 72 h 72"/>
                <a:gd name="T4" fmla="*/ 98 w 98"/>
                <a:gd name="T5" fmla="*/ 23 h 72"/>
                <a:gd name="T6" fmla="*/ 0 w 98"/>
                <a:gd name="T7" fmla="*/ 0 h 72"/>
                <a:gd name="T8" fmla="*/ 4 w 98"/>
                <a:gd name="T9" fmla="*/ 34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"/>
                <a:gd name="T16" fmla="*/ 0 h 72"/>
                <a:gd name="T17" fmla="*/ 98 w 98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" h="72">
                  <a:moveTo>
                    <a:pt x="4" y="34"/>
                  </a:moveTo>
                  <a:lnTo>
                    <a:pt x="12" y="72"/>
                  </a:lnTo>
                  <a:lnTo>
                    <a:pt x="98" y="23"/>
                  </a:lnTo>
                  <a:lnTo>
                    <a:pt x="0" y="0"/>
                  </a:lnTo>
                  <a:lnTo>
                    <a:pt x="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86" name="Line 31"/>
            <p:cNvSpPr>
              <a:spLocks noChangeShapeType="1"/>
            </p:cNvSpPr>
            <p:nvPr/>
          </p:nvSpPr>
          <p:spPr bwMode="auto">
            <a:xfrm flipH="1">
              <a:off x="960" y="1751"/>
              <a:ext cx="854" cy="1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87" name="Freeform 32"/>
            <p:cNvSpPr>
              <a:spLocks/>
            </p:cNvSpPr>
            <p:nvPr/>
          </p:nvSpPr>
          <p:spPr bwMode="auto">
            <a:xfrm>
              <a:off x="1807" y="2843"/>
              <a:ext cx="89" cy="97"/>
            </a:xfrm>
            <a:custGeom>
              <a:avLst/>
              <a:gdLst>
                <a:gd name="T0" fmla="*/ 26 w 89"/>
                <a:gd name="T1" fmla="*/ 26 h 97"/>
                <a:gd name="T2" fmla="*/ 0 w 89"/>
                <a:gd name="T3" fmla="*/ 52 h 97"/>
                <a:gd name="T4" fmla="*/ 89 w 89"/>
                <a:gd name="T5" fmla="*/ 97 h 97"/>
                <a:gd name="T6" fmla="*/ 56 w 89"/>
                <a:gd name="T7" fmla="*/ 0 h 97"/>
                <a:gd name="T8" fmla="*/ 26 w 89"/>
                <a:gd name="T9" fmla="*/ 26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9"/>
                <a:gd name="T16" fmla="*/ 0 h 97"/>
                <a:gd name="T17" fmla="*/ 89 w 89"/>
                <a:gd name="T18" fmla="*/ 97 h 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9" h="97">
                  <a:moveTo>
                    <a:pt x="26" y="26"/>
                  </a:moveTo>
                  <a:lnTo>
                    <a:pt x="0" y="52"/>
                  </a:lnTo>
                  <a:lnTo>
                    <a:pt x="89" y="97"/>
                  </a:lnTo>
                  <a:lnTo>
                    <a:pt x="56" y="0"/>
                  </a:lnTo>
                  <a:lnTo>
                    <a:pt x="26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88" name="Line 33"/>
            <p:cNvSpPr>
              <a:spLocks noChangeShapeType="1"/>
            </p:cNvSpPr>
            <p:nvPr/>
          </p:nvSpPr>
          <p:spPr bwMode="auto">
            <a:xfrm flipH="1" flipV="1">
              <a:off x="960" y="1894"/>
              <a:ext cx="873" cy="9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89" name="Freeform 34"/>
            <p:cNvSpPr>
              <a:spLocks/>
            </p:cNvSpPr>
            <p:nvPr/>
          </p:nvSpPr>
          <p:spPr bwMode="auto">
            <a:xfrm>
              <a:off x="1840" y="1845"/>
              <a:ext cx="90" cy="94"/>
            </a:xfrm>
            <a:custGeom>
              <a:avLst/>
              <a:gdLst>
                <a:gd name="T0" fmla="*/ 27 w 90"/>
                <a:gd name="T1" fmla="*/ 67 h 94"/>
                <a:gd name="T2" fmla="*/ 53 w 90"/>
                <a:gd name="T3" fmla="*/ 94 h 94"/>
                <a:gd name="T4" fmla="*/ 90 w 90"/>
                <a:gd name="T5" fmla="*/ 0 h 94"/>
                <a:gd name="T6" fmla="*/ 0 w 90"/>
                <a:gd name="T7" fmla="*/ 41 h 94"/>
                <a:gd name="T8" fmla="*/ 27 w 90"/>
                <a:gd name="T9" fmla="*/ 67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4"/>
                <a:gd name="T17" fmla="*/ 90 w 90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4">
                  <a:moveTo>
                    <a:pt x="27" y="67"/>
                  </a:moveTo>
                  <a:lnTo>
                    <a:pt x="53" y="94"/>
                  </a:lnTo>
                  <a:lnTo>
                    <a:pt x="90" y="0"/>
                  </a:lnTo>
                  <a:lnTo>
                    <a:pt x="0" y="41"/>
                  </a:lnTo>
                  <a:lnTo>
                    <a:pt x="27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90" name="Line 35"/>
            <p:cNvSpPr>
              <a:spLocks noChangeShapeType="1"/>
            </p:cNvSpPr>
            <p:nvPr/>
          </p:nvSpPr>
          <p:spPr bwMode="auto">
            <a:xfrm flipH="1">
              <a:off x="972" y="1912"/>
              <a:ext cx="895" cy="9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91" name="Freeform 36"/>
            <p:cNvSpPr>
              <a:spLocks/>
            </p:cNvSpPr>
            <p:nvPr/>
          </p:nvSpPr>
          <p:spPr bwMode="auto">
            <a:xfrm>
              <a:off x="1788" y="2948"/>
              <a:ext cx="97" cy="75"/>
            </a:xfrm>
            <a:custGeom>
              <a:avLst/>
              <a:gdLst>
                <a:gd name="T0" fmla="*/ 4 w 97"/>
                <a:gd name="T1" fmla="*/ 37 h 75"/>
                <a:gd name="T2" fmla="*/ 0 w 97"/>
                <a:gd name="T3" fmla="*/ 75 h 75"/>
                <a:gd name="T4" fmla="*/ 97 w 97"/>
                <a:gd name="T5" fmla="*/ 49 h 75"/>
                <a:gd name="T6" fmla="*/ 7 w 97"/>
                <a:gd name="T7" fmla="*/ 0 h 75"/>
                <a:gd name="T8" fmla="*/ 4 w 97"/>
                <a:gd name="T9" fmla="*/ 3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75"/>
                <a:gd name="T17" fmla="*/ 97 w 97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75">
                  <a:moveTo>
                    <a:pt x="4" y="37"/>
                  </a:moveTo>
                  <a:lnTo>
                    <a:pt x="0" y="75"/>
                  </a:lnTo>
                  <a:lnTo>
                    <a:pt x="97" y="49"/>
                  </a:lnTo>
                  <a:lnTo>
                    <a:pt x="7" y="0"/>
                  </a:lnTo>
                  <a:lnTo>
                    <a:pt x="4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92" name="Line 37"/>
            <p:cNvSpPr>
              <a:spLocks noChangeShapeType="1"/>
            </p:cNvSpPr>
            <p:nvPr/>
          </p:nvSpPr>
          <p:spPr bwMode="auto">
            <a:xfrm flipH="1" flipV="1">
              <a:off x="983" y="2869"/>
              <a:ext cx="809" cy="1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93" name="Freeform 38"/>
            <p:cNvSpPr>
              <a:spLocks/>
            </p:cNvSpPr>
            <p:nvPr/>
          </p:nvSpPr>
          <p:spPr bwMode="auto">
            <a:xfrm>
              <a:off x="2511" y="1691"/>
              <a:ext cx="93" cy="75"/>
            </a:xfrm>
            <a:custGeom>
              <a:avLst/>
              <a:gdLst>
                <a:gd name="T0" fmla="*/ 0 w 93"/>
                <a:gd name="T1" fmla="*/ 37 h 75"/>
                <a:gd name="T2" fmla="*/ 0 w 93"/>
                <a:gd name="T3" fmla="*/ 75 h 75"/>
                <a:gd name="T4" fmla="*/ 93 w 93"/>
                <a:gd name="T5" fmla="*/ 37 h 75"/>
                <a:gd name="T6" fmla="*/ 0 w 93"/>
                <a:gd name="T7" fmla="*/ 0 h 75"/>
                <a:gd name="T8" fmla="*/ 0 w 93"/>
                <a:gd name="T9" fmla="*/ 3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75"/>
                <a:gd name="T17" fmla="*/ 93 w 93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75">
                  <a:moveTo>
                    <a:pt x="0" y="37"/>
                  </a:moveTo>
                  <a:lnTo>
                    <a:pt x="0" y="75"/>
                  </a:lnTo>
                  <a:lnTo>
                    <a:pt x="93" y="37"/>
                  </a:lnTo>
                  <a:lnTo>
                    <a:pt x="0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94" name="Line 39"/>
            <p:cNvSpPr>
              <a:spLocks noChangeShapeType="1"/>
            </p:cNvSpPr>
            <p:nvPr/>
          </p:nvSpPr>
          <p:spPr bwMode="auto">
            <a:xfrm flipH="1">
              <a:off x="2204" y="1728"/>
              <a:ext cx="30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95" name="Freeform 40"/>
            <p:cNvSpPr>
              <a:spLocks/>
            </p:cNvSpPr>
            <p:nvPr/>
          </p:nvSpPr>
          <p:spPr bwMode="auto">
            <a:xfrm>
              <a:off x="3376" y="2434"/>
              <a:ext cx="93" cy="90"/>
            </a:xfrm>
            <a:custGeom>
              <a:avLst/>
              <a:gdLst>
                <a:gd name="T0" fmla="*/ 26 w 93"/>
                <a:gd name="T1" fmla="*/ 64 h 90"/>
                <a:gd name="T2" fmla="*/ 48 w 93"/>
                <a:gd name="T3" fmla="*/ 90 h 90"/>
                <a:gd name="T4" fmla="*/ 93 w 93"/>
                <a:gd name="T5" fmla="*/ 0 h 90"/>
                <a:gd name="T6" fmla="*/ 0 w 93"/>
                <a:gd name="T7" fmla="*/ 34 h 90"/>
                <a:gd name="T8" fmla="*/ 26 w 93"/>
                <a:gd name="T9" fmla="*/ 64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90"/>
                <a:gd name="T17" fmla="*/ 93 w 9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90">
                  <a:moveTo>
                    <a:pt x="26" y="64"/>
                  </a:moveTo>
                  <a:lnTo>
                    <a:pt x="48" y="90"/>
                  </a:lnTo>
                  <a:lnTo>
                    <a:pt x="93" y="0"/>
                  </a:lnTo>
                  <a:lnTo>
                    <a:pt x="0" y="34"/>
                  </a:lnTo>
                  <a:lnTo>
                    <a:pt x="26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96" name="Line 41"/>
            <p:cNvSpPr>
              <a:spLocks noChangeShapeType="1"/>
            </p:cNvSpPr>
            <p:nvPr/>
          </p:nvSpPr>
          <p:spPr bwMode="auto">
            <a:xfrm flipH="1">
              <a:off x="2896" y="2498"/>
              <a:ext cx="506" cy="4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97" name="Freeform 42"/>
            <p:cNvSpPr>
              <a:spLocks/>
            </p:cNvSpPr>
            <p:nvPr/>
          </p:nvSpPr>
          <p:spPr bwMode="auto">
            <a:xfrm>
              <a:off x="3986" y="2295"/>
              <a:ext cx="94" cy="75"/>
            </a:xfrm>
            <a:custGeom>
              <a:avLst/>
              <a:gdLst>
                <a:gd name="T0" fmla="*/ 0 w 94"/>
                <a:gd name="T1" fmla="*/ 37 h 75"/>
                <a:gd name="T2" fmla="*/ 0 w 94"/>
                <a:gd name="T3" fmla="*/ 75 h 75"/>
                <a:gd name="T4" fmla="*/ 94 w 94"/>
                <a:gd name="T5" fmla="*/ 37 h 75"/>
                <a:gd name="T6" fmla="*/ 0 w 94"/>
                <a:gd name="T7" fmla="*/ 0 h 75"/>
                <a:gd name="T8" fmla="*/ 0 w 94"/>
                <a:gd name="T9" fmla="*/ 3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75"/>
                <a:gd name="T17" fmla="*/ 94 w 94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75">
                  <a:moveTo>
                    <a:pt x="0" y="37"/>
                  </a:moveTo>
                  <a:lnTo>
                    <a:pt x="0" y="75"/>
                  </a:lnTo>
                  <a:lnTo>
                    <a:pt x="94" y="37"/>
                  </a:lnTo>
                  <a:lnTo>
                    <a:pt x="0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98" name="Line 43"/>
            <p:cNvSpPr>
              <a:spLocks noChangeShapeType="1"/>
            </p:cNvSpPr>
            <p:nvPr/>
          </p:nvSpPr>
          <p:spPr bwMode="auto">
            <a:xfrm flipH="1">
              <a:off x="3735" y="2332"/>
              <a:ext cx="25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699" name="Freeform 44"/>
            <p:cNvSpPr>
              <a:spLocks/>
            </p:cNvSpPr>
            <p:nvPr/>
          </p:nvSpPr>
          <p:spPr bwMode="auto">
            <a:xfrm>
              <a:off x="2327" y="2449"/>
              <a:ext cx="82" cy="101"/>
            </a:xfrm>
            <a:custGeom>
              <a:avLst/>
              <a:gdLst>
                <a:gd name="T0" fmla="*/ 34 w 82"/>
                <a:gd name="T1" fmla="*/ 82 h 101"/>
                <a:gd name="T2" fmla="*/ 68 w 82"/>
                <a:gd name="T3" fmla="*/ 101 h 101"/>
                <a:gd name="T4" fmla="*/ 82 w 82"/>
                <a:gd name="T5" fmla="*/ 0 h 101"/>
                <a:gd name="T6" fmla="*/ 0 w 82"/>
                <a:gd name="T7" fmla="*/ 60 h 101"/>
                <a:gd name="T8" fmla="*/ 34 w 82"/>
                <a:gd name="T9" fmla="*/ 82 h 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101"/>
                <a:gd name="T17" fmla="*/ 82 w 82"/>
                <a:gd name="T18" fmla="*/ 101 h 1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101">
                  <a:moveTo>
                    <a:pt x="34" y="82"/>
                  </a:moveTo>
                  <a:lnTo>
                    <a:pt x="68" y="101"/>
                  </a:lnTo>
                  <a:lnTo>
                    <a:pt x="82" y="0"/>
                  </a:lnTo>
                  <a:lnTo>
                    <a:pt x="0" y="6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700" name="Line 45"/>
            <p:cNvSpPr>
              <a:spLocks noChangeShapeType="1"/>
            </p:cNvSpPr>
            <p:nvPr/>
          </p:nvSpPr>
          <p:spPr bwMode="auto">
            <a:xfrm flipH="1">
              <a:off x="2140" y="2531"/>
              <a:ext cx="221" cy="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701" name="Freeform 46"/>
            <p:cNvSpPr>
              <a:spLocks/>
            </p:cNvSpPr>
            <p:nvPr/>
          </p:nvSpPr>
          <p:spPr bwMode="auto">
            <a:xfrm>
              <a:off x="2350" y="2175"/>
              <a:ext cx="299" cy="300"/>
            </a:xfrm>
            <a:custGeom>
              <a:avLst/>
              <a:gdLst>
                <a:gd name="T0" fmla="*/ 299 w 299"/>
                <a:gd name="T1" fmla="*/ 150 h 300"/>
                <a:gd name="T2" fmla="*/ 295 w 299"/>
                <a:gd name="T3" fmla="*/ 120 h 300"/>
                <a:gd name="T4" fmla="*/ 288 w 299"/>
                <a:gd name="T5" fmla="*/ 90 h 300"/>
                <a:gd name="T6" fmla="*/ 273 w 299"/>
                <a:gd name="T7" fmla="*/ 64 h 300"/>
                <a:gd name="T8" fmla="*/ 254 w 299"/>
                <a:gd name="T9" fmla="*/ 45 h 300"/>
                <a:gd name="T10" fmla="*/ 232 w 299"/>
                <a:gd name="T11" fmla="*/ 26 h 300"/>
                <a:gd name="T12" fmla="*/ 206 w 299"/>
                <a:gd name="T13" fmla="*/ 11 h 300"/>
                <a:gd name="T14" fmla="*/ 179 w 299"/>
                <a:gd name="T15" fmla="*/ 4 h 300"/>
                <a:gd name="T16" fmla="*/ 149 w 299"/>
                <a:gd name="T17" fmla="*/ 0 h 300"/>
                <a:gd name="T18" fmla="*/ 119 w 299"/>
                <a:gd name="T19" fmla="*/ 4 h 300"/>
                <a:gd name="T20" fmla="*/ 89 w 299"/>
                <a:gd name="T21" fmla="*/ 11 h 300"/>
                <a:gd name="T22" fmla="*/ 67 w 299"/>
                <a:gd name="T23" fmla="*/ 26 h 300"/>
                <a:gd name="T24" fmla="*/ 45 w 299"/>
                <a:gd name="T25" fmla="*/ 45 h 300"/>
                <a:gd name="T26" fmla="*/ 26 w 299"/>
                <a:gd name="T27" fmla="*/ 64 h 300"/>
                <a:gd name="T28" fmla="*/ 11 w 299"/>
                <a:gd name="T29" fmla="*/ 90 h 300"/>
                <a:gd name="T30" fmla="*/ 3 w 299"/>
                <a:gd name="T31" fmla="*/ 120 h 300"/>
                <a:gd name="T32" fmla="*/ 0 w 299"/>
                <a:gd name="T33" fmla="*/ 150 h 300"/>
                <a:gd name="T34" fmla="*/ 3 w 299"/>
                <a:gd name="T35" fmla="*/ 180 h 300"/>
                <a:gd name="T36" fmla="*/ 11 w 299"/>
                <a:gd name="T37" fmla="*/ 206 h 300"/>
                <a:gd name="T38" fmla="*/ 26 w 299"/>
                <a:gd name="T39" fmla="*/ 233 h 300"/>
                <a:gd name="T40" fmla="*/ 45 w 299"/>
                <a:gd name="T41" fmla="*/ 255 h 300"/>
                <a:gd name="T42" fmla="*/ 67 w 299"/>
                <a:gd name="T43" fmla="*/ 274 h 300"/>
                <a:gd name="T44" fmla="*/ 89 w 299"/>
                <a:gd name="T45" fmla="*/ 285 h 300"/>
                <a:gd name="T46" fmla="*/ 119 w 299"/>
                <a:gd name="T47" fmla="*/ 296 h 300"/>
                <a:gd name="T48" fmla="*/ 149 w 299"/>
                <a:gd name="T49" fmla="*/ 300 h 300"/>
                <a:gd name="T50" fmla="*/ 179 w 299"/>
                <a:gd name="T51" fmla="*/ 296 h 300"/>
                <a:gd name="T52" fmla="*/ 206 w 299"/>
                <a:gd name="T53" fmla="*/ 285 h 300"/>
                <a:gd name="T54" fmla="*/ 232 w 299"/>
                <a:gd name="T55" fmla="*/ 274 h 300"/>
                <a:gd name="T56" fmla="*/ 254 w 299"/>
                <a:gd name="T57" fmla="*/ 255 h 300"/>
                <a:gd name="T58" fmla="*/ 273 w 299"/>
                <a:gd name="T59" fmla="*/ 233 h 300"/>
                <a:gd name="T60" fmla="*/ 288 w 299"/>
                <a:gd name="T61" fmla="*/ 206 h 300"/>
                <a:gd name="T62" fmla="*/ 295 w 299"/>
                <a:gd name="T63" fmla="*/ 180 h 300"/>
                <a:gd name="T64" fmla="*/ 299 w 299"/>
                <a:gd name="T65" fmla="*/ 150 h 3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99"/>
                <a:gd name="T100" fmla="*/ 0 h 300"/>
                <a:gd name="T101" fmla="*/ 299 w 299"/>
                <a:gd name="T102" fmla="*/ 300 h 30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99" h="300">
                  <a:moveTo>
                    <a:pt x="299" y="150"/>
                  </a:moveTo>
                  <a:lnTo>
                    <a:pt x="295" y="120"/>
                  </a:lnTo>
                  <a:lnTo>
                    <a:pt x="288" y="90"/>
                  </a:lnTo>
                  <a:lnTo>
                    <a:pt x="273" y="64"/>
                  </a:lnTo>
                  <a:lnTo>
                    <a:pt x="254" y="45"/>
                  </a:lnTo>
                  <a:lnTo>
                    <a:pt x="232" y="26"/>
                  </a:lnTo>
                  <a:lnTo>
                    <a:pt x="206" y="11"/>
                  </a:lnTo>
                  <a:lnTo>
                    <a:pt x="179" y="4"/>
                  </a:lnTo>
                  <a:lnTo>
                    <a:pt x="149" y="0"/>
                  </a:lnTo>
                  <a:lnTo>
                    <a:pt x="119" y="4"/>
                  </a:lnTo>
                  <a:lnTo>
                    <a:pt x="89" y="11"/>
                  </a:lnTo>
                  <a:lnTo>
                    <a:pt x="67" y="26"/>
                  </a:lnTo>
                  <a:lnTo>
                    <a:pt x="45" y="45"/>
                  </a:lnTo>
                  <a:lnTo>
                    <a:pt x="26" y="64"/>
                  </a:lnTo>
                  <a:lnTo>
                    <a:pt x="11" y="90"/>
                  </a:lnTo>
                  <a:lnTo>
                    <a:pt x="3" y="120"/>
                  </a:lnTo>
                  <a:lnTo>
                    <a:pt x="0" y="150"/>
                  </a:lnTo>
                  <a:lnTo>
                    <a:pt x="3" y="180"/>
                  </a:lnTo>
                  <a:lnTo>
                    <a:pt x="11" y="206"/>
                  </a:lnTo>
                  <a:lnTo>
                    <a:pt x="26" y="233"/>
                  </a:lnTo>
                  <a:lnTo>
                    <a:pt x="45" y="255"/>
                  </a:lnTo>
                  <a:lnTo>
                    <a:pt x="67" y="274"/>
                  </a:lnTo>
                  <a:lnTo>
                    <a:pt x="89" y="285"/>
                  </a:lnTo>
                  <a:lnTo>
                    <a:pt x="119" y="296"/>
                  </a:lnTo>
                  <a:lnTo>
                    <a:pt x="149" y="300"/>
                  </a:lnTo>
                  <a:lnTo>
                    <a:pt x="179" y="296"/>
                  </a:lnTo>
                  <a:lnTo>
                    <a:pt x="206" y="285"/>
                  </a:lnTo>
                  <a:lnTo>
                    <a:pt x="232" y="274"/>
                  </a:lnTo>
                  <a:lnTo>
                    <a:pt x="254" y="255"/>
                  </a:lnTo>
                  <a:lnTo>
                    <a:pt x="273" y="233"/>
                  </a:lnTo>
                  <a:lnTo>
                    <a:pt x="288" y="206"/>
                  </a:lnTo>
                  <a:lnTo>
                    <a:pt x="295" y="180"/>
                  </a:lnTo>
                  <a:lnTo>
                    <a:pt x="299" y="15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702" name="Line 47"/>
            <p:cNvSpPr>
              <a:spLocks noChangeShapeType="1"/>
            </p:cNvSpPr>
            <p:nvPr/>
          </p:nvSpPr>
          <p:spPr bwMode="auto">
            <a:xfrm>
              <a:off x="2653" y="2314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703" name="Rectangle 48"/>
            <p:cNvSpPr>
              <a:spLocks noChangeArrowheads="1"/>
            </p:cNvSpPr>
            <p:nvPr/>
          </p:nvSpPr>
          <p:spPr bwMode="auto">
            <a:xfrm>
              <a:off x="2466" y="2043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de-DE"/>
            </a:p>
          </p:txBody>
        </p:sp>
        <p:sp>
          <p:nvSpPr>
            <p:cNvPr id="27704" name="Rectangle 49"/>
            <p:cNvSpPr>
              <a:spLocks noChangeArrowheads="1"/>
            </p:cNvSpPr>
            <p:nvPr/>
          </p:nvSpPr>
          <p:spPr bwMode="auto">
            <a:xfrm>
              <a:off x="2548" y="2043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o</a:t>
              </a:r>
              <a:endParaRPr lang="de-DE"/>
            </a:p>
          </p:txBody>
        </p:sp>
        <p:sp>
          <p:nvSpPr>
            <p:cNvPr id="27705" name="Rectangle 50"/>
            <p:cNvSpPr>
              <a:spLocks noChangeArrowheads="1"/>
            </p:cNvSpPr>
            <p:nvPr/>
          </p:nvSpPr>
          <p:spPr bwMode="auto">
            <a:xfrm>
              <a:off x="2604" y="2043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endParaRPr lang="de-DE"/>
            </a:p>
          </p:txBody>
        </p:sp>
        <p:sp>
          <p:nvSpPr>
            <p:cNvPr id="27706" name="Rectangle 51"/>
            <p:cNvSpPr>
              <a:spLocks noChangeArrowheads="1"/>
            </p:cNvSpPr>
            <p:nvPr/>
          </p:nvSpPr>
          <p:spPr bwMode="auto">
            <a:xfrm>
              <a:off x="2642" y="2043"/>
              <a:ext cx="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m</a:t>
              </a:r>
              <a:endParaRPr lang="de-DE"/>
            </a:p>
          </p:txBody>
        </p:sp>
        <p:sp>
          <p:nvSpPr>
            <p:cNvPr id="27707" name="Rectangle 52"/>
            <p:cNvSpPr>
              <a:spLocks noChangeArrowheads="1"/>
            </p:cNvSpPr>
            <p:nvPr/>
          </p:nvSpPr>
          <p:spPr bwMode="auto">
            <a:xfrm>
              <a:off x="2724" y="204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de-DE"/>
            </a:p>
          </p:txBody>
        </p:sp>
        <p:sp>
          <p:nvSpPr>
            <p:cNvPr id="27708" name="Rectangle 53"/>
            <p:cNvSpPr>
              <a:spLocks noChangeArrowheads="1"/>
            </p:cNvSpPr>
            <p:nvPr/>
          </p:nvSpPr>
          <p:spPr bwMode="auto">
            <a:xfrm>
              <a:off x="2758" y="2043"/>
              <a:ext cx="5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e</a:t>
              </a:r>
              <a:endParaRPr lang="de-DE"/>
            </a:p>
          </p:txBody>
        </p:sp>
        <p:sp>
          <p:nvSpPr>
            <p:cNvPr id="27709" name="Rectangle 54"/>
            <p:cNvSpPr>
              <a:spLocks noChangeArrowheads="1"/>
            </p:cNvSpPr>
            <p:nvPr/>
          </p:nvSpPr>
          <p:spPr bwMode="auto">
            <a:xfrm>
              <a:off x="2806" y="2043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endParaRPr lang="de-DE"/>
            </a:p>
          </p:txBody>
        </p:sp>
        <p:sp>
          <p:nvSpPr>
            <p:cNvPr id="27710" name="Rectangle 55"/>
            <p:cNvSpPr>
              <a:spLocks noChangeArrowheads="1"/>
            </p:cNvSpPr>
            <p:nvPr/>
          </p:nvSpPr>
          <p:spPr bwMode="auto">
            <a:xfrm>
              <a:off x="2844" y="2043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u</a:t>
              </a:r>
              <a:endParaRPr lang="de-DE"/>
            </a:p>
          </p:txBody>
        </p:sp>
        <p:sp>
          <p:nvSpPr>
            <p:cNvPr id="27711" name="Rectangle 56"/>
            <p:cNvSpPr>
              <a:spLocks noChangeArrowheads="1"/>
            </p:cNvSpPr>
            <p:nvPr/>
          </p:nvSpPr>
          <p:spPr bwMode="auto">
            <a:xfrm>
              <a:off x="2900" y="2043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de-DE"/>
            </a:p>
          </p:txBody>
        </p:sp>
        <p:sp>
          <p:nvSpPr>
            <p:cNvPr id="27712" name="Rectangle 57"/>
            <p:cNvSpPr>
              <a:spLocks noChangeArrowheads="1"/>
            </p:cNvSpPr>
            <p:nvPr/>
          </p:nvSpPr>
          <p:spPr bwMode="auto">
            <a:xfrm>
              <a:off x="2952" y="2043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g</a:t>
              </a:r>
              <a:endParaRPr lang="de-DE"/>
            </a:p>
          </p:txBody>
        </p:sp>
        <p:sp>
          <p:nvSpPr>
            <p:cNvPr id="27713" name="Rectangle 58"/>
            <p:cNvSpPr>
              <a:spLocks noChangeArrowheads="1"/>
            </p:cNvSpPr>
            <p:nvPr/>
          </p:nvSpPr>
          <p:spPr bwMode="auto">
            <a:xfrm>
              <a:off x="2039" y="2048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/>
            </a:p>
          </p:txBody>
        </p:sp>
        <p:sp>
          <p:nvSpPr>
            <p:cNvPr id="27714" name="Rectangle 59"/>
            <p:cNvSpPr>
              <a:spLocks noChangeArrowheads="1"/>
            </p:cNvSpPr>
            <p:nvPr/>
          </p:nvSpPr>
          <p:spPr bwMode="auto">
            <a:xfrm>
              <a:off x="2039" y="2048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endParaRPr lang="de-DE"/>
            </a:p>
          </p:txBody>
        </p:sp>
        <p:sp>
          <p:nvSpPr>
            <p:cNvPr id="27715" name="Rectangle 60"/>
            <p:cNvSpPr>
              <a:spLocks noChangeArrowheads="1"/>
            </p:cNvSpPr>
            <p:nvPr/>
          </p:nvSpPr>
          <p:spPr bwMode="auto">
            <a:xfrm>
              <a:off x="2050" y="2310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/>
            </a:p>
          </p:txBody>
        </p:sp>
        <p:sp>
          <p:nvSpPr>
            <p:cNvPr id="27716" name="Rectangle 61"/>
            <p:cNvSpPr>
              <a:spLocks noChangeArrowheads="1"/>
            </p:cNvSpPr>
            <p:nvPr/>
          </p:nvSpPr>
          <p:spPr bwMode="auto">
            <a:xfrm>
              <a:off x="2050" y="2310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endParaRPr lang="de-DE"/>
            </a:p>
          </p:txBody>
        </p:sp>
        <p:sp>
          <p:nvSpPr>
            <p:cNvPr id="27717" name="Rectangle 62"/>
            <p:cNvSpPr>
              <a:spLocks noChangeArrowheads="1"/>
            </p:cNvSpPr>
            <p:nvPr/>
          </p:nvSpPr>
          <p:spPr bwMode="auto">
            <a:xfrm>
              <a:off x="2050" y="2547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/>
            </a:p>
          </p:txBody>
        </p:sp>
        <p:sp>
          <p:nvSpPr>
            <p:cNvPr id="27718" name="Rectangle 63"/>
            <p:cNvSpPr>
              <a:spLocks noChangeArrowheads="1"/>
            </p:cNvSpPr>
            <p:nvPr/>
          </p:nvSpPr>
          <p:spPr bwMode="auto">
            <a:xfrm>
              <a:off x="2050" y="2547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endParaRPr lang="de-DE"/>
            </a:p>
          </p:txBody>
        </p:sp>
        <p:sp>
          <p:nvSpPr>
            <p:cNvPr id="27719" name="Rectangle 64"/>
            <p:cNvSpPr>
              <a:spLocks noChangeArrowheads="1"/>
            </p:cNvSpPr>
            <p:nvPr/>
          </p:nvSpPr>
          <p:spPr bwMode="auto">
            <a:xfrm>
              <a:off x="709" y="1668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/>
            </a:p>
          </p:txBody>
        </p:sp>
        <p:sp>
          <p:nvSpPr>
            <p:cNvPr id="27720" name="Rectangle 65"/>
            <p:cNvSpPr>
              <a:spLocks noChangeArrowheads="1"/>
            </p:cNvSpPr>
            <p:nvPr/>
          </p:nvSpPr>
          <p:spPr bwMode="auto">
            <a:xfrm>
              <a:off x="788" y="1717"/>
              <a:ext cx="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de-DE"/>
            </a:p>
          </p:txBody>
        </p:sp>
        <p:sp>
          <p:nvSpPr>
            <p:cNvPr id="27721" name="Rectangle 66"/>
            <p:cNvSpPr>
              <a:spLocks noChangeArrowheads="1"/>
            </p:cNvSpPr>
            <p:nvPr/>
          </p:nvSpPr>
          <p:spPr bwMode="auto">
            <a:xfrm>
              <a:off x="676" y="2763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/>
            </a:p>
          </p:txBody>
        </p:sp>
        <p:sp>
          <p:nvSpPr>
            <p:cNvPr id="27722" name="Rectangle 67"/>
            <p:cNvSpPr>
              <a:spLocks noChangeArrowheads="1"/>
            </p:cNvSpPr>
            <p:nvPr/>
          </p:nvSpPr>
          <p:spPr bwMode="auto">
            <a:xfrm>
              <a:off x="754" y="2846"/>
              <a:ext cx="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de-DE"/>
            </a:p>
          </p:txBody>
        </p:sp>
        <p:sp>
          <p:nvSpPr>
            <p:cNvPr id="27723" name="Rectangle 68"/>
            <p:cNvSpPr>
              <a:spLocks noChangeArrowheads="1"/>
            </p:cNvSpPr>
            <p:nvPr/>
          </p:nvSpPr>
          <p:spPr bwMode="auto">
            <a:xfrm>
              <a:off x="2233" y="1428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S</a:t>
              </a:r>
              <a:endParaRPr lang="de-DE"/>
            </a:p>
          </p:txBody>
        </p:sp>
        <p:sp>
          <p:nvSpPr>
            <p:cNvPr id="27724" name="Rectangle 69"/>
            <p:cNvSpPr>
              <a:spLocks noChangeArrowheads="1"/>
            </p:cNvSpPr>
            <p:nvPr/>
          </p:nvSpPr>
          <p:spPr bwMode="auto">
            <a:xfrm>
              <a:off x="2320" y="1511"/>
              <a:ext cx="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de-DE"/>
            </a:p>
          </p:txBody>
        </p:sp>
        <p:sp>
          <p:nvSpPr>
            <p:cNvPr id="27725" name="Rectangle 70"/>
            <p:cNvSpPr>
              <a:spLocks noChangeArrowheads="1"/>
            </p:cNvSpPr>
            <p:nvPr/>
          </p:nvSpPr>
          <p:spPr bwMode="auto">
            <a:xfrm>
              <a:off x="2383" y="1428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de-DE"/>
            </a:p>
          </p:txBody>
        </p:sp>
        <p:sp>
          <p:nvSpPr>
            <p:cNvPr id="27726" name="Rectangle 71"/>
            <p:cNvSpPr>
              <a:spLocks noChangeArrowheads="1"/>
            </p:cNvSpPr>
            <p:nvPr/>
          </p:nvSpPr>
          <p:spPr bwMode="auto">
            <a:xfrm>
              <a:off x="2436" y="1458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600" b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/>
            </a:p>
          </p:txBody>
        </p:sp>
        <p:sp>
          <p:nvSpPr>
            <p:cNvPr id="27727" name="Rectangle 72"/>
            <p:cNvSpPr>
              <a:spLocks noChangeArrowheads="1"/>
            </p:cNvSpPr>
            <p:nvPr/>
          </p:nvSpPr>
          <p:spPr bwMode="auto">
            <a:xfrm>
              <a:off x="2526" y="1428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de-DE"/>
            </a:p>
          </p:txBody>
        </p:sp>
        <p:sp>
          <p:nvSpPr>
            <p:cNvPr id="27728" name="Rectangle 73"/>
            <p:cNvSpPr>
              <a:spLocks noChangeArrowheads="1"/>
            </p:cNvSpPr>
            <p:nvPr/>
          </p:nvSpPr>
          <p:spPr bwMode="auto">
            <a:xfrm>
              <a:off x="2222" y="3067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S</a:t>
              </a:r>
              <a:endParaRPr lang="de-DE"/>
            </a:p>
          </p:txBody>
        </p:sp>
        <p:sp>
          <p:nvSpPr>
            <p:cNvPr id="27729" name="Rectangle 74"/>
            <p:cNvSpPr>
              <a:spLocks noChangeArrowheads="1"/>
            </p:cNvSpPr>
            <p:nvPr/>
          </p:nvSpPr>
          <p:spPr bwMode="auto">
            <a:xfrm>
              <a:off x="2312" y="3146"/>
              <a:ext cx="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de-DE"/>
            </a:p>
          </p:txBody>
        </p:sp>
        <p:sp>
          <p:nvSpPr>
            <p:cNvPr id="27730" name="Rectangle 75"/>
            <p:cNvSpPr>
              <a:spLocks noChangeArrowheads="1"/>
            </p:cNvSpPr>
            <p:nvPr/>
          </p:nvSpPr>
          <p:spPr bwMode="auto">
            <a:xfrm>
              <a:off x="2376" y="3067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de-DE"/>
            </a:p>
          </p:txBody>
        </p:sp>
        <p:sp>
          <p:nvSpPr>
            <p:cNvPr id="27731" name="Rectangle 76"/>
            <p:cNvSpPr>
              <a:spLocks noChangeArrowheads="1"/>
            </p:cNvSpPr>
            <p:nvPr/>
          </p:nvSpPr>
          <p:spPr bwMode="auto">
            <a:xfrm>
              <a:off x="2428" y="309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600" b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/>
            </a:p>
          </p:txBody>
        </p:sp>
        <p:sp>
          <p:nvSpPr>
            <p:cNvPr id="27732" name="Rectangle 77"/>
            <p:cNvSpPr>
              <a:spLocks noChangeArrowheads="1"/>
            </p:cNvSpPr>
            <p:nvPr/>
          </p:nvSpPr>
          <p:spPr bwMode="auto">
            <a:xfrm>
              <a:off x="2514" y="3067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de-DE"/>
            </a:p>
          </p:txBody>
        </p:sp>
        <p:sp>
          <p:nvSpPr>
            <p:cNvPr id="27733" name="Rectangle 78"/>
            <p:cNvSpPr>
              <a:spLocks noChangeArrowheads="1"/>
            </p:cNvSpPr>
            <p:nvPr/>
          </p:nvSpPr>
          <p:spPr bwMode="auto">
            <a:xfrm>
              <a:off x="3866" y="2099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de-DE"/>
            </a:p>
          </p:txBody>
        </p:sp>
        <p:sp>
          <p:nvSpPr>
            <p:cNvPr id="27734" name="Rectangle 79"/>
            <p:cNvSpPr>
              <a:spLocks noChangeArrowheads="1"/>
            </p:cNvSpPr>
            <p:nvPr/>
          </p:nvSpPr>
          <p:spPr bwMode="auto">
            <a:xfrm>
              <a:off x="3945" y="2099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de-DE"/>
            </a:p>
          </p:txBody>
        </p:sp>
        <p:sp>
          <p:nvSpPr>
            <p:cNvPr id="27735" name="Rectangle 80"/>
            <p:cNvSpPr>
              <a:spLocks noChangeArrowheads="1"/>
            </p:cNvSpPr>
            <p:nvPr/>
          </p:nvSpPr>
          <p:spPr bwMode="auto">
            <a:xfrm>
              <a:off x="3997" y="2129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600" b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/>
            </a:p>
          </p:txBody>
        </p:sp>
        <p:sp>
          <p:nvSpPr>
            <p:cNvPr id="27736" name="Rectangle 81"/>
            <p:cNvSpPr>
              <a:spLocks noChangeArrowheads="1"/>
            </p:cNvSpPr>
            <p:nvPr/>
          </p:nvSpPr>
          <p:spPr bwMode="auto">
            <a:xfrm>
              <a:off x="4083" y="2099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de-DE"/>
            </a:p>
          </p:txBody>
        </p:sp>
        <p:sp>
          <p:nvSpPr>
            <p:cNvPr id="27737" name="Rectangle 82"/>
            <p:cNvSpPr>
              <a:spLocks noChangeArrowheads="1"/>
            </p:cNvSpPr>
            <p:nvPr/>
          </p:nvSpPr>
          <p:spPr bwMode="auto">
            <a:xfrm>
              <a:off x="2406" y="2219"/>
              <a:ext cx="9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Symbol" pitchFamily="18" charset="2"/>
                </a:rPr>
                <a:t>S</a:t>
              </a:r>
              <a:endParaRPr lang="de-DE"/>
            </a:p>
          </p:txBody>
        </p:sp>
        <p:sp>
          <p:nvSpPr>
            <p:cNvPr id="27738" name="Rectangle 83"/>
            <p:cNvSpPr>
              <a:spLocks noChangeArrowheads="1"/>
            </p:cNvSpPr>
            <p:nvPr/>
          </p:nvSpPr>
          <p:spPr bwMode="auto">
            <a:xfrm>
              <a:off x="2499" y="2234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S</a:t>
              </a:r>
              <a:endParaRPr lang="de-DE"/>
            </a:p>
          </p:txBody>
        </p:sp>
        <p:sp>
          <p:nvSpPr>
            <p:cNvPr id="27739" name="Rectangle 84"/>
            <p:cNvSpPr>
              <a:spLocks noChangeArrowheads="1"/>
            </p:cNvSpPr>
            <p:nvPr/>
          </p:nvSpPr>
          <p:spPr bwMode="auto">
            <a:xfrm>
              <a:off x="2585" y="2317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de-DE"/>
            </a:p>
          </p:txBody>
        </p:sp>
        <p:sp>
          <p:nvSpPr>
            <p:cNvPr id="27740" name="Freeform 85"/>
            <p:cNvSpPr>
              <a:spLocks/>
            </p:cNvSpPr>
            <p:nvPr/>
          </p:nvSpPr>
          <p:spPr bwMode="auto">
            <a:xfrm>
              <a:off x="2615" y="1563"/>
              <a:ext cx="300" cy="301"/>
            </a:xfrm>
            <a:custGeom>
              <a:avLst/>
              <a:gdLst>
                <a:gd name="T0" fmla="*/ 300 w 300"/>
                <a:gd name="T1" fmla="*/ 150 h 301"/>
                <a:gd name="T2" fmla="*/ 296 w 300"/>
                <a:gd name="T3" fmla="*/ 120 h 301"/>
                <a:gd name="T4" fmla="*/ 289 w 300"/>
                <a:gd name="T5" fmla="*/ 94 h 301"/>
                <a:gd name="T6" fmla="*/ 274 w 300"/>
                <a:gd name="T7" fmla="*/ 68 h 301"/>
                <a:gd name="T8" fmla="*/ 255 w 300"/>
                <a:gd name="T9" fmla="*/ 45 h 301"/>
                <a:gd name="T10" fmla="*/ 233 w 300"/>
                <a:gd name="T11" fmla="*/ 27 h 301"/>
                <a:gd name="T12" fmla="*/ 210 w 300"/>
                <a:gd name="T13" fmla="*/ 12 h 301"/>
                <a:gd name="T14" fmla="*/ 180 w 300"/>
                <a:gd name="T15" fmla="*/ 4 h 301"/>
                <a:gd name="T16" fmla="*/ 150 w 300"/>
                <a:gd name="T17" fmla="*/ 0 h 301"/>
                <a:gd name="T18" fmla="*/ 120 w 300"/>
                <a:gd name="T19" fmla="*/ 4 h 301"/>
                <a:gd name="T20" fmla="*/ 94 w 300"/>
                <a:gd name="T21" fmla="*/ 12 h 301"/>
                <a:gd name="T22" fmla="*/ 68 w 300"/>
                <a:gd name="T23" fmla="*/ 27 h 301"/>
                <a:gd name="T24" fmla="*/ 45 w 300"/>
                <a:gd name="T25" fmla="*/ 45 h 301"/>
                <a:gd name="T26" fmla="*/ 27 w 300"/>
                <a:gd name="T27" fmla="*/ 68 h 301"/>
                <a:gd name="T28" fmla="*/ 15 w 300"/>
                <a:gd name="T29" fmla="*/ 94 h 301"/>
                <a:gd name="T30" fmla="*/ 4 w 300"/>
                <a:gd name="T31" fmla="*/ 120 h 301"/>
                <a:gd name="T32" fmla="*/ 0 w 300"/>
                <a:gd name="T33" fmla="*/ 150 h 301"/>
                <a:gd name="T34" fmla="*/ 4 w 300"/>
                <a:gd name="T35" fmla="*/ 180 h 301"/>
                <a:gd name="T36" fmla="*/ 15 w 300"/>
                <a:gd name="T37" fmla="*/ 207 h 301"/>
                <a:gd name="T38" fmla="*/ 27 w 300"/>
                <a:gd name="T39" fmla="*/ 233 h 301"/>
                <a:gd name="T40" fmla="*/ 45 w 300"/>
                <a:gd name="T41" fmla="*/ 256 h 301"/>
                <a:gd name="T42" fmla="*/ 68 w 300"/>
                <a:gd name="T43" fmla="*/ 274 h 301"/>
                <a:gd name="T44" fmla="*/ 94 w 300"/>
                <a:gd name="T45" fmla="*/ 286 h 301"/>
                <a:gd name="T46" fmla="*/ 120 w 300"/>
                <a:gd name="T47" fmla="*/ 297 h 301"/>
                <a:gd name="T48" fmla="*/ 150 w 300"/>
                <a:gd name="T49" fmla="*/ 301 h 301"/>
                <a:gd name="T50" fmla="*/ 180 w 300"/>
                <a:gd name="T51" fmla="*/ 297 h 301"/>
                <a:gd name="T52" fmla="*/ 210 w 300"/>
                <a:gd name="T53" fmla="*/ 286 h 301"/>
                <a:gd name="T54" fmla="*/ 233 w 300"/>
                <a:gd name="T55" fmla="*/ 274 h 301"/>
                <a:gd name="T56" fmla="*/ 255 w 300"/>
                <a:gd name="T57" fmla="*/ 256 h 301"/>
                <a:gd name="T58" fmla="*/ 274 w 300"/>
                <a:gd name="T59" fmla="*/ 233 h 301"/>
                <a:gd name="T60" fmla="*/ 289 w 300"/>
                <a:gd name="T61" fmla="*/ 207 h 301"/>
                <a:gd name="T62" fmla="*/ 296 w 300"/>
                <a:gd name="T63" fmla="*/ 180 h 301"/>
                <a:gd name="T64" fmla="*/ 300 w 300"/>
                <a:gd name="T65" fmla="*/ 150 h 30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00"/>
                <a:gd name="T100" fmla="*/ 0 h 301"/>
                <a:gd name="T101" fmla="*/ 300 w 300"/>
                <a:gd name="T102" fmla="*/ 301 h 30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00" h="301">
                  <a:moveTo>
                    <a:pt x="300" y="150"/>
                  </a:moveTo>
                  <a:lnTo>
                    <a:pt x="296" y="120"/>
                  </a:lnTo>
                  <a:lnTo>
                    <a:pt x="289" y="94"/>
                  </a:lnTo>
                  <a:lnTo>
                    <a:pt x="274" y="68"/>
                  </a:lnTo>
                  <a:lnTo>
                    <a:pt x="255" y="45"/>
                  </a:lnTo>
                  <a:lnTo>
                    <a:pt x="233" y="27"/>
                  </a:lnTo>
                  <a:lnTo>
                    <a:pt x="210" y="12"/>
                  </a:lnTo>
                  <a:lnTo>
                    <a:pt x="180" y="4"/>
                  </a:lnTo>
                  <a:lnTo>
                    <a:pt x="150" y="0"/>
                  </a:lnTo>
                  <a:lnTo>
                    <a:pt x="120" y="4"/>
                  </a:lnTo>
                  <a:lnTo>
                    <a:pt x="94" y="12"/>
                  </a:lnTo>
                  <a:lnTo>
                    <a:pt x="68" y="27"/>
                  </a:lnTo>
                  <a:lnTo>
                    <a:pt x="45" y="45"/>
                  </a:lnTo>
                  <a:lnTo>
                    <a:pt x="27" y="68"/>
                  </a:lnTo>
                  <a:lnTo>
                    <a:pt x="15" y="94"/>
                  </a:lnTo>
                  <a:lnTo>
                    <a:pt x="4" y="120"/>
                  </a:lnTo>
                  <a:lnTo>
                    <a:pt x="0" y="150"/>
                  </a:lnTo>
                  <a:lnTo>
                    <a:pt x="4" y="180"/>
                  </a:lnTo>
                  <a:lnTo>
                    <a:pt x="15" y="207"/>
                  </a:lnTo>
                  <a:lnTo>
                    <a:pt x="27" y="233"/>
                  </a:lnTo>
                  <a:lnTo>
                    <a:pt x="45" y="256"/>
                  </a:lnTo>
                  <a:lnTo>
                    <a:pt x="68" y="274"/>
                  </a:lnTo>
                  <a:lnTo>
                    <a:pt x="94" y="286"/>
                  </a:lnTo>
                  <a:lnTo>
                    <a:pt x="120" y="297"/>
                  </a:lnTo>
                  <a:lnTo>
                    <a:pt x="150" y="301"/>
                  </a:lnTo>
                  <a:lnTo>
                    <a:pt x="180" y="297"/>
                  </a:lnTo>
                  <a:lnTo>
                    <a:pt x="210" y="286"/>
                  </a:lnTo>
                  <a:lnTo>
                    <a:pt x="233" y="274"/>
                  </a:lnTo>
                  <a:lnTo>
                    <a:pt x="255" y="256"/>
                  </a:lnTo>
                  <a:lnTo>
                    <a:pt x="274" y="233"/>
                  </a:lnTo>
                  <a:lnTo>
                    <a:pt x="289" y="207"/>
                  </a:lnTo>
                  <a:lnTo>
                    <a:pt x="296" y="180"/>
                  </a:lnTo>
                  <a:lnTo>
                    <a:pt x="300" y="15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741" name="Freeform 86"/>
            <p:cNvSpPr>
              <a:spLocks/>
            </p:cNvSpPr>
            <p:nvPr/>
          </p:nvSpPr>
          <p:spPr bwMode="auto">
            <a:xfrm>
              <a:off x="2619" y="2861"/>
              <a:ext cx="300" cy="297"/>
            </a:xfrm>
            <a:custGeom>
              <a:avLst/>
              <a:gdLst>
                <a:gd name="T0" fmla="*/ 300 w 300"/>
                <a:gd name="T1" fmla="*/ 147 h 297"/>
                <a:gd name="T2" fmla="*/ 296 w 300"/>
                <a:gd name="T3" fmla="*/ 117 h 297"/>
                <a:gd name="T4" fmla="*/ 289 w 300"/>
                <a:gd name="T5" fmla="*/ 90 h 297"/>
                <a:gd name="T6" fmla="*/ 274 w 300"/>
                <a:gd name="T7" fmla="*/ 64 h 297"/>
                <a:gd name="T8" fmla="*/ 255 w 300"/>
                <a:gd name="T9" fmla="*/ 42 h 297"/>
                <a:gd name="T10" fmla="*/ 232 w 300"/>
                <a:gd name="T11" fmla="*/ 23 h 297"/>
                <a:gd name="T12" fmla="*/ 210 w 300"/>
                <a:gd name="T13" fmla="*/ 12 h 297"/>
                <a:gd name="T14" fmla="*/ 180 w 300"/>
                <a:gd name="T15" fmla="*/ 0 h 297"/>
                <a:gd name="T16" fmla="*/ 150 w 300"/>
                <a:gd name="T17" fmla="*/ 0 h 297"/>
                <a:gd name="T18" fmla="*/ 120 w 300"/>
                <a:gd name="T19" fmla="*/ 0 h 297"/>
                <a:gd name="T20" fmla="*/ 94 w 300"/>
                <a:gd name="T21" fmla="*/ 12 h 297"/>
                <a:gd name="T22" fmla="*/ 68 w 300"/>
                <a:gd name="T23" fmla="*/ 23 h 297"/>
                <a:gd name="T24" fmla="*/ 45 w 300"/>
                <a:gd name="T25" fmla="*/ 42 h 297"/>
                <a:gd name="T26" fmla="*/ 26 w 300"/>
                <a:gd name="T27" fmla="*/ 64 h 297"/>
                <a:gd name="T28" fmla="*/ 11 w 300"/>
                <a:gd name="T29" fmla="*/ 90 h 297"/>
                <a:gd name="T30" fmla="*/ 4 w 300"/>
                <a:gd name="T31" fmla="*/ 117 h 297"/>
                <a:gd name="T32" fmla="*/ 0 w 300"/>
                <a:gd name="T33" fmla="*/ 147 h 297"/>
                <a:gd name="T34" fmla="*/ 4 w 300"/>
                <a:gd name="T35" fmla="*/ 177 h 297"/>
                <a:gd name="T36" fmla="*/ 11 w 300"/>
                <a:gd name="T37" fmla="*/ 207 h 297"/>
                <a:gd name="T38" fmla="*/ 26 w 300"/>
                <a:gd name="T39" fmla="*/ 229 h 297"/>
                <a:gd name="T40" fmla="*/ 45 w 300"/>
                <a:gd name="T41" fmla="*/ 252 h 297"/>
                <a:gd name="T42" fmla="*/ 68 w 300"/>
                <a:gd name="T43" fmla="*/ 271 h 297"/>
                <a:gd name="T44" fmla="*/ 94 w 300"/>
                <a:gd name="T45" fmla="*/ 286 h 297"/>
                <a:gd name="T46" fmla="*/ 120 w 300"/>
                <a:gd name="T47" fmla="*/ 293 h 297"/>
                <a:gd name="T48" fmla="*/ 150 w 300"/>
                <a:gd name="T49" fmla="*/ 297 h 297"/>
                <a:gd name="T50" fmla="*/ 180 w 300"/>
                <a:gd name="T51" fmla="*/ 293 h 297"/>
                <a:gd name="T52" fmla="*/ 210 w 300"/>
                <a:gd name="T53" fmla="*/ 286 h 297"/>
                <a:gd name="T54" fmla="*/ 232 w 300"/>
                <a:gd name="T55" fmla="*/ 271 h 297"/>
                <a:gd name="T56" fmla="*/ 255 w 300"/>
                <a:gd name="T57" fmla="*/ 252 h 297"/>
                <a:gd name="T58" fmla="*/ 274 w 300"/>
                <a:gd name="T59" fmla="*/ 229 h 297"/>
                <a:gd name="T60" fmla="*/ 289 w 300"/>
                <a:gd name="T61" fmla="*/ 207 h 297"/>
                <a:gd name="T62" fmla="*/ 296 w 300"/>
                <a:gd name="T63" fmla="*/ 177 h 297"/>
                <a:gd name="T64" fmla="*/ 300 w 300"/>
                <a:gd name="T65" fmla="*/ 147 h 2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00"/>
                <a:gd name="T100" fmla="*/ 0 h 297"/>
                <a:gd name="T101" fmla="*/ 300 w 300"/>
                <a:gd name="T102" fmla="*/ 297 h 2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00" h="297">
                  <a:moveTo>
                    <a:pt x="300" y="147"/>
                  </a:moveTo>
                  <a:lnTo>
                    <a:pt x="296" y="117"/>
                  </a:lnTo>
                  <a:lnTo>
                    <a:pt x="289" y="90"/>
                  </a:lnTo>
                  <a:lnTo>
                    <a:pt x="274" y="64"/>
                  </a:lnTo>
                  <a:lnTo>
                    <a:pt x="255" y="42"/>
                  </a:lnTo>
                  <a:lnTo>
                    <a:pt x="232" y="23"/>
                  </a:lnTo>
                  <a:lnTo>
                    <a:pt x="210" y="12"/>
                  </a:lnTo>
                  <a:lnTo>
                    <a:pt x="180" y="0"/>
                  </a:lnTo>
                  <a:lnTo>
                    <a:pt x="150" y="0"/>
                  </a:lnTo>
                  <a:lnTo>
                    <a:pt x="120" y="0"/>
                  </a:lnTo>
                  <a:lnTo>
                    <a:pt x="94" y="12"/>
                  </a:lnTo>
                  <a:lnTo>
                    <a:pt x="68" y="23"/>
                  </a:lnTo>
                  <a:lnTo>
                    <a:pt x="45" y="42"/>
                  </a:lnTo>
                  <a:lnTo>
                    <a:pt x="26" y="64"/>
                  </a:lnTo>
                  <a:lnTo>
                    <a:pt x="11" y="90"/>
                  </a:lnTo>
                  <a:lnTo>
                    <a:pt x="4" y="117"/>
                  </a:lnTo>
                  <a:lnTo>
                    <a:pt x="0" y="147"/>
                  </a:lnTo>
                  <a:lnTo>
                    <a:pt x="4" y="177"/>
                  </a:lnTo>
                  <a:lnTo>
                    <a:pt x="11" y="207"/>
                  </a:lnTo>
                  <a:lnTo>
                    <a:pt x="26" y="229"/>
                  </a:lnTo>
                  <a:lnTo>
                    <a:pt x="45" y="252"/>
                  </a:lnTo>
                  <a:lnTo>
                    <a:pt x="68" y="271"/>
                  </a:lnTo>
                  <a:lnTo>
                    <a:pt x="94" y="286"/>
                  </a:lnTo>
                  <a:lnTo>
                    <a:pt x="120" y="293"/>
                  </a:lnTo>
                  <a:lnTo>
                    <a:pt x="150" y="297"/>
                  </a:lnTo>
                  <a:lnTo>
                    <a:pt x="180" y="293"/>
                  </a:lnTo>
                  <a:lnTo>
                    <a:pt x="210" y="286"/>
                  </a:lnTo>
                  <a:lnTo>
                    <a:pt x="232" y="271"/>
                  </a:lnTo>
                  <a:lnTo>
                    <a:pt x="255" y="252"/>
                  </a:lnTo>
                  <a:lnTo>
                    <a:pt x="274" y="229"/>
                  </a:lnTo>
                  <a:lnTo>
                    <a:pt x="289" y="207"/>
                  </a:lnTo>
                  <a:lnTo>
                    <a:pt x="296" y="177"/>
                  </a:lnTo>
                  <a:lnTo>
                    <a:pt x="300" y="14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742" name="Freeform 87"/>
            <p:cNvSpPr>
              <a:spLocks/>
            </p:cNvSpPr>
            <p:nvPr/>
          </p:nvSpPr>
          <p:spPr bwMode="auto">
            <a:xfrm>
              <a:off x="2514" y="2981"/>
              <a:ext cx="94" cy="72"/>
            </a:xfrm>
            <a:custGeom>
              <a:avLst/>
              <a:gdLst>
                <a:gd name="T0" fmla="*/ 0 w 94"/>
                <a:gd name="T1" fmla="*/ 38 h 72"/>
                <a:gd name="T2" fmla="*/ 0 w 94"/>
                <a:gd name="T3" fmla="*/ 72 h 72"/>
                <a:gd name="T4" fmla="*/ 94 w 94"/>
                <a:gd name="T5" fmla="*/ 38 h 72"/>
                <a:gd name="T6" fmla="*/ 0 w 94"/>
                <a:gd name="T7" fmla="*/ 0 h 72"/>
                <a:gd name="T8" fmla="*/ 0 w 94"/>
                <a:gd name="T9" fmla="*/ 38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72"/>
                <a:gd name="T17" fmla="*/ 94 w 94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72">
                  <a:moveTo>
                    <a:pt x="0" y="38"/>
                  </a:moveTo>
                  <a:lnTo>
                    <a:pt x="0" y="72"/>
                  </a:lnTo>
                  <a:lnTo>
                    <a:pt x="94" y="38"/>
                  </a:lnTo>
                  <a:lnTo>
                    <a:pt x="0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743" name="Line 88"/>
            <p:cNvSpPr>
              <a:spLocks noChangeShapeType="1"/>
            </p:cNvSpPr>
            <p:nvPr/>
          </p:nvSpPr>
          <p:spPr bwMode="auto">
            <a:xfrm flipH="1">
              <a:off x="2207" y="3019"/>
              <a:ext cx="30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744" name="Rectangle 89"/>
            <p:cNvSpPr>
              <a:spLocks noChangeArrowheads="1"/>
            </p:cNvSpPr>
            <p:nvPr/>
          </p:nvSpPr>
          <p:spPr bwMode="auto">
            <a:xfrm>
              <a:off x="2754" y="1619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i="1">
                  <a:solidFill>
                    <a:srgbClr val="000000"/>
                  </a:solidFill>
                  <a:latin typeface="Times New Roman" pitchFamily="18" charset="0"/>
                </a:rPr>
                <a:t>/</a:t>
              </a:r>
              <a:endParaRPr lang="de-DE"/>
            </a:p>
          </p:txBody>
        </p:sp>
        <p:sp>
          <p:nvSpPr>
            <p:cNvPr id="27745" name="Rectangle 90"/>
            <p:cNvSpPr>
              <a:spLocks noChangeArrowheads="1"/>
            </p:cNvSpPr>
            <p:nvPr/>
          </p:nvSpPr>
          <p:spPr bwMode="auto">
            <a:xfrm>
              <a:off x="2747" y="2914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i="1">
                  <a:solidFill>
                    <a:srgbClr val="000000"/>
                  </a:solidFill>
                  <a:latin typeface="Times New Roman" pitchFamily="18" charset="0"/>
                </a:rPr>
                <a:t>/</a:t>
              </a:r>
              <a:endParaRPr lang="de-DE"/>
            </a:p>
          </p:txBody>
        </p:sp>
        <p:sp>
          <p:nvSpPr>
            <p:cNvPr id="27746" name="Freeform 91"/>
            <p:cNvSpPr>
              <a:spLocks/>
            </p:cNvSpPr>
            <p:nvPr/>
          </p:nvSpPr>
          <p:spPr bwMode="auto">
            <a:xfrm>
              <a:off x="3361" y="2115"/>
              <a:ext cx="97" cy="90"/>
            </a:xfrm>
            <a:custGeom>
              <a:avLst/>
              <a:gdLst>
                <a:gd name="T0" fmla="*/ 26 w 97"/>
                <a:gd name="T1" fmla="*/ 26 h 90"/>
                <a:gd name="T2" fmla="*/ 0 w 97"/>
                <a:gd name="T3" fmla="*/ 56 h 90"/>
                <a:gd name="T4" fmla="*/ 97 w 97"/>
                <a:gd name="T5" fmla="*/ 90 h 90"/>
                <a:gd name="T6" fmla="*/ 48 w 97"/>
                <a:gd name="T7" fmla="*/ 0 h 90"/>
                <a:gd name="T8" fmla="*/ 26 w 97"/>
                <a:gd name="T9" fmla="*/ 26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90"/>
                <a:gd name="T17" fmla="*/ 97 w 97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90">
                  <a:moveTo>
                    <a:pt x="26" y="26"/>
                  </a:moveTo>
                  <a:lnTo>
                    <a:pt x="0" y="56"/>
                  </a:lnTo>
                  <a:lnTo>
                    <a:pt x="97" y="90"/>
                  </a:lnTo>
                  <a:lnTo>
                    <a:pt x="48" y="0"/>
                  </a:lnTo>
                  <a:lnTo>
                    <a:pt x="26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747" name="Line 92"/>
            <p:cNvSpPr>
              <a:spLocks noChangeShapeType="1"/>
            </p:cNvSpPr>
            <p:nvPr/>
          </p:nvSpPr>
          <p:spPr bwMode="auto">
            <a:xfrm flipH="1" flipV="1">
              <a:off x="2904" y="1721"/>
              <a:ext cx="483" cy="4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748" name="Freeform 93"/>
            <p:cNvSpPr>
              <a:spLocks/>
            </p:cNvSpPr>
            <p:nvPr/>
          </p:nvSpPr>
          <p:spPr bwMode="auto">
            <a:xfrm>
              <a:off x="2724" y="2760"/>
              <a:ext cx="75" cy="90"/>
            </a:xfrm>
            <a:custGeom>
              <a:avLst/>
              <a:gdLst>
                <a:gd name="T0" fmla="*/ 37 w 75"/>
                <a:gd name="T1" fmla="*/ 0 h 90"/>
                <a:gd name="T2" fmla="*/ 0 w 75"/>
                <a:gd name="T3" fmla="*/ 0 h 90"/>
                <a:gd name="T4" fmla="*/ 37 w 75"/>
                <a:gd name="T5" fmla="*/ 90 h 90"/>
                <a:gd name="T6" fmla="*/ 75 w 75"/>
                <a:gd name="T7" fmla="*/ 0 h 90"/>
                <a:gd name="T8" fmla="*/ 37 w 75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"/>
                <a:gd name="T16" fmla="*/ 0 h 90"/>
                <a:gd name="T17" fmla="*/ 75 w 75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" h="90">
                  <a:moveTo>
                    <a:pt x="37" y="0"/>
                  </a:moveTo>
                  <a:lnTo>
                    <a:pt x="0" y="0"/>
                  </a:lnTo>
                  <a:lnTo>
                    <a:pt x="37" y="90"/>
                  </a:lnTo>
                  <a:lnTo>
                    <a:pt x="75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749" name="Freeform 94"/>
            <p:cNvSpPr>
              <a:spLocks/>
            </p:cNvSpPr>
            <p:nvPr/>
          </p:nvSpPr>
          <p:spPr bwMode="auto">
            <a:xfrm>
              <a:off x="2724" y="1845"/>
              <a:ext cx="75" cy="94"/>
            </a:xfrm>
            <a:custGeom>
              <a:avLst/>
              <a:gdLst>
                <a:gd name="T0" fmla="*/ 37 w 75"/>
                <a:gd name="T1" fmla="*/ 94 h 94"/>
                <a:gd name="T2" fmla="*/ 75 w 75"/>
                <a:gd name="T3" fmla="*/ 94 h 94"/>
                <a:gd name="T4" fmla="*/ 37 w 75"/>
                <a:gd name="T5" fmla="*/ 0 h 94"/>
                <a:gd name="T6" fmla="*/ 0 w 75"/>
                <a:gd name="T7" fmla="*/ 94 h 94"/>
                <a:gd name="T8" fmla="*/ 37 w 75"/>
                <a:gd name="T9" fmla="*/ 94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"/>
                <a:gd name="T16" fmla="*/ 0 h 94"/>
                <a:gd name="T17" fmla="*/ 75 w 75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" h="94">
                  <a:moveTo>
                    <a:pt x="37" y="94"/>
                  </a:moveTo>
                  <a:lnTo>
                    <a:pt x="75" y="94"/>
                  </a:lnTo>
                  <a:lnTo>
                    <a:pt x="37" y="0"/>
                  </a:lnTo>
                  <a:lnTo>
                    <a:pt x="0" y="94"/>
                  </a:lnTo>
                  <a:lnTo>
                    <a:pt x="37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750" name="Line 95"/>
            <p:cNvSpPr>
              <a:spLocks noChangeShapeType="1"/>
            </p:cNvSpPr>
            <p:nvPr/>
          </p:nvSpPr>
          <p:spPr bwMode="auto">
            <a:xfrm>
              <a:off x="2761" y="1939"/>
              <a:ext cx="1" cy="8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751" name="Rectangle 96"/>
            <p:cNvSpPr>
              <a:spLocks noChangeArrowheads="1"/>
            </p:cNvSpPr>
            <p:nvPr/>
          </p:nvSpPr>
          <p:spPr bwMode="auto">
            <a:xfrm>
              <a:off x="1998" y="1619"/>
              <a:ext cx="12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Symbol" pitchFamily="18" charset="2"/>
                </a:rPr>
                <a:t>W</a:t>
              </a:r>
              <a:endParaRPr lang="de-DE"/>
            </a:p>
          </p:txBody>
        </p:sp>
        <p:sp>
          <p:nvSpPr>
            <p:cNvPr id="27752" name="Rectangle 97"/>
            <p:cNvSpPr>
              <a:spLocks noChangeArrowheads="1"/>
            </p:cNvSpPr>
            <p:nvPr/>
          </p:nvSpPr>
          <p:spPr bwMode="auto">
            <a:xfrm>
              <a:off x="2005" y="2917"/>
              <a:ext cx="12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Symbol" pitchFamily="18" charset="2"/>
                </a:rPr>
                <a:t>W</a:t>
              </a:r>
              <a:endParaRPr lang="de-DE"/>
            </a:p>
          </p:txBody>
        </p:sp>
      </p:grpSp>
      <p:sp>
        <p:nvSpPr>
          <p:cNvPr id="136290" name="Rectangle 98"/>
          <p:cNvSpPr>
            <a:spLocks noChangeArrowheads="1"/>
          </p:cNvSpPr>
          <p:nvPr/>
        </p:nvSpPr>
        <p:spPr bwMode="auto">
          <a:xfrm>
            <a:off x="1933575" y="2108200"/>
            <a:ext cx="3024188" cy="30956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36292" name="Rectangle 100"/>
          <p:cNvSpPr>
            <a:spLocks noChangeArrowheads="1"/>
          </p:cNvSpPr>
          <p:nvPr/>
        </p:nvSpPr>
        <p:spPr bwMode="auto">
          <a:xfrm>
            <a:off x="831850" y="5886450"/>
            <a:ext cx="3656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de-DE" sz="2400" b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de-DE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de-DE" sz="240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e-DE" sz="2400" b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de-DE">
                <a:latin typeface="Times New Roman" pitchFamily="18" charset="0"/>
                <a:cs typeface="Times New Roman" pitchFamily="18" charset="0"/>
              </a:rPr>
              <a:t>(t–1)</a:t>
            </a:r>
            <a:r>
              <a:rPr lang="de-DE" sz="240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de-DE" sz="2400">
                <a:latin typeface="TIMES" pitchFamily="18" charset="0"/>
                <a:cs typeface="Times New Roman" pitchFamily="18" charset="0"/>
              </a:rPr>
              <a:t> </a:t>
            </a:r>
            <a:r>
              <a:rPr lang="de-DE" sz="2400">
                <a:cs typeface="Times New Roman" pitchFamily="18" charset="0"/>
                <a:sym typeface="Symbol" pitchFamily="18" charset="2"/>
              </a:rPr>
              <a:t></a:t>
            </a:r>
            <a:r>
              <a:rPr lang="de-DE">
                <a:latin typeface="TIMES" pitchFamily="18" charset="0"/>
                <a:cs typeface="Times New Roman" pitchFamily="18" charset="0"/>
              </a:rPr>
              <a:t>(t</a:t>
            </a:r>
            <a:r>
              <a:rPr lang="de-DE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e-DE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de-DE" sz="24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</a:t>
            </a:r>
            <a:r>
              <a:rPr lang="de-DE" sz="2400" baseline="30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de-DE" sz="24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de-DE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–  </a:t>
            </a:r>
            <a:r>
              <a:rPr lang="de-DE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de-DE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de-DE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de-DE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</a:p>
        </p:txBody>
      </p:sp>
      <p:graphicFrame>
        <p:nvGraphicFramePr>
          <p:cNvPr id="136293" name="Object 101"/>
          <p:cNvGraphicFramePr>
            <a:graphicFrameLocks noChangeAspect="1"/>
          </p:cNvGraphicFramePr>
          <p:nvPr/>
        </p:nvGraphicFramePr>
        <p:xfrm>
          <a:off x="4427538" y="5786438"/>
          <a:ext cx="4794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0" name="Equation" r:id="rId5" imgW="253890" imgH="418918" progId="Equation.DSMT4">
                  <p:embed/>
                </p:oleObj>
              </mc:Choice>
              <mc:Fallback>
                <p:oleObj name="Equation" r:id="rId5" imgW="253890" imgH="418918" progId="Equation.DSMT4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5786438"/>
                        <a:ext cx="47942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294" name="Rectangle 102"/>
          <p:cNvSpPr>
            <a:spLocks noChangeArrowheads="1"/>
          </p:cNvSpPr>
          <p:nvPr/>
        </p:nvSpPr>
        <p:spPr bwMode="auto">
          <a:xfrm>
            <a:off x="5072063" y="5848350"/>
            <a:ext cx="31019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r">
              <a:spcBef>
                <a:spcPct val="0"/>
              </a:spcBef>
            </a:pPr>
            <a:r>
              <a:rPr lang="de-DE" i="1">
                <a:solidFill>
                  <a:schemeClr val="accent2"/>
                </a:solidFill>
                <a:cs typeface="Times New Roman" pitchFamily="18" charset="0"/>
              </a:rPr>
              <a:t>Widrow-Hoff Lernregel</a:t>
            </a:r>
            <a:r>
              <a:rPr lang="de-DE" sz="2500"/>
              <a:t> </a:t>
            </a:r>
            <a:endParaRPr lang="de-DE" sz="4800">
              <a:latin typeface="TIMES" pitchFamily="18" charset="0"/>
            </a:endParaRPr>
          </a:p>
        </p:txBody>
      </p:sp>
      <p:graphicFrame>
        <p:nvGraphicFramePr>
          <p:cNvPr id="136295" name="Object 103"/>
          <p:cNvGraphicFramePr>
            <a:graphicFrameLocks noChangeAspect="1"/>
          </p:cNvGraphicFramePr>
          <p:nvPr/>
        </p:nvGraphicFramePr>
        <p:xfrm>
          <a:off x="3829050" y="5837238"/>
          <a:ext cx="28892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1" name="Equation" r:id="rId7" imgW="114201" imgH="190335" progId="Equation.DSMT4">
                  <p:embed/>
                </p:oleObj>
              </mc:Choice>
              <mc:Fallback>
                <p:oleObj name="Equation" r:id="rId7" imgW="114201" imgH="190335" progId="Equation.DSMT4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9050" y="5837238"/>
                        <a:ext cx="288925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1" name="Object 104"/>
          <p:cNvGraphicFramePr>
            <a:graphicFrameLocks noChangeAspect="1"/>
          </p:cNvGraphicFramePr>
          <p:nvPr/>
        </p:nvGraphicFramePr>
        <p:xfrm>
          <a:off x="1616075" y="5164138"/>
          <a:ext cx="26670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2" name="Equation" r:id="rId9" imgW="114201" imgH="190335" progId="Equation.DSMT4">
                  <p:embed/>
                </p:oleObj>
              </mc:Choice>
              <mc:Fallback>
                <p:oleObj name="Equation" r:id="rId9" imgW="114201" imgH="190335" progId="Equation.DSMT4">
                  <p:embed/>
                  <p:pic>
                    <p:nvPicPr>
                      <p:cNvPr id="0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075" y="5164138"/>
                        <a:ext cx="266700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90" grpId="0" animBg="1"/>
      <p:bldP spid="136292" grpId="0"/>
      <p:bldP spid="13629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smtClean="0"/>
              <a:t>Anpassung der zweiten Schicht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lnSpc>
                <a:spcPct val="85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mtClean="0"/>
              <a:t>TLMSE: </a:t>
            </a:r>
            <a:r>
              <a:rPr lang="de-DE" i="1" smtClean="0"/>
              <a:t>Eigenvektor fitting</a:t>
            </a:r>
          </a:p>
          <a:p>
            <a:pPr marL="266700" indent="-266700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de-DE" smtClean="0"/>
              <a:t> 	w</a:t>
            </a:r>
            <a:r>
              <a:rPr lang="de-DE" b="0" smtClean="0"/>
              <a:t>(t) = </a:t>
            </a:r>
            <a:r>
              <a:rPr lang="de-DE" smtClean="0"/>
              <a:t>w</a:t>
            </a:r>
            <a:r>
              <a:rPr lang="de-DE" b="0" smtClean="0"/>
              <a:t>(t-1) – </a:t>
            </a:r>
            <a:r>
              <a:rPr lang="de-DE" b="0" smtClean="0">
                <a:sym typeface="Symbol" pitchFamily="18" charset="2"/>
              </a:rPr>
              <a:t></a:t>
            </a:r>
            <a:r>
              <a:rPr lang="de-DE" b="0" smtClean="0"/>
              <a:t>(t) y [</a:t>
            </a:r>
            <a:r>
              <a:rPr lang="de-DE" smtClean="0"/>
              <a:t>x</a:t>
            </a:r>
            <a:r>
              <a:rPr lang="de-DE" b="0" smtClean="0"/>
              <a:t>(t) </a:t>
            </a:r>
            <a:r>
              <a:rPr lang="de-DE" b="0" smtClean="0">
                <a:sym typeface="Symbol" pitchFamily="18" charset="2"/>
              </a:rPr>
              <a:t></a:t>
            </a:r>
            <a:r>
              <a:rPr lang="de-DE" b="0" smtClean="0"/>
              <a:t> </a:t>
            </a:r>
            <a:r>
              <a:rPr lang="de-DE" smtClean="0"/>
              <a:t>w</a:t>
            </a:r>
            <a:r>
              <a:rPr lang="de-DE" b="0" smtClean="0"/>
              <a:t>(t-1)y]</a:t>
            </a:r>
            <a:r>
              <a:rPr lang="de-DE" b="0" i="1" smtClean="0"/>
              <a:t> </a:t>
            </a:r>
            <a:r>
              <a:rPr lang="de-DE" i="1" smtClean="0"/>
              <a:t>    </a:t>
            </a:r>
            <a:r>
              <a:rPr lang="de-DE" sz="2000" b="0" i="1" smtClean="0"/>
              <a:t>negative Oja Lernregel</a:t>
            </a:r>
            <a:r>
              <a:rPr lang="de-DE" sz="2000" b="0" smtClean="0"/>
              <a:t> </a:t>
            </a:r>
          </a:p>
          <a:p>
            <a:pPr marL="266700" indent="-266700">
              <a:lnSpc>
                <a:spcPct val="95000"/>
              </a:lnSpc>
              <a:spcBef>
                <a:spcPct val="20000"/>
              </a:spcBef>
              <a:buFontTx/>
              <a:buNone/>
            </a:pPr>
            <a:r>
              <a:rPr lang="de-DE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		mit Mittelwertskorrektur  y = (</a:t>
            </a:r>
            <a:r>
              <a:rPr lang="de-DE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x</a:t>
            </a:r>
            <a:r>
              <a:rPr lang="de-DE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-</a:t>
            </a:r>
            <a:r>
              <a:rPr lang="de-DE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x</a:t>
            </a:r>
            <a:r>
              <a:rPr lang="de-DE" sz="2000" b="0" baseline="-30000" smtClean="0">
                <a:solidFill>
                  <a:srgbClr val="000000"/>
                </a:solidFill>
                <a:latin typeface="(normaler Text)" charset="0"/>
                <a:cs typeface="Times New Roman" pitchFamily="18" charset="0"/>
              </a:rPr>
              <a:t>0</a:t>
            </a:r>
            <a:r>
              <a:rPr lang="de-DE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</a:t>
            </a:r>
            <a:r>
              <a:rPr lang="de-DE" sz="2000" b="0" baseline="30000" smtClean="0">
                <a:solidFill>
                  <a:srgbClr val="000000"/>
                </a:solidFill>
                <a:latin typeface="(normaler Text)" charset="0"/>
                <a:cs typeface="Times New Roman" pitchFamily="18" charset="0"/>
              </a:rPr>
              <a:t>T</a:t>
            </a:r>
            <a:r>
              <a:rPr lang="de-DE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w</a:t>
            </a:r>
            <a:r>
              <a:rPr lang="de-DE" sz="2000" b="0" smtClean="0"/>
              <a:t> </a:t>
            </a:r>
          </a:p>
          <a:p>
            <a:pPr marL="266700" indent="-266700">
              <a:lnSpc>
                <a:spcPct val="215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lang="de-DE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Minimisierung der Entropie</a:t>
            </a:r>
            <a:endParaRPr lang="de-DE" sz="2800" smtClean="0"/>
          </a:p>
          <a:p>
            <a:pPr marL="266700" indent="-266700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de-DE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	</a:t>
            </a:r>
            <a:r>
              <a:rPr lang="de-DE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w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(t) = </a:t>
            </a:r>
            <a:r>
              <a:rPr lang="de-DE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w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(t</a:t>
            </a:r>
            <a:r>
              <a:rPr lang="de-DE" b="0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-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1) </a:t>
            </a:r>
            <a:r>
              <a:rPr lang="de-DE" b="0" smtClean="0">
                <a:solidFill>
                  <a:srgbClr val="000000"/>
                </a:solidFill>
                <a:cs typeface="Times New Roman" pitchFamily="18" charset="0"/>
              </a:rPr>
              <a:t>–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de-DE" b="0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g 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grad H(y(</a:t>
            </a:r>
            <a:r>
              <a:rPr lang="de-DE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w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))	</a:t>
            </a:r>
          </a:p>
          <a:p>
            <a:pPr marL="266700" indent="-266700">
              <a:lnSpc>
                <a:spcPct val="125000"/>
              </a:lnSpc>
              <a:spcBef>
                <a:spcPct val="20000"/>
              </a:spcBef>
              <a:buFontTx/>
              <a:buNone/>
            </a:pP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	Approximation von p(x) mit Parzen Windows:</a:t>
            </a:r>
            <a:endParaRPr lang="de-DE" b="0" smtClean="0"/>
          </a:p>
          <a:p>
            <a:pPr marL="266700" indent="-266700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de-DE" b="0" smtClean="0"/>
              <a:t>		</a:t>
            </a:r>
            <a:r>
              <a:rPr lang="de-DE" smtClean="0">
                <a:solidFill>
                  <a:schemeClr val="bg2"/>
                </a:solidFill>
              </a:rPr>
              <a:t>Rechnung</a:t>
            </a:r>
          </a:p>
          <a:p>
            <a:pPr marL="266700" indent="-266700">
              <a:lnSpc>
                <a:spcPct val="80000"/>
              </a:lnSpc>
              <a:buFontTx/>
              <a:buNone/>
            </a:pP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	</a:t>
            </a:r>
            <a:r>
              <a:rPr lang="de-DE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w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(t) = </a:t>
            </a:r>
            <a:r>
              <a:rPr lang="de-DE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w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(t</a:t>
            </a:r>
            <a:r>
              <a:rPr lang="de-DE" b="0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-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1) </a:t>
            </a:r>
            <a:r>
              <a:rPr lang="de-DE" b="0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- g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(y-y</a:t>
            </a:r>
            <a:r>
              <a:rPr lang="de-DE" b="0" baseline="-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k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 (</a:t>
            </a:r>
            <a:r>
              <a:rPr lang="de-DE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x</a:t>
            </a:r>
            <a:r>
              <a:rPr lang="de-DE" b="0" baseline="-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de-DE" b="0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- </a:t>
            </a:r>
            <a:r>
              <a:rPr lang="de-DE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x</a:t>
            </a:r>
            <a:r>
              <a:rPr lang="de-DE" b="0" baseline="-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k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		</a:t>
            </a:r>
            <a:r>
              <a:rPr lang="de-DE" sz="2000" b="0" i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Hebb'sche Regel</a:t>
            </a:r>
            <a:r>
              <a:rPr lang="de-DE" b="0" smtClean="0"/>
              <a:t> </a:t>
            </a:r>
          </a:p>
          <a:p>
            <a:pPr marL="266700" indent="-266700">
              <a:lnSpc>
                <a:spcPct val="80000"/>
              </a:lnSpc>
              <a:buFontTx/>
              <a:buNone/>
            </a:pPr>
            <a:r>
              <a:rPr lang="de-DE" sz="2000" b="0" smtClean="0"/>
              <a:t>	</a:t>
            </a:r>
            <a:r>
              <a:rPr lang="de-DE" sz="2000" b="0" i="1" smtClean="0">
                <a:solidFill>
                  <a:schemeClr val="bg2"/>
                </a:solidFill>
              </a:rPr>
              <a:t>Ausgabe y, frühere Ein/Ausgabe k </a:t>
            </a:r>
          </a:p>
        </p:txBody>
      </p:sp>
      <p:sp>
        <p:nvSpPr>
          <p:cNvPr id="28674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2867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351DCCEF-E2B9-441E-998A-5EF4ABFEDE05}" type="slidenum">
              <a:rPr lang="de-DE" sz="1000" smtClean="0"/>
              <a:pPr/>
              <a:t>25</a:t>
            </a:fld>
            <a:r>
              <a:rPr lang="de-DE" sz="1000" smtClean="0"/>
              <a:t> -</a:t>
            </a:r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el 1"/>
          <p:cNvSpPr>
            <a:spLocks noGrp="1"/>
          </p:cNvSpPr>
          <p:nvPr>
            <p:ph type="title" idx="4294967295"/>
          </p:nvPr>
        </p:nvSpPr>
        <p:spPr>
          <a:xfrm>
            <a:off x="611302" y="3200400"/>
            <a:ext cx="8532697" cy="861060"/>
          </a:xfrm>
        </p:spPr>
        <p:txBody>
          <a:bodyPr anchor="ctr"/>
          <a:lstStyle/>
          <a:p>
            <a:pPr marL="355600" indent="3175" eaLnBrk="1" hangingPunct="1">
              <a:lnSpc>
                <a:spcPct val="90000"/>
              </a:lnSpc>
            </a:pPr>
            <a:r>
              <a:rPr lang="de-DE" sz="3800" dirty="0" smtClean="0">
                <a:solidFill>
                  <a:srgbClr val="BFBFBF"/>
                </a:solidFill>
                <a:latin typeface="Arial Black" pitchFamily="34" charset="0"/>
                <a:cs typeface="Arial" pitchFamily="34" charset="0"/>
              </a:rPr>
              <a:t>Lernen in RBF-Netzen</a:t>
            </a:r>
          </a:p>
        </p:txBody>
      </p:sp>
      <p:sp>
        <p:nvSpPr>
          <p:cNvPr id="6148" name="Titel 1"/>
          <p:cNvSpPr txBox="1">
            <a:spLocks/>
          </p:cNvSpPr>
          <p:nvPr/>
        </p:nvSpPr>
        <p:spPr bwMode="auto">
          <a:xfrm>
            <a:off x="611187" y="4015741"/>
            <a:ext cx="8445499" cy="1099184"/>
          </a:xfrm>
          <a:prstGeom prst="rect">
            <a:avLst/>
          </a:prstGeom>
          <a:solidFill>
            <a:srgbClr val="FFCC6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anchor="ctr"/>
          <a:lstStyle>
            <a:defPPr>
              <a:defRPr lang="en-US"/>
            </a:defPPr>
            <a:lvl1pPr marL="355600" indent="3175" eaLnBrk="1" hangingPunct="1">
              <a:lnSpc>
                <a:spcPct val="90000"/>
              </a:lnSpc>
              <a:spcBef>
                <a:spcPct val="0"/>
              </a:spcBef>
              <a:defRPr kumimoji="1" sz="4000" b="1">
                <a:solidFill>
                  <a:srgbClr val="000000"/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vector</a:t>
            </a:r>
            <a:r>
              <a:rPr lang="de-DE" dirty="0"/>
              <a:t>-Maschinen</a:t>
            </a:r>
          </a:p>
        </p:txBody>
      </p:sp>
      <p:sp>
        <p:nvSpPr>
          <p:cNvPr id="6149" name="Titel 1"/>
          <p:cNvSpPr>
            <a:spLocks/>
          </p:cNvSpPr>
          <p:nvPr/>
        </p:nvSpPr>
        <p:spPr bwMode="auto">
          <a:xfrm>
            <a:off x="611188" y="1454150"/>
            <a:ext cx="853281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55600" indent="3175"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z="3800" b="1" dirty="0">
                <a:solidFill>
                  <a:srgbClr val="BFBFBF"/>
                </a:solidFill>
                <a:latin typeface="Arial Black" pitchFamily="34" charset="0"/>
                <a:ea typeface="+mj-ea"/>
                <a:cs typeface="Arial" pitchFamily="34" charset="0"/>
              </a:rPr>
              <a:t>Approximation </a:t>
            </a:r>
          </a:p>
          <a:p>
            <a:pPr marL="355600" indent="3175"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z="3800" b="1" dirty="0">
                <a:solidFill>
                  <a:srgbClr val="BFBFBF"/>
                </a:solidFill>
                <a:latin typeface="Arial Black" pitchFamily="34" charset="0"/>
                <a:ea typeface="+mj-ea"/>
                <a:cs typeface="Arial" pitchFamily="34" charset="0"/>
              </a:rPr>
              <a:t>	&amp; Klassifikation mit RBF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 bwMode="auto">
          <a:xfrm>
            <a:off x="611302" y="5114925"/>
            <a:ext cx="8456498" cy="71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5600" indent="3175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de-DE" sz="3800" b="1" kern="0" dirty="0">
                <a:solidFill>
                  <a:srgbClr val="BFBFBF"/>
                </a:solidFill>
                <a:latin typeface="Arial Black" pitchFamily="34" charset="0"/>
                <a:cs typeface="Arial" pitchFamily="34" charset="0"/>
              </a:rPr>
              <a:t>Anwendung RBF-Netze</a:t>
            </a:r>
            <a:endParaRPr lang="de-DE" sz="3800" kern="0" dirty="0">
              <a:solidFill>
                <a:srgbClr val="BFBFBF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203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Gesamtanpassung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buFontTx/>
              <a:buBlip>
                <a:blip r:embed="rId3"/>
              </a:buBlip>
            </a:pPr>
            <a:r>
              <a:rPr lang="de-DE" dirty="0" smtClean="0"/>
              <a:t>Lernen mit Backpropagation</a:t>
            </a:r>
          </a:p>
          <a:p>
            <a:pPr marL="266700" indent="-266700">
              <a:buFontTx/>
              <a:buNone/>
            </a:pPr>
            <a:r>
              <a:rPr lang="de-DE" sz="2000" b="0" dirty="0" smtClean="0"/>
              <a:t>	Zielfunktion 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R(M) = </a:t>
            </a: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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(f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</a:t>
            </a:r>
            <a:r>
              <a:rPr lang="de-DE" sz="180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x</a:t>
            </a:r>
            <a:r>
              <a:rPr lang="de-DE" sz="1800" b="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,M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–F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</a:t>
            </a:r>
            <a:r>
              <a:rPr lang="de-DE" sz="18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x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</a:t>
            </a:r>
            <a:r>
              <a:rPr lang="de-DE" sz="2000" b="0" baseline="30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2</a:t>
            </a: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</a:t>
            </a:r>
            <a:r>
              <a:rPr lang="de-DE" sz="2000" b="0" dirty="0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= </a:t>
            </a: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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r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</a:t>
            </a:r>
            <a:r>
              <a:rPr lang="de-DE" sz="180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x</a:t>
            </a:r>
            <a:r>
              <a:rPr lang="de-DE" sz="1800" b="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,M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</a:t>
            </a: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</a:t>
            </a:r>
            <a:r>
              <a:rPr lang="de-DE" sz="2000" b="0" dirty="0" smtClean="0"/>
              <a:t> </a:t>
            </a:r>
          </a:p>
          <a:p>
            <a:pPr marL="266700" indent="-266700">
              <a:buFontTx/>
              <a:buNone/>
            </a:pPr>
            <a:r>
              <a:rPr lang="de-DE" sz="2000" b="0" dirty="0" smtClean="0"/>
              <a:t>	1.Schicht:  Lernen der RBF-Koeffizienten </a:t>
            </a:r>
            <a:r>
              <a:rPr lang="de-DE" sz="2000" b="0" dirty="0" err="1" smtClean="0"/>
              <a:t>M</a:t>
            </a:r>
            <a:r>
              <a:rPr lang="de-DE" sz="2000" b="0" baseline="-25000" dirty="0" err="1" smtClean="0"/>
              <a:t>ij</a:t>
            </a:r>
            <a:r>
              <a:rPr lang="de-DE" sz="2000" b="0" dirty="0" smtClean="0"/>
              <a:t> durch 				</a:t>
            </a:r>
            <a:r>
              <a:rPr lang="de-DE" sz="2000" b="0" dirty="0" err="1" smtClean="0"/>
              <a:t>Gradientenalgorithmus</a:t>
            </a:r>
            <a:endParaRPr lang="de-DE" sz="2000" b="0" dirty="0" smtClean="0"/>
          </a:p>
          <a:p>
            <a:pPr marL="266700" indent="-266700">
              <a:buFontTx/>
              <a:buNone/>
            </a:pPr>
            <a:r>
              <a:rPr lang="de-DE" sz="2000" b="0" dirty="0" smtClean="0"/>
              <a:t>			</a:t>
            </a:r>
            <a:r>
              <a:rPr lang="de-DE" sz="2000" b="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M</a:t>
            </a:r>
            <a:r>
              <a:rPr lang="de-DE" sz="2000" b="0" i="1" baseline="3000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k</a:t>
            </a:r>
            <a:r>
              <a:rPr lang="de-DE" sz="2000" b="0" baseline="-3000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ij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(t+1)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= </a:t>
            </a:r>
            <a:r>
              <a:rPr lang="de-DE" sz="2000" b="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M</a:t>
            </a:r>
            <a:r>
              <a:rPr lang="de-DE" sz="2000" b="0" i="1" baseline="3000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k</a:t>
            </a:r>
            <a:r>
              <a:rPr lang="de-DE" sz="2000" b="0" baseline="-3000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ij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(t)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       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r(</a:t>
            </a:r>
            <a:r>
              <a:rPr lang="de-DE" sz="200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x</a:t>
            </a:r>
            <a:r>
              <a:rPr lang="de-DE" sz="2000" b="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,</a:t>
            </a:r>
            <a:r>
              <a:rPr lang="de-DE" sz="200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M</a:t>
            </a:r>
            <a:r>
              <a:rPr lang="de-DE" sz="2000" b="0" i="1" baseline="3000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k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</a:t>
            </a:r>
            <a:r>
              <a:rPr lang="de-DE" sz="2000" b="0" dirty="0" smtClean="0"/>
              <a:t> </a:t>
            </a:r>
          </a:p>
          <a:p>
            <a:pPr marL="266700" indent="-266700">
              <a:lnSpc>
                <a:spcPct val="170000"/>
              </a:lnSpc>
              <a:buFontTx/>
              <a:buNone/>
            </a:pPr>
            <a:r>
              <a:rPr lang="de-DE" sz="2000" b="0" dirty="0" smtClean="0"/>
              <a:t>	2. Schicht:  </a:t>
            </a:r>
            <a:r>
              <a:rPr lang="de-DE" sz="2000" b="0" i="1" dirty="0" smtClean="0"/>
              <a:t>Standard, z.B. BP</a:t>
            </a:r>
            <a:r>
              <a:rPr lang="de-DE" sz="2000" b="0" dirty="0" smtClean="0"/>
              <a:t> </a:t>
            </a:r>
          </a:p>
          <a:p>
            <a:pPr marL="266700" indent="-266700">
              <a:buFontTx/>
              <a:buNone/>
            </a:pPr>
            <a:endParaRPr lang="de-DE" sz="2000" b="0" dirty="0" smtClean="0"/>
          </a:p>
          <a:p>
            <a:pPr marL="266700" indent="-266700">
              <a:buFontTx/>
              <a:buBlip>
                <a:blip r:embed="rId3"/>
              </a:buBlip>
            </a:pPr>
            <a:r>
              <a:rPr lang="de-DE" dirty="0" smtClean="0"/>
              <a:t>Klassifikation durch </a:t>
            </a:r>
            <a:r>
              <a:rPr lang="de-DE" i="1" dirty="0" err="1" smtClean="0"/>
              <a:t>support</a:t>
            </a:r>
            <a:r>
              <a:rPr lang="de-DE" dirty="0" smtClean="0"/>
              <a:t> </a:t>
            </a:r>
            <a:r>
              <a:rPr lang="de-DE" i="1" dirty="0" err="1" smtClean="0"/>
              <a:t>vector</a:t>
            </a:r>
            <a:r>
              <a:rPr lang="de-DE" i="1" dirty="0" smtClean="0"/>
              <a:t>-Maschinen</a:t>
            </a:r>
          </a:p>
        </p:txBody>
      </p:sp>
      <p:sp>
        <p:nvSpPr>
          <p:cNvPr id="29698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29704" name="Foliennummernplatzhalt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8393E053-AA63-44EC-9002-96B1B0A7C700}" type="slidenum">
              <a:rPr lang="de-DE" sz="1000" smtClean="0"/>
              <a:pPr/>
              <a:t>27</a:t>
            </a:fld>
            <a:r>
              <a:rPr lang="de-DE" sz="1000" smtClean="0"/>
              <a:t> -</a:t>
            </a:r>
          </a:p>
        </p:txBody>
      </p:sp>
      <p:sp>
        <p:nvSpPr>
          <p:cNvPr id="29699" name="Foliennummernplatzhalter 4"/>
          <p:cNvSpPr txBox="1">
            <a:spLocks noGrp="1"/>
          </p:cNvSpPr>
          <p:nvPr/>
        </p:nvSpPr>
        <p:spPr bwMode="auto">
          <a:xfrm>
            <a:off x="8001000" y="6623050"/>
            <a:ext cx="6858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sz="1000"/>
              <a:t>- </a:t>
            </a:r>
            <a:fld id="{A8E98155-7114-48FB-947C-AF664D17F3A0}" type="slidenum">
              <a:rPr lang="de-DE" sz="1000"/>
              <a:pPr>
                <a:spcBef>
                  <a:spcPct val="0"/>
                </a:spcBef>
              </a:pPr>
              <a:t>27</a:t>
            </a:fld>
            <a:r>
              <a:rPr lang="de-DE" sz="1000"/>
              <a:t> -</a:t>
            </a:r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2970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970976"/>
              </p:ext>
            </p:extLst>
          </p:nvPr>
        </p:nvGraphicFramePr>
        <p:xfrm>
          <a:off x="4636453" y="3407093"/>
          <a:ext cx="554037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4" name="Equation" r:id="rId4" imgW="329914" imgH="406048" progId="Equation.DSMT4">
                  <p:embed/>
                </p:oleObj>
              </mc:Choice>
              <mc:Fallback>
                <p:oleObj name="Equation" r:id="rId4" imgW="329914" imgH="406048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6453" y="3407093"/>
                        <a:ext cx="554037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smtClean="0"/>
              <a:t>Gesamtanpassung: nicht-lin. Separierung</a:t>
            </a:r>
            <a:endParaRPr lang="de-DE" sz="2400" i="1" smtClean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buFontTx/>
              <a:buBlip>
                <a:blip r:embed="rId2"/>
              </a:buBlip>
            </a:pPr>
            <a:r>
              <a:rPr lang="de-DE" smtClean="0"/>
              <a:t>Klassifikation</a:t>
            </a:r>
            <a:endParaRPr lang="de-DE" b="0" i="1" smtClean="0"/>
          </a:p>
          <a:p>
            <a:pPr marL="266700" indent="-266700">
              <a:buFontTx/>
              <a:buNone/>
            </a:pPr>
            <a:r>
              <a:rPr lang="de-DE" i="1" smtClean="0"/>
              <a:t>	</a:t>
            </a:r>
            <a:r>
              <a:rPr lang="de-DE" smtClean="0"/>
              <a:t>Idee:</a:t>
            </a:r>
            <a:r>
              <a:rPr lang="de-DE" i="1" smtClean="0"/>
              <a:t>  </a:t>
            </a:r>
            <a:r>
              <a:rPr lang="de-DE" sz="2000" b="0" smtClean="0"/>
              <a:t>Verwenden von RBF für lineare Separierung</a:t>
            </a:r>
          </a:p>
        </p:txBody>
      </p:sp>
      <p:sp>
        <p:nvSpPr>
          <p:cNvPr id="30722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3072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8336B921-A7C5-4525-B099-1479D98B6B0F}" type="slidenum">
              <a:rPr lang="de-DE" sz="1000" smtClean="0"/>
              <a:pPr/>
              <a:t>28</a:t>
            </a:fld>
            <a:r>
              <a:rPr lang="de-DE" sz="1000" smtClean="0"/>
              <a:t> -</a:t>
            </a:r>
          </a:p>
        </p:txBody>
      </p:sp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pSp>
        <p:nvGrpSpPr>
          <p:cNvPr id="2" name="Group 500"/>
          <p:cNvGrpSpPr>
            <a:grpSpLocks/>
          </p:cNvGrpSpPr>
          <p:nvPr/>
        </p:nvGrpSpPr>
        <p:grpSpPr bwMode="auto">
          <a:xfrm>
            <a:off x="819150" y="2586038"/>
            <a:ext cx="2625725" cy="2921000"/>
            <a:chOff x="516" y="1629"/>
            <a:chExt cx="1654" cy="1840"/>
          </a:xfrm>
        </p:grpSpPr>
        <p:sp>
          <p:nvSpPr>
            <p:cNvPr id="30804" name="Rectangle 12"/>
            <p:cNvSpPr>
              <a:spLocks noChangeArrowheads="1"/>
            </p:cNvSpPr>
            <p:nvPr/>
          </p:nvSpPr>
          <p:spPr bwMode="auto">
            <a:xfrm>
              <a:off x="762" y="3219"/>
              <a:ext cx="10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b="1" i="1"/>
                <a:t>Hyperfläche</a:t>
              </a:r>
              <a:r>
                <a:rPr lang="de-DE"/>
                <a:t> </a:t>
              </a:r>
            </a:p>
          </p:txBody>
        </p:sp>
        <p:sp>
          <p:nvSpPr>
            <p:cNvPr id="30805" name="AutoShape 15"/>
            <p:cNvSpPr>
              <a:spLocks noChangeAspect="1" noChangeArrowheads="1" noTextEdit="1"/>
            </p:cNvSpPr>
            <p:nvPr/>
          </p:nvSpPr>
          <p:spPr bwMode="auto">
            <a:xfrm>
              <a:off x="519" y="1629"/>
              <a:ext cx="881" cy="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06" name="Rectangle 17"/>
            <p:cNvSpPr>
              <a:spLocks noChangeArrowheads="1"/>
            </p:cNvSpPr>
            <p:nvPr/>
          </p:nvSpPr>
          <p:spPr bwMode="auto">
            <a:xfrm>
              <a:off x="519" y="1632"/>
              <a:ext cx="1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2600">
                  <a:solidFill>
                    <a:srgbClr val="000000"/>
                  </a:solidFill>
                  <a:latin typeface="Times New Roman" pitchFamily="18" charset="0"/>
                </a:rPr>
                <a:t>   </a:t>
              </a:r>
              <a:endParaRPr lang="de-DE"/>
            </a:p>
          </p:txBody>
        </p:sp>
        <p:sp>
          <p:nvSpPr>
            <p:cNvPr id="30807" name="Rectangle 18"/>
            <p:cNvSpPr>
              <a:spLocks noChangeArrowheads="1"/>
            </p:cNvSpPr>
            <p:nvPr/>
          </p:nvSpPr>
          <p:spPr bwMode="auto">
            <a:xfrm>
              <a:off x="616" y="1632"/>
              <a:ext cx="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2600">
                  <a:solidFill>
                    <a:srgbClr val="000000"/>
                  </a:solidFill>
                </a:rPr>
                <a:t>x</a:t>
              </a:r>
              <a:endParaRPr lang="de-DE"/>
            </a:p>
          </p:txBody>
        </p:sp>
        <p:sp>
          <p:nvSpPr>
            <p:cNvPr id="30808" name="Rectangle 19"/>
            <p:cNvSpPr>
              <a:spLocks noChangeArrowheads="1"/>
            </p:cNvSpPr>
            <p:nvPr/>
          </p:nvSpPr>
          <p:spPr bwMode="auto">
            <a:xfrm>
              <a:off x="692" y="1777"/>
              <a:ext cx="5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300">
                  <a:solidFill>
                    <a:srgbClr val="000000"/>
                  </a:solidFill>
                </a:rPr>
                <a:t>2</a:t>
              </a:r>
              <a:endParaRPr lang="de-DE" sz="1600"/>
            </a:p>
          </p:txBody>
        </p:sp>
        <p:sp>
          <p:nvSpPr>
            <p:cNvPr id="30809" name="Rectangle 21"/>
            <p:cNvSpPr>
              <a:spLocks noChangeArrowheads="1"/>
            </p:cNvSpPr>
            <p:nvPr/>
          </p:nvSpPr>
          <p:spPr bwMode="auto">
            <a:xfrm>
              <a:off x="519" y="1781"/>
              <a:ext cx="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2600">
                  <a:solidFill>
                    <a:srgbClr val="000000"/>
                  </a:solidFill>
                </a:rPr>
                <a:t> </a:t>
              </a:r>
              <a:endParaRPr lang="de-DE"/>
            </a:p>
          </p:txBody>
        </p:sp>
        <p:sp>
          <p:nvSpPr>
            <p:cNvPr id="30810" name="Rectangle 22"/>
            <p:cNvSpPr>
              <a:spLocks noChangeArrowheads="1"/>
            </p:cNvSpPr>
            <p:nvPr/>
          </p:nvSpPr>
          <p:spPr bwMode="auto">
            <a:xfrm>
              <a:off x="519" y="1984"/>
              <a:ext cx="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2600">
                  <a:solidFill>
                    <a:srgbClr val="000000"/>
                  </a:solidFill>
                </a:rPr>
                <a:t> </a:t>
              </a:r>
              <a:endParaRPr lang="de-DE"/>
            </a:p>
          </p:txBody>
        </p:sp>
        <p:sp>
          <p:nvSpPr>
            <p:cNvPr id="30811" name="Rectangle 23"/>
            <p:cNvSpPr>
              <a:spLocks noChangeArrowheads="1"/>
            </p:cNvSpPr>
            <p:nvPr/>
          </p:nvSpPr>
          <p:spPr bwMode="auto">
            <a:xfrm>
              <a:off x="519" y="2187"/>
              <a:ext cx="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2600">
                  <a:solidFill>
                    <a:srgbClr val="000000"/>
                  </a:solidFill>
                </a:rPr>
                <a:t> </a:t>
              </a:r>
              <a:endParaRPr lang="de-DE"/>
            </a:p>
          </p:txBody>
        </p:sp>
        <p:sp>
          <p:nvSpPr>
            <p:cNvPr id="30812" name="Rectangle 24"/>
            <p:cNvSpPr>
              <a:spLocks noChangeArrowheads="1"/>
            </p:cNvSpPr>
            <p:nvPr/>
          </p:nvSpPr>
          <p:spPr bwMode="auto">
            <a:xfrm>
              <a:off x="519" y="2390"/>
              <a:ext cx="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2600">
                  <a:solidFill>
                    <a:srgbClr val="000000"/>
                  </a:solidFill>
                </a:rPr>
                <a:t> </a:t>
              </a:r>
              <a:endParaRPr lang="de-DE"/>
            </a:p>
          </p:txBody>
        </p:sp>
        <p:sp>
          <p:nvSpPr>
            <p:cNvPr id="30813" name="Rectangle 25"/>
            <p:cNvSpPr>
              <a:spLocks noChangeArrowheads="1"/>
            </p:cNvSpPr>
            <p:nvPr/>
          </p:nvSpPr>
          <p:spPr bwMode="auto">
            <a:xfrm>
              <a:off x="519" y="2594"/>
              <a:ext cx="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2600">
                  <a:solidFill>
                    <a:srgbClr val="000000"/>
                  </a:solidFill>
                </a:rPr>
                <a:t> </a:t>
              </a:r>
              <a:endParaRPr lang="de-DE"/>
            </a:p>
          </p:txBody>
        </p:sp>
        <p:sp>
          <p:nvSpPr>
            <p:cNvPr id="30814" name="Rectangle 26"/>
            <p:cNvSpPr>
              <a:spLocks noChangeArrowheads="1"/>
            </p:cNvSpPr>
            <p:nvPr/>
          </p:nvSpPr>
          <p:spPr bwMode="auto">
            <a:xfrm>
              <a:off x="519" y="2926"/>
              <a:ext cx="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2600">
                  <a:solidFill>
                    <a:srgbClr val="000000"/>
                  </a:solidFill>
                </a:rPr>
                <a:t> </a:t>
              </a:r>
              <a:endParaRPr lang="de-DE"/>
            </a:p>
          </p:txBody>
        </p:sp>
        <p:sp>
          <p:nvSpPr>
            <p:cNvPr id="30815" name="Rectangle 27"/>
            <p:cNvSpPr>
              <a:spLocks noChangeArrowheads="1"/>
            </p:cNvSpPr>
            <p:nvPr/>
          </p:nvSpPr>
          <p:spPr bwMode="auto">
            <a:xfrm>
              <a:off x="901" y="2926"/>
              <a:ext cx="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2600">
                  <a:solidFill>
                    <a:srgbClr val="000000"/>
                  </a:solidFill>
                </a:rPr>
                <a:t> </a:t>
              </a:r>
              <a:endParaRPr lang="de-DE"/>
            </a:p>
          </p:txBody>
        </p:sp>
        <p:sp>
          <p:nvSpPr>
            <p:cNvPr id="30816" name="Rectangle 28"/>
            <p:cNvSpPr>
              <a:spLocks noChangeArrowheads="1"/>
            </p:cNvSpPr>
            <p:nvPr/>
          </p:nvSpPr>
          <p:spPr bwMode="auto">
            <a:xfrm>
              <a:off x="1286" y="2926"/>
              <a:ext cx="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2600">
                  <a:solidFill>
                    <a:srgbClr val="000000"/>
                  </a:solidFill>
                </a:rPr>
                <a:t> </a:t>
              </a:r>
              <a:endParaRPr lang="de-DE"/>
            </a:p>
          </p:txBody>
        </p:sp>
        <p:sp>
          <p:nvSpPr>
            <p:cNvPr id="30817" name="Rectangle 29"/>
            <p:cNvSpPr>
              <a:spLocks noChangeArrowheads="1"/>
            </p:cNvSpPr>
            <p:nvPr/>
          </p:nvSpPr>
          <p:spPr bwMode="auto">
            <a:xfrm>
              <a:off x="1893" y="2895"/>
              <a:ext cx="1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de-DE" sz="2600">
                  <a:solidFill>
                    <a:srgbClr val="000000"/>
                  </a:solidFill>
                </a:rPr>
                <a:t>x</a:t>
              </a:r>
              <a:endParaRPr lang="de-DE"/>
            </a:p>
          </p:txBody>
        </p:sp>
        <p:sp>
          <p:nvSpPr>
            <p:cNvPr id="30818" name="Rectangle 30"/>
            <p:cNvSpPr>
              <a:spLocks noChangeArrowheads="1"/>
            </p:cNvSpPr>
            <p:nvPr/>
          </p:nvSpPr>
          <p:spPr bwMode="auto">
            <a:xfrm>
              <a:off x="1986" y="2982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700">
                  <a:solidFill>
                    <a:srgbClr val="000000"/>
                  </a:solidFill>
                </a:rPr>
                <a:t>1</a:t>
              </a:r>
              <a:endParaRPr lang="de-DE"/>
            </a:p>
          </p:txBody>
        </p:sp>
        <p:sp>
          <p:nvSpPr>
            <p:cNvPr id="30819" name="Rectangle 31"/>
            <p:cNvSpPr>
              <a:spLocks noChangeArrowheads="1"/>
            </p:cNvSpPr>
            <p:nvPr/>
          </p:nvSpPr>
          <p:spPr bwMode="auto">
            <a:xfrm>
              <a:off x="2034" y="2927"/>
              <a:ext cx="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2600">
                  <a:solidFill>
                    <a:srgbClr val="000000"/>
                  </a:solidFill>
                </a:rPr>
                <a:t> </a:t>
              </a:r>
              <a:endParaRPr lang="de-DE"/>
            </a:p>
          </p:txBody>
        </p:sp>
        <p:sp>
          <p:nvSpPr>
            <p:cNvPr id="30820" name="Freeform 32"/>
            <p:cNvSpPr>
              <a:spLocks/>
            </p:cNvSpPr>
            <p:nvPr/>
          </p:nvSpPr>
          <p:spPr bwMode="auto">
            <a:xfrm>
              <a:off x="893" y="1952"/>
              <a:ext cx="635" cy="565"/>
            </a:xfrm>
            <a:custGeom>
              <a:avLst/>
              <a:gdLst>
                <a:gd name="T0" fmla="*/ 6 w 1015"/>
                <a:gd name="T1" fmla="*/ 13 h 904"/>
                <a:gd name="T2" fmla="*/ 7 w 1015"/>
                <a:gd name="T3" fmla="*/ 13 h 904"/>
                <a:gd name="T4" fmla="*/ 8 w 1015"/>
                <a:gd name="T5" fmla="*/ 13 h 904"/>
                <a:gd name="T6" fmla="*/ 9 w 1015"/>
                <a:gd name="T7" fmla="*/ 13 h 904"/>
                <a:gd name="T8" fmla="*/ 11 w 1015"/>
                <a:gd name="T9" fmla="*/ 13 h 904"/>
                <a:gd name="T10" fmla="*/ 12 w 1015"/>
                <a:gd name="T11" fmla="*/ 13 h 904"/>
                <a:gd name="T12" fmla="*/ 13 w 1015"/>
                <a:gd name="T13" fmla="*/ 13 h 904"/>
                <a:gd name="T14" fmla="*/ 13 w 1015"/>
                <a:gd name="T15" fmla="*/ 13 h 904"/>
                <a:gd name="T16" fmla="*/ 14 w 1015"/>
                <a:gd name="T17" fmla="*/ 12 h 904"/>
                <a:gd name="T18" fmla="*/ 14 w 1015"/>
                <a:gd name="T19" fmla="*/ 12 h 904"/>
                <a:gd name="T20" fmla="*/ 15 w 1015"/>
                <a:gd name="T21" fmla="*/ 11 h 904"/>
                <a:gd name="T22" fmla="*/ 15 w 1015"/>
                <a:gd name="T23" fmla="*/ 11 h 904"/>
                <a:gd name="T24" fmla="*/ 15 w 1015"/>
                <a:gd name="T25" fmla="*/ 10 h 904"/>
                <a:gd name="T26" fmla="*/ 15 w 1015"/>
                <a:gd name="T27" fmla="*/ 9 h 904"/>
                <a:gd name="T28" fmla="*/ 14 w 1015"/>
                <a:gd name="T29" fmla="*/ 8 h 904"/>
                <a:gd name="T30" fmla="*/ 14 w 1015"/>
                <a:gd name="T31" fmla="*/ 7 h 904"/>
                <a:gd name="T32" fmla="*/ 14 w 1015"/>
                <a:gd name="T33" fmla="*/ 6 h 904"/>
                <a:gd name="T34" fmla="*/ 14 w 1015"/>
                <a:gd name="T35" fmla="*/ 4 h 904"/>
                <a:gd name="T36" fmla="*/ 15 w 1015"/>
                <a:gd name="T37" fmla="*/ 3 h 904"/>
                <a:gd name="T38" fmla="*/ 15 w 1015"/>
                <a:gd name="T39" fmla="*/ 2 h 904"/>
                <a:gd name="T40" fmla="*/ 15 w 1015"/>
                <a:gd name="T41" fmla="*/ 1 h 904"/>
                <a:gd name="T42" fmla="*/ 14 w 1015"/>
                <a:gd name="T43" fmla="*/ 1 h 904"/>
                <a:gd name="T44" fmla="*/ 14 w 1015"/>
                <a:gd name="T45" fmla="*/ 1 h 904"/>
                <a:gd name="T46" fmla="*/ 14 w 1015"/>
                <a:gd name="T47" fmla="*/ 1 h 904"/>
                <a:gd name="T48" fmla="*/ 13 w 1015"/>
                <a:gd name="T49" fmla="*/ 1 h 904"/>
                <a:gd name="T50" fmla="*/ 13 w 1015"/>
                <a:gd name="T51" fmla="*/ 0 h 904"/>
                <a:gd name="T52" fmla="*/ 12 w 1015"/>
                <a:gd name="T53" fmla="*/ 0 h 904"/>
                <a:gd name="T54" fmla="*/ 11 w 1015"/>
                <a:gd name="T55" fmla="*/ 1 h 904"/>
                <a:gd name="T56" fmla="*/ 9 w 1015"/>
                <a:gd name="T57" fmla="*/ 1 h 904"/>
                <a:gd name="T58" fmla="*/ 8 w 1015"/>
                <a:gd name="T59" fmla="*/ 1 h 904"/>
                <a:gd name="T60" fmla="*/ 7 w 1015"/>
                <a:gd name="T61" fmla="*/ 1 h 904"/>
                <a:gd name="T62" fmla="*/ 6 w 1015"/>
                <a:gd name="T63" fmla="*/ 1 h 904"/>
                <a:gd name="T64" fmla="*/ 4 w 1015"/>
                <a:gd name="T65" fmla="*/ 2 h 904"/>
                <a:gd name="T66" fmla="*/ 3 w 1015"/>
                <a:gd name="T67" fmla="*/ 3 h 904"/>
                <a:gd name="T68" fmla="*/ 2 w 1015"/>
                <a:gd name="T69" fmla="*/ 3 h 904"/>
                <a:gd name="T70" fmla="*/ 1 w 1015"/>
                <a:gd name="T71" fmla="*/ 3 h 904"/>
                <a:gd name="T72" fmla="*/ 1 w 1015"/>
                <a:gd name="T73" fmla="*/ 4 h 904"/>
                <a:gd name="T74" fmla="*/ 1 w 1015"/>
                <a:gd name="T75" fmla="*/ 4 h 904"/>
                <a:gd name="T76" fmla="*/ 1 w 1015"/>
                <a:gd name="T77" fmla="*/ 4 h 904"/>
                <a:gd name="T78" fmla="*/ 0 w 1015"/>
                <a:gd name="T79" fmla="*/ 5 h 904"/>
                <a:gd name="T80" fmla="*/ 1 w 1015"/>
                <a:gd name="T81" fmla="*/ 5 h 904"/>
                <a:gd name="T82" fmla="*/ 1 w 1015"/>
                <a:gd name="T83" fmla="*/ 6 h 904"/>
                <a:gd name="T84" fmla="*/ 1 w 1015"/>
                <a:gd name="T85" fmla="*/ 6 h 904"/>
                <a:gd name="T86" fmla="*/ 1 w 1015"/>
                <a:gd name="T87" fmla="*/ 6 h 904"/>
                <a:gd name="T88" fmla="*/ 2 w 1015"/>
                <a:gd name="T89" fmla="*/ 7 h 904"/>
                <a:gd name="T90" fmla="*/ 3 w 1015"/>
                <a:gd name="T91" fmla="*/ 8 h 904"/>
                <a:gd name="T92" fmla="*/ 3 w 1015"/>
                <a:gd name="T93" fmla="*/ 8 h 904"/>
                <a:gd name="T94" fmla="*/ 4 w 1015"/>
                <a:gd name="T95" fmla="*/ 8 h 904"/>
                <a:gd name="T96" fmla="*/ 4 w 1015"/>
                <a:gd name="T97" fmla="*/ 9 h 904"/>
                <a:gd name="T98" fmla="*/ 4 w 1015"/>
                <a:gd name="T99" fmla="*/ 9 h 904"/>
                <a:gd name="T100" fmla="*/ 4 w 1015"/>
                <a:gd name="T101" fmla="*/ 9 h 904"/>
                <a:gd name="T102" fmla="*/ 4 w 1015"/>
                <a:gd name="T103" fmla="*/ 11 h 904"/>
                <a:gd name="T104" fmla="*/ 4 w 1015"/>
                <a:gd name="T105" fmla="*/ 11 h 904"/>
                <a:gd name="T106" fmla="*/ 4 w 1015"/>
                <a:gd name="T107" fmla="*/ 12 h 904"/>
                <a:gd name="T108" fmla="*/ 4 w 1015"/>
                <a:gd name="T109" fmla="*/ 13 h 904"/>
                <a:gd name="T110" fmla="*/ 4 w 1015"/>
                <a:gd name="T111" fmla="*/ 13 h 904"/>
                <a:gd name="T112" fmla="*/ 4 w 1015"/>
                <a:gd name="T113" fmla="*/ 13 h 904"/>
                <a:gd name="T114" fmla="*/ 4 w 1015"/>
                <a:gd name="T115" fmla="*/ 13 h 904"/>
                <a:gd name="T116" fmla="*/ 4 w 1015"/>
                <a:gd name="T117" fmla="*/ 13 h 904"/>
                <a:gd name="T118" fmla="*/ 5 w 1015"/>
                <a:gd name="T119" fmla="*/ 13 h 904"/>
                <a:gd name="T120" fmla="*/ 5 w 1015"/>
                <a:gd name="T121" fmla="*/ 13 h 904"/>
                <a:gd name="T122" fmla="*/ 6 w 1015"/>
                <a:gd name="T123" fmla="*/ 13 h 90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15"/>
                <a:gd name="T187" fmla="*/ 0 h 904"/>
                <a:gd name="T188" fmla="*/ 1015 w 1015"/>
                <a:gd name="T189" fmla="*/ 904 h 90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15" h="904">
                  <a:moveTo>
                    <a:pt x="391" y="899"/>
                  </a:moveTo>
                  <a:lnTo>
                    <a:pt x="403" y="899"/>
                  </a:lnTo>
                  <a:lnTo>
                    <a:pt x="418" y="899"/>
                  </a:lnTo>
                  <a:lnTo>
                    <a:pt x="433" y="899"/>
                  </a:lnTo>
                  <a:lnTo>
                    <a:pt x="447" y="897"/>
                  </a:lnTo>
                  <a:lnTo>
                    <a:pt x="464" y="897"/>
                  </a:lnTo>
                  <a:lnTo>
                    <a:pt x="482" y="897"/>
                  </a:lnTo>
                  <a:lnTo>
                    <a:pt x="501" y="897"/>
                  </a:lnTo>
                  <a:lnTo>
                    <a:pt x="520" y="897"/>
                  </a:lnTo>
                  <a:lnTo>
                    <a:pt x="541" y="895"/>
                  </a:lnTo>
                  <a:lnTo>
                    <a:pt x="561" y="895"/>
                  </a:lnTo>
                  <a:lnTo>
                    <a:pt x="603" y="893"/>
                  </a:lnTo>
                  <a:lnTo>
                    <a:pt x="647" y="891"/>
                  </a:lnTo>
                  <a:lnTo>
                    <a:pt x="690" y="889"/>
                  </a:lnTo>
                  <a:lnTo>
                    <a:pt x="734" y="885"/>
                  </a:lnTo>
                  <a:lnTo>
                    <a:pt x="776" y="881"/>
                  </a:lnTo>
                  <a:lnTo>
                    <a:pt x="796" y="879"/>
                  </a:lnTo>
                  <a:lnTo>
                    <a:pt x="817" y="875"/>
                  </a:lnTo>
                  <a:lnTo>
                    <a:pt x="836" y="870"/>
                  </a:lnTo>
                  <a:lnTo>
                    <a:pt x="855" y="868"/>
                  </a:lnTo>
                  <a:lnTo>
                    <a:pt x="873" y="864"/>
                  </a:lnTo>
                  <a:lnTo>
                    <a:pt x="890" y="858"/>
                  </a:lnTo>
                  <a:lnTo>
                    <a:pt x="907" y="854"/>
                  </a:lnTo>
                  <a:lnTo>
                    <a:pt x="921" y="848"/>
                  </a:lnTo>
                  <a:lnTo>
                    <a:pt x="936" y="841"/>
                  </a:lnTo>
                  <a:lnTo>
                    <a:pt x="948" y="835"/>
                  </a:lnTo>
                  <a:lnTo>
                    <a:pt x="961" y="829"/>
                  </a:lnTo>
                  <a:lnTo>
                    <a:pt x="969" y="821"/>
                  </a:lnTo>
                  <a:lnTo>
                    <a:pt x="979" y="812"/>
                  </a:lnTo>
                  <a:lnTo>
                    <a:pt x="986" y="804"/>
                  </a:lnTo>
                  <a:lnTo>
                    <a:pt x="992" y="794"/>
                  </a:lnTo>
                  <a:lnTo>
                    <a:pt x="998" y="783"/>
                  </a:lnTo>
                  <a:lnTo>
                    <a:pt x="1002" y="773"/>
                  </a:lnTo>
                  <a:lnTo>
                    <a:pt x="1006" y="760"/>
                  </a:lnTo>
                  <a:lnTo>
                    <a:pt x="1011" y="750"/>
                  </a:lnTo>
                  <a:lnTo>
                    <a:pt x="1013" y="737"/>
                  </a:lnTo>
                  <a:lnTo>
                    <a:pt x="1015" y="723"/>
                  </a:lnTo>
                  <a:lnTo>
                    <a:pt x="1015" y="710"/>
                  </a:lnTo>
                  <a:lnTo>
                    <a:pt x="1015" y="696"/>
                  </a:lnTo>
                  <a:lnTo>
                    <a:pt x="1015" y="683"/>
                  </a:lnTo>
                  <a:lnTo>
                    <a:pt x="1013" y="654"/>
                  </a:lnTo>
                  <a:lnTo>
                    <a:pt x="1011" y="625"/>
                  </a:lnTo>
                  <a:lnTo>
                    <a:pt x="1006" y="594"/>
                  </a:lnTo>
                  <a:lnTo>
                    <a:pt x="1000" y="563"/>
                  </a:lnTo>
                  <a:lnTo>
                    <a:pt x="994" y="534"/>
                  </a:lnTo>
                  <a:lnTo>
                    <a:pt x="990" y="503"/>
                  </a:lnTo>
                  <a:lnTo>
                    <a:pt x="984" y="474"/>
                  </a:lnTo>
                  <a:lnTo>
                    <a:pt x="979" y="445"/>
                  </a:lnTo>
                  <a:lnTo>
                    <a:pt x="977" y="418"/>
                  </a:lnTo>
                  <a:lnTo>
                    <a:pt x="975" y="393"/>
                  </a:lnTo>
                  <a:lnTo>
                    <a:pt x="975" y="366"/>
                  </a:lnTo>
                  <a:lnTo>
                    <a:pt x="977" y="339"/>
                  </a:lnTo>
                  <a:lnTo>
                    <a:pt x="982" y="312"/>
                  </a:lnTo>
                  <a:lnTo>
                    <a:pt x="986" y="285"/>
                  </a:lnTo>
                  <a:lnTo>
                    <a:pt x="994" y="229"/>
                  </a:lnTo>
                  <a:lnTo>
                    <a:pt x="998" y="202"/>
                  </a:lnTo>
                  <a:lnTo>
                    <a:pt x="1000" y="175"/>
                  </a:lnTo>
                  <a:lnTo>
                    <a:pt x="1002" y="148"/>
                  </a:lnTo>
                  <a:lnTo>
                    <a:pt x="1004" y="123"/>
                  </a:lnTo>
                  <a:lnTo>
                    <a:pt x="1002" y="112"/>
                  </a:lnTo>
                  <a:lnTo>
                    <a:pt x="1002" y="100"/>
                  </a:lnTo>
                  <a:lnTo>
                    <a:pt x="1000" y="89"/>
                  </a:lnTo>
                  <a:lnTo>
                    <a:pt x="998" y="79"/>
                  </a:lnTo>
                  <a:lnTo>
                    <a:pt x="996" y="69"/>
                  </a:lnTo>
                  <a:lnTo>
                    <a:pt x="992" y="60"/>
                  </a:lnTo>
                  <a:lnTo>
                    <a:pt x="988" y="52"/>
                  </a:lnTo>
                  <a:lnTo>
                    <a:pt x="984" y="44"/>
                  </a:lnTo>
                  <a:lnTo>
                    <a:pt x="977" y="35"/>
                  </a:lnTo>
                  <a:lnTo>
                    <a:pt x="971" y="29"/>
                  </a:lnTo>
                  <a:lnTo>
                    <a:pt x="963" y="23"/>
                  </a:lnTo>
                  <a:lnTo>
                    <a:pt x="954" y="19"/>
                  </a:lnTo>
                  <a:lnTo>
                    <a:pt x="946" y="13"/>
                  </a:lnTo>
                  <a:lnTo>
                    <a:pt x="934" y="11"/>
                  </a:lnTo>
                  <a:lnTo>
                    <a:pt x="923" y="6"/>
                  </a:lnTo>
                  <a:lnTo>
                    <a:pt x="909" y="4"/>
                  </a:lnTo>
                  <a:lnTo>
                    <a:pt x="896" y="2"/>
                  </a:lnTo>
                  <a:lnTo>
                    <a:pt x="880" y="0"/>
                  </a:lnTo>
                  <a:lnTo>
                    <a:pt x="865" y="0"/>
                  </a:lnTo>
                  <a:lnTo>
                    <a:pt x="848" y="0"/>
                  </a:lnTo>
                  <a:lnTo>
                    <a:pt x="832" y="0"/>
                  </a:lnTo>
                  <a:lnTo>
                    <a:pt x="813" y="0"/>
                  </a:lnTo>
                  <a:lnTo>
                    <a:pt x="794" y="2"/>
                  </a:lnTo>
                  <a:lnTo>
                    <a:pt x="776" y="4"/>
                  </a:lnTo>
                  <a:lnTo>
                    <a:pt x="736" y="8"/>
                  </a:lnTo>
                  <a:lnTo>
                    <a:pt x="697" y="13"/>
                  </a:lnTo>
                  <a:lnTo>
                    <a:pt x="655" y="21"/>
                  </a:lnTo>
                  <a:lnTo>
                    <a:pt x="613" y="27"/>
                  </a:lnTo>
                  <a:lnTo>
                    <a:pt x="574" y="35"/>
                  </a:lnTo>
                  <a:lnTo>
                    <a:pt x="532" y="46"/>
                  </a:lnTo>
                  <a:lnTo>
                    <a:pt x="495" y="54"/>
                  </a:lnTo>
                  <a:lnTo>
                    <a:pt x="476" y="60"/>
                  </a:lnTo>
                  <a:lnTo>
                    <a:pt x="457" y="65"/>
                  </a:lnTo>
                  <a:lnTo>
                    <a:pt x="441" y="69"/>
                  </a:lnTo>
                  <a:lnTo>
                    <a:pt x="424" y="73"/>
                  </a:lnTo>
                  <a:lnTo>
                    <a:pt x="408" y="79"/>
                  </a:lnTo>
                  <a:lnTo>
                    <a:pt x="391" y="83"/>
                  </a:lnTo>
                  <a:lnTo>
                    <a:pt x="362" y="92"/>
                  </a:lnTo>
                  <a:lnTo>
                    <a:pt x="331" y="102"/>
                  </a:lnTo>
                  <a:lnTo>
                    <a:pt x="299" y="114"/>
                  </a:lnTo>
                  <a:lnTo>
                    <a:pt x="266" y="127"/>
                  </a:lnTo>
                  <a:lnTo>
                    <a:pt x="235" y="139"/>
                  </a:lnTo>
                  <a:lnTo>
                    <a:pt x="204" y="152"/>
                  </a:lnTo>
                  <a:lnTo>
                    <a:pt x="175" y="166"/>
                  </a:lnTo>
                  <a:lnTo>
                    <a:pt x="146" y="181"/>
                  </a:lnTo>
                  <a:lnTo>
                    <a:pt x="118" y="195"/>
                  </a:lnTo>
                  <a:lnTo>
                    <a:pt x="104" y="204"/>
                  </a:lnTo>
                  <a:lnTo>
                    <a:pt x="91" y="210"/>
                  </a:lnTo>
                  <a:lnTo>
                    <a:pt x="81" y="218"/>
                  </a:lnTo>
                  <a:lnTo>
                    <a:pt x="69" y="227"/>
                  </a:lnTo>
                  <a:lnTo>
                    <a:pt x="58" y="235"/>
                  </a:lnTo>
                  <a:lnTo>
                    <a:pt x="50" y="243"/>
                  </a:lnTo>
                  <a:lnTo>
                    <a:pt x="39" y="249"/>
                  </a:lnTo>
                  <a:lnTo>
                    <a:pt x="31" y="258"/>
                  </a:lnTo>
                  <a:lnTo>
                    <a:pt x="25" y="266"/>
                  </a:lnTo>
                  <a:lnTo>
                    <a:pt x="19" y="274"/>
                  </a:lnTo>
                  <a:lnTo>
                    <a:pt x="12" y="283"/>
                  </a:lnTo>
                  <a:lnTo>
                    <a:pt x="8" y="291"/>
                  </a:lnTo>
                  <a:lnTo>
                    <a:pt x="4" y="299"/>
                  </a:lnTo>
                  <a:lnTo>
                    <a:pt x="2" y="308"/>
                  </a:lnTo>
                  <a:lnTo>
                    <a:pt x="0" y="316"/>
                  </a:lnTo>
                  <a:lnTo>
                    <a:pt x="0" y="324"/>
                  </a:lnTo>
                  <a:lnTo>
                    <a:pt x="2" y="332"/>
                  </a:lnTo>
                  <a:lnTo>
                    <a:pt x="6" y="341"/>
                  </a:lnTo>
                  <a:lnTo>
                    <a:pt x="10" y="349"/>
                  </a:lnTo>
                  <a:lnTo>
                    <a:pt x="14" y="357"/>
                  </a:lnTo>
                  <a:lnTo>
                    <a:pt x="21" y="366"/>
                  </a:lnTo>
                  <a:lnTo>
                    <a:pt x="29" y="376"/>
                  </a:lnTo>
                  <a:lnTo>
                    <a:pt x="37" y="384"/>
                  </a:lnTo>
                  <a:lnTo>
                    <a:pt x="46" y="393"/>
                  </a:lnTo>
                  <a:lnTo>
                    <a:pt x="56" y="403"/>
                  </a:lnTo>
                  <a:lnTo>
                    <a:pt x="66" y="411"/>
                  </a:lnTo>
                  <a:lnTo>
                    <a:pt x="77" y="422"/>
                  </a:lnTo>
                  <a:lnTo>
                    <a:pt x="87" y="430"/>
                  </a:lnTo>
                  <a:lnTo>
                    <a:pt x="110" y="449"/>
                  </a:lnTo>
                  <a:lnTo>
                    <a:pt x="135" y="467"/>
                  </a:lnTo>
                  <a:lnTo>
                    <a:pt x="160" y="486"/>
                  </a:lnTo>
                  <a:lnTo>
                    <a:pt x="183" y="505"/>
                  </a:lnTo>
                  <a:lnTo>
                    <a:pt x="193" y="515"/>
                  </a:lnTo>
                  <a:lnTo>
                    <a:pt x="206" y="524"/>
                  </a:lnTo>
                  <a:lnTo>
                    <a:pt x="216" y="534"/>
                  </a:lnTo>
                  <a:lnTo>
                    <a:pt x="225" y="542"/>
                  </a:lnTo>
                  <a:lnTo>
                    <a:pt x="233" y="551"/>
                  </a:lnTo>
                  <a:lnTo>
                    <a:pt x="241" y="561"/>
                  </a:lnTo>
                  <a:lnTo>
                    <a:pt x="249" y="569"/>
                  </a:lnTo>
                  <a:lnTo>
                    <a:pt x="256" y="578"/>
                  </a:lnTo>
                  <a:lnTo>
                    <a:pt x="262" y="588"/>
                  </a:lnTo>
                  <a:lnTo>
                    <a:pt x="266" y="596"/>
                  </a:lnTo>
                  <a:lnTo>
                    <a:pt x="268" y="605"/>
                  </a:lnTo>
                  <a:lnTo>
                    <a:pt x="270" y="613"/>
                  </a:lnTo>
                  <a:lnTo>
                    <a:pt x="272" y="623"/>
                  </a:lnTo>
                  <a:lnTo>
                    <a:pt x="274" y="632"/>
                  </a:lnTo>
                  <a:lnTo>
                    <a:pt x="274" y="640"/>
                  </a:lnTo>
                  <a:lnTo>
                    <a:pt x="274" y="650"/>
                  </a:lnTo>
                  <a:lnTo>
                    <a:pt x="274" y="669"/>
                  </a:lnTo>
                  <a:lnTo>
                    <a:pt x="270" y="688"/>
                  </a:lnTo>
                  <a:lnTo>
                    <a:pt x="266" y="706"/>
                  </a:lnTo>
                  <a:lnTo>
                    <a:pt x="262" y="725"/>
                  </a:lnTo>
                  <a:lnTo>
                    <a:pt x="256" y="744"/>
                  </a:lnTo>
                  <a:lnTo>
                    <a:pt x="252" y="762"/>
                  </a:lnTo>
                  <a:lnTo>
                    <a:pt x="245" y="779"/>
                  </a:lnTo>
                  <a:lnTo>
                    <a:pt x="241" y="796"/>
                  </a:lnTo>
                  <a:lnTo>
                    <a:pt x="237" y="810"/>
                  </a:lnTo>
                  <a:lnTo>
                    <a:pt x="233" y="825"/>
                  </a:lnTo>
                  <a:lnTo>
                    <a:pt x="231" y="839"/>
                  </a:lnTo>
                  <a:lnTo>
                    <a:pt x="231" y="843"/>
                  </a:lnTo>
                  <a:lnTo>
                    <a:pt x="233" y="850"/>
                  </a:lnTo>
                  <a:lnTo>
                    <a:pt x="233" y="856"/>
                  </a:lnTo>
                  <a:lnTo>
                    <a:pt x="235" y="860"/>
                  </a:lnTo>
                  <a:lnTo>
                    <a:pt x="239" y="868"/>
                  </a:lnTo>
                  <a:lnTo>
                    <a:pt x="243" y="877"/>
                  </a:lnTo>
                  <a:lnTo>
                    <a:pt x="247" y="883"/>
                  </a:lnTo>
                  <a:lnTo>
                    <a:pt x="252" y="889"/>
                  </a:lnTo>
                  <a:lnTo>
                    <a:pt x="256" y="893"/>
                  </a:lnTo>
                  <a:lnTo>
                    <a:pt x="262" y="897"/>
                  </a:lnTo>
                  <a:lnTo>
                    <a:pt x="268" y="899"/>
                  </a:lnTo>
                  <a:lnTo>
                    <a:pt x="274" y="902"/>
                  </a:lnTo>
                  <a:lnTo>
                    <a:pt x="285" y="904"/>
                  </a:lnTo>
                  <a:lnTo>
                    <a:pt x="293" y="904"/>
                  </a:lnTo>
                  <a:lnTo>
                    <a:pt x="306" y="904"/>
                  </a:lnTo>
                  <a:lnTo>
                    <a:pt x="318" y="904"/>
                  </a:lnTo>
                  <a:lnTo>
                    <a:pt x="333" y="904"/>
                  </a:lnTo>
                  <a:lnTo>
                    <a:pt x="341" y="904"/>
                  </a:lnTo>
                  <a:lnTo>
                    <a:pt x="351" y="902"/>
                  </a:lnTo>
                  <a:lnTo>
                    <a:pt x="360" y="902"/>
                  </a:lnTo>
                  <a:lnTo>
                    <a:pt x="370" y="902"/>
                  </a:lnTo>
                  <a:lnTo>
                    <a:pt x="381" y="902"/>
                  </a:lnTo>
                  <a:lnTo>
                    <a:pt x="391" y="8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21" name="Freeform 33"/>
            <p:cNvSpPr>
              <a:spLocks noEditPoints="1"/>
            </p:cNvSpPr>
            <p:nvPr/>
          </p:nvSpPr>
          <p:spPr bwMode="auto">
            <a:xfrm>
              <a:off x="890" y="1944"/>
              <a:ext cx="645" cy="580"/>
            </a:xfrm>
            <a:custGeom>
              <a:avLst/>
              <a:gdLst>
                <a:gd name="T0" fmla="*/ 6 w 1031"/>
                <a:gd name="T1" fmla="*/ 13 h 928"/>
                <a:gd name="T2" fmla="*/ 7 w 1031"/>
                <a:gd name="T3" fmla="*/ 13 h 928"/>
                <a:gd name="T4" fmla="*/ 6 w 1031"/>
                <a:gd name="T5" fmla="*/ 13 h 928"/>
                <a:gd name="T6" fmla="*/ 9 w 1031"/>
                <a:gd name="T7" fmla="*/ 13 h 928"/>
                <a:gd name="T8" fmla="*/ 9 w 1031"/>
                <a:gd name="T9" fmla="*/ 13 h 928"/>
                <a:gd name="T10" fmla="*/ 11 w 1031"/>
                <a:gd name="T11" fmla="*/ 13 h 928"/>
                <a:gd name="T12" fmla="*/ 12 w 1031"/>
                <a:gd name="T13" fmla="*/ 13 h 928"/>
                <a:gd name="T14" fmla="*/ 13 w 1031"/>
                <a:gd name="T15" fmla="*/ 13 h 928"/>
                <a:gd name="T16" fmla="*/ 14 w 1031"/>
                <a:gd name="T17" fmla="*/ 12 h 928"/>
                <a:gd name="T18" fmla="*/ 15 w 1031"/>
                <a:gd name="T19" fmla="*/ 12 h 928"/>
                <a:gd name="T20" fmla="*/ 14 w 1031"/>
                <a:gd name="T21" fmla="*/ 13 h 928"/>
                <a:gd name="T22" fmla="*/ 13 w 1031"/>
                <a:gd name="T23" fmla="*/ 13 h 928"/>
                <a:gd name="T24" fmla="*/ 15 w 1031"/>
                <a:gd name="T25" fmla="*/ 9 h 928"/>
                <a:gd name="T26" fmla="*/ 15 w 1031"/>
                <a:gd name="T27" fmla="*/ 10 h 928"/>
                <a:gd name="T28" fmla="*/ 14 w 1031"/>
                <a:gd name="T29" fmla="*/ 8 h 928"/>
                <a:gd name="T30" fmla="*/ 15 w 1031"/>
                <a:gd name="T31" fmla="*/ 7 h 928"/>
                <a:gd name="T32" fmla="*/ 14 w 1031"/>
                <a:gd name="T33" fmla="*/ 6 h 928"/>
                <a:gd name="T34" fmla="*/ 15 w 1031"/>
                <a:gd name="T35" fmla="*/ 4 h 928"/>
                <a:gd name="T36" fmla="*/ 14 w 1031"/>
                <a:gd name="T37" fmla="*/ 6 h 928"/>
                <a:gd name="T38" fmla="*/ 14 w 1031"/>
                <a:gd name="T39" fmla="*/ 2 h 928"/>
                <a:gd name="T40" fmla="*/ 15 w 1031"/>
                <a:gd name="T41" fmla="*/ 2 h 928"/>
                <a:gd name="T42" fmla="*/ 14 w 1031"/>
                <a:gd name="T43" fmla="*/ 3 h 928"/>
                <a:gd name="T44" fmla="*/ 13 w 1031"/>
                <a:gd name="T45" fmla="*/ 1 h 928"/>
                <a:gd name="T46" fmla="*/ 13 w 1031"/>
                <a:gd name="T47" fmla="*/ 1 h 928"/>
                <a:gd name="T48" fmla="*/ 13 w 1031"/>
                <a:gd name="T49" fmla="*/ 1 h 928"/>
                <a:gd name="T50" fmla="*/ 14 w 1031"/>
                <a:gd name="T51" fmla="*/ 1 h 928"/>
                <a:gd name="T52" fmla="*/ 10 w 1031"/>
                <a:gd name="T53" fmla="*/ 1 h 928"/>
                <a:gd name="T54" fmla="*/ 11 w 1031"/>
                <a:gd name="T55" fmla="*/ 1 h 928"/>
                <a:gd name="T56" fmla="*/ 8 w 1031"/>
                <a:gd name="T57" fmla="*/ 1 h 928"/>
                <a:gd name="T58" fmla="*/ 9 w 1031"/>
                <a:gd name="T59" fmla="*/ 1 h 928"/>
                <a:gd name="T60" fmla="*/ 6 w 1031"/>
                <a:gd name="T61" fmla="*/ 2 h 928"/>
                <a:gd name="T62" fmla="*/ 5 w 1031"/>
                <a:gd name="T63" fmla="*/ 2 h 928"/>
                <a:gd name="T64" fmla="*/ 4 w 1031"/>
                <a:gd name="T65" fmla="*/ 3 h 928"/>
                <a:gd name="T66" fmla="*/ 3 w 1031"/>
                <a:gd name="T67" fmla="*/ 3 h 928"/>
                <a:gd name="T68" fmla="*/ 4 w 1031"/>
                <a:gd name="T69" fmla="*/ 3 h 928"/>
                <a:gd name="T70" fmla="*/ 1 w 1031"/>
                <a:gd name="T71" fmla="*/ 4 h 928"/>
                <a:gd name="T72" fmla="*/ 1 w 1031"/>
                <a:gd name="T73" fmla="*/ 5 h 928"/>
                <a:gd name="T74" fmla="*/ 1 w 1031"/>
                <a:gd name="T75" fmla="*/ 4 h 928"/>
                <a:gd name="T76" fmla="*/ 1 w 1031"/>
                <a:gd name="T77" fmla="*/ 3 h 928"/>
                <a:gd name="T78" fmla="*/ 1 w 1031"/>
                <a:gd name="T79" fmla="*/ 6 h 928"/>
                <a:gd name="T80" fmla="*/ 2 w 1031"/>
                <a:gd name="T81" fmla="*/ 7 h 928"/>
                <a:gd name="T82" fmla="*/ 1 w 1031"/>
                <a:gd name="T83" fmla="*/ 6 h 928"/>
                <a:gd name="T84" fmla="*/ 3 w 1031"/>
                <a:gd name="T85" fmla="*/ 7 h 928"/>
                <a:gd name="T86" fmla="*/ 4 w 1031"/>
                <a:gd name="T87" fmla="*/ 8 h 928"/>
                <a:gd name="T88" fmla="*/ 3 w 1031"/>
                <a:gd name="T89" fmla="*/ 8 h 928"/>
                <a:gd name="T90" fmla="*/ 4 w 1031"/>
                <a:gd name="T91" fmla="*/ 9 h 928"/>
                <a:gd name="T92" fmla="*/ 4 w 1031"/>
                <a:gd name="T93" fmla="*/ 11 h 928"/>
                <a:gd name="T94" fmla="*/ 4 w 1031"/>
                <a:gd name="T95" fmla="*/ 9 h 928"/>
                <a:gd name="T96" fmla="*/ 4 w 1031"/>
                <a:gd name="T97" fmla="*/ 12 h 928"/>
                <a:gd name="T98" fmla="*/ 4 w 1031"/>
                <a:gd name="T99" fmla="*/ 13 h 928"/>
                <a:gd name="T100" fmla="*/ 4 w 1031"/>
                <a:gd name="T101" fmla="*/ 13 h 928"/>
                <a:gd name="T102" fmla="*/ 4 w 1031"/>
                <a:gd name="T103" fmla="*/ 13 h 928"/>
                <a:gd name="T104" fmla="*/ 3 w 1031"/>
                <a:gd name="T105" fmla="*/ 13 h 928"/>
                <a:gd name="T106" fmla="*/ 4 w 1031"/>
                <a:gd name="T107" fmla="*/ 12 h 928"/>
                <a:gd name="T108" fmla="*/ 5 w 1031"/>
                <a:gd name="T109" fmla="*/ 13 h 928"/>
                <a:gd name="T110" fmla="*/ 5 w 1031"/>
                <a:gd name="T111" fmla="*/ 14 h 9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31"/>
                <a:gd name="T169" fmla="*/ 0 h 928"/>
                <a:gd name="T170" fmla="*/ 1031 w 1031"/>
                <a:gd name="T171" fmla="*/ 928 h 92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31" h="928">
                  <a:moveTo>
                    <a:pt x="374" y="901"/>
                  </a:moveTo>
                  <a:lnTo>
                    <a:pt x="395" y="899"/>
                  </a:lnTo>
                  <a:lnTo>
                    <a:pt x="407" y="899"/>
                  </a:lnTo>
                  <a:lnTo>
                    <a:pt x="422" y="899"/>
                  </a:lnTo>
                  <a:lnTo>
                    <a:pt x="437" y="897"/>
                  </a:lnTo>
                  <a:lnTo>
                    <a:pt x="451" y="897"/>
                  </a:lnTo>
                  <a:lnTo>
                    <a:pt x="468" y="897"/>
                  </a:lnTo>
                  <a:lnTo>
                    <a:pt x="478" y="897"/>
                  </a:lnTo>
                  <a:lnTo>
                    <a:pt x="478" y="922"/>
                  </a:lnTo>
                  <a:lnTo>
                    <a:pt x="470" y="922"/>
                  </a:lnTo>
                  <a:lnTo>
                    <a:pt x="453" y="924"/>
                  </a:lnTo>
                  <a:lnTo>
                    <a:pt x="437" y="924"/>
                  </a:lnTo>
                  <a:lnTo>
                    <a:pt x="422" y="924"/>
                  </a:lnTo>
                  <a:lnTo>
                    <a:pt x="409" y="924"/>
                  </a:lnTo>
                  <a:lnTo>
                    <a:pt x="397" y="926"/>
                  </a:lnTo>
                  <a:lnTo>
                    <a:pt x="374" y="926"/>
                  </a:lnTo>
                  <a:lnTo>
                    <a:pt x="374" y="901"/>
                  </a:lnTo>
                  <a:close/>
                  <a:moveTo>
                    <a:pt x="555" y="895"/>
                  </a:moveTo>
                  <a:lnTo>
                    <a:pt x="563" y="895"/>
                  </a:lnTo>
                  <a:lnTo>
                    <a:pt x="607" y="893"/>
                  </a:lnTo>
                  <a:lnTo>
                    <a:pt x="651" y="891"/>
                  </a:lnTo>
                  <a:lnTo>
                    <a:pt x="659" y="891"/>
                  </a:lnTo>
                  <a:lnTo>
                    <a:pt x="661" y="916"/>
                  </a:lnTo>
                  <a:lnTo>
                    <a:pt x="651" y="918"/>
                  </a:lnTo>
                  <a:lnTo>
                    <a:pt x="607" y="920"/>
                  </a:lnTo>
                  <a:lnTo>
                    <a:pt x="565" y="920"/>
                  </a:lnTo>
                  <a:lnTo>
                    <a:pt x="557" y="922"/>
                  </a:lnTo>
                  <a:lnTo>
                    <a:pt x="555" y="895"/>
                  </a:lnTo>
                  <a:close/>
                  <a:moveTo>
                    <a:pt x="736" y="884"/>
                  </a:moveTo>
                  <a:lnTo>
                    <a:pt x="736" y="884"/>
                  </a:lnTo>
                  <a:lnTo>
                    <a:pt x="780" y="880"/>
                  </a:lnTo>
                  <a:lnTo>
                    <a:pt x="819" y="874"/>
                  </a:lnTo>
                  <a:lnTo>
                    <a:pt x="838" y="870"/>
                  </a:lnTo>
                  <a:lnTo>
                    <a:pt x="842" y="897"/>
                  </a:lnTo>
                  <a:lnTo>
                    <a:pt x="823" y="899"/>
                  </a:lnTo>
                  <a:lnTo>
                    <a:pt x="782" y="905"/>
                  </a:lnTo>
                  <a:lnTo>
                    <a:pt x="738" y="911"/>
                  </a:lnTo>
                  <a:lnTo>
                    <a:pt x="736" y="884"/>
                  </a:lnTo>
                  <a:close/>
                  <a:moveTo>
                    <a:pt x="911" y="851"/>
                  </a:moveTo>
                  <a:lnTo>
                    <a:pt x="921" y="847"/>
                  </a:lnTo>
                  <a:lnTo>
                    <a:pt x="936" y="841"/>
                  </a:lnTo>
                  <a:lnTo>
                    <a:pt x="946" y="835"/>
                  </a:lnTo>
                  <a:lnTo>
                    <a:pt x="956" y="828"/>
                  </a:lnTo>
                  <a:lnTo>
                    <a:pt x="967" y="822"/>
                  </a:lnTo>
                  <a:lnTo>
                    <a:pt x="973" y="814"/>
                  </a:lnTo>
                  <a:lnTo>
                    <a:pt x="979" y="808"/>
                  </a:lnTo>
                  <a:lnTo>
                    <a:pt x="986" y="797"/>
                  </a:lnTo>
                  <a:lnTo>
                    <a:pt x="1008" y="810"/>
                  </a:lnTo>
                  <a:lnTo>
                    <a:pt x="1008" y="814"/>
                  </a:lnTo>
                  <a:lnTo>
                    <a:pt x="1000" y="824"/>
                  </a:lnTo>
                  <a:lnTo>
                    <a:pt x="992" y="833"/>
                  </a:lnTo>
                  <a:lnTo>
                    <a:pt x="981" y="843"/>
                  </a:lnTo>
                  <a:lnTo>
                    <a:pt x="971" y="851"/>
                  </a:lnTo>
                  <a:lnTo>
                    <a:pt x="958" y="860"/>
                  </a:lnTo>
                  <a:lnTo>
                    <a:pt x="946" y="866"/>
                  </a:lnTo>
                  <a:lnTo>
                    <a:pt x="931" y="872"/>
                  </a:lnTo>
                  <a:lnTo>
                    <a:pt x="921" y="876"/>
                  </a:lnTo>
                  <a:lnTo>
                    <a:pt x="911" y="851"/>
                  </a:lnTo>
                  <a:close/>
                  <a:moveTo>
                    <a:pt x="1006" y="727"/>
                  </a:moveTo>
                  <a:lnTo>
                    <a:pt x="1006" y="720"/>
                  </a:lnTo>
                  <a:lnTo>
                    <a:pt x="1006" y="695"/>
                  </a:lnTo>
                  <a:lnTo>
                    <a:pt x="1004" y="666"/>
                  </a:lnTo>
                  <a:lnTo>
                    <a:pt x="1002" y="637"/>
                  </a:lnTo>
                  <a:lnTo>
                    <a:pt x="1000" y="627"/>
                  </a:lnTo>
                  <a:lnTo>
                    <a:pt x="1025" y="623"/>
                  </a:lnTo>
                  <a:lnTo>
                    <a:pt x="1027" y="635"/>
                  </a:lnTo>
                  <a:lnTo>
                    <a:pt x="1031" y="666"/>
                  </a:lnTo>
                  <a:lnTo>
                    <a:pt x="1031" y="695"/>
                  </a:lnTo>
                  <a:lnTo>
                    <a:pt x="1031" y="725"/>
                  </a:lnTo>
                  <a:lnTo>
                    <a:pt x="1031" y="731"/>
                  </a:lnTo>
                  <a:lnTo>
                    <a:pt x="1006" y="727"/>
                  </a:lnTo>
                  <a:close/>
                  <a:moveTo>
                    <a:pt x="988" y="550"/>
                  </a:moveTo>
                  <a:lnTo>
                    <a:pt x="981" y="517"/>
                  </a:lnTo>
                  <a:lnTo>
                    <a:pt x="975" y="488"/>
                  </a:lnTo>
                  <a:lnTo>
                    <a:pt x="971" y="459"/>
                  </a:lnTo>
                  <a:lnTo>
                    <a:pt x="969" y="448"/>
                  </a:lnTo>
                  <a:lnTo>
                    <a:pt x="996" y="444"/>
                  </a:lnTo>
                  <a:lnTo>
                    <a:pt x="996" y="455"/>
                  </a:lnTo>
                  <a:lnTo>
                    <a:pt x="1000" y="484"/>
                  </a:lnTo>
                  <a:lnTo>
                    <a:pt x="1006" y="513"/>
                  </a:lnTo>
                  <a:lnTo>
                    <a:pt x="1013" y="546"/>
                  </a:lnTo>
                  <a:lnTo>
                    <a:pt x="988" y="550"/>
                  </a:lnTo>
                  <a:close/>
                  <a:moveTo>
                    <a:pt x="967" y="367"/>
                  </a:moveTo>
                  <a:lnTo>
                    <a:pt x="969" y="351"/>
                  </a:lnTo>
                  <a:lnTo>
                    <a:pt x="971" y="324"/>
                  </a:lnTo>
                  <a:lnTo>
                    <a:pt x="975" y="295"/>
                  </a:lnTo>
                  <a:lnTo>
                    <a:pt x="981" y="263"/>
                  </a:lnTo>
                  <a:lnTo>
                    <a:pt x="1006" y="268"/>
                  </a:lnTo>
                  <a:lnTo>
                    <a:pt x="1002" y="299"/>
                  </a:lnTo>
                  <a:lnTo>
                    <a:pt x="998" y="326"/>
                  </a:lnTo>
                  <a:lnTo>
                    <a:pt x="994" y="353"/>
                  </a:lnTo>
                  <a:lnTo>
                    <a:pt x="994" y="369"/>
                  </a:lnTo>
                  <a:lnTo>
                    <a:pt x="967" y="367"/>
                  </a:lnTo>
                  <a:close/>
                  <a:moveTo>
                    <a:pt x="992" y="187"/>
                  </a:moveTo>
                  <a:lnTo>
                    <a:pt x="992" y="185"/>
                  </a:lnTo>
                  <a:lnTo>
                    <a:pt x="994" y="160"/>
                  </a:lnTo>
                  <a:lnTo>
                    <a:pt x="994" y="135"/>
                  </a:lnTo>
                  <a:lnTo>
                    <a:pt x="994" y="114"/>
                  </a:lnTo>
                  <a:lnTo>
                    <a:pt x="990" y="93"/>
                  </a:lnTo>
                  <a:lnTo>
                    <a:pt x="990" y="89"/>
                  </a:lnTo>
                  <a:lnTo>
                    <a:pt x="1013" y="81"/>
                  </a:lnTo>
                  <a:lnTo>
                    <a:pt x="1017" y="89"/>
                  </a:lnTo>
                  <a:lnTo>
                    <a:pt x="1019" y="112"/>
                  </a:lnTo>
                  <a:lnTo>
                    <a:pt x="1021" y="137"/>
                  </a:lnTo>
                  <a:lnTo>
                    <a:pt x="1021" y="162"/>
                  </a:lnTo>
                  <a:lnTo>
                    <a:pt x="1017" y="187"/>
                  </a:lnTo>
                  <a:lnTo>
                    <a:pt x="1017" y="191"/>
                  </a:lnTo>
                  <a:lnTo>
                    <a:pt x="992" y="187"/>
                  </a:lnTo>
                  <a:close/>
                  <a:moveTo>
                    <a:pt x="948" y="39"/>
                  </a:moveTo>
                  <a:lnTo>
                    <a:pt x="944" y="37"/>
                  </a:lnTo>
                  <a:lnTo>
                    <a:pt x="934" y="35"/>
                  </a:lnTo>
                  <a:lnTo>
                    <a:pt x="923" y="31"/>
                  </a:lnTo>
                  <a:lnTo>
                    <a:pt x="911" y="29"/>
                  </a:lnTo>
                  <a:lnTo>
                    <a:pt x="898" y="27"/>
                  </a:lnTo>
                  <a:lnTo>
                    <a:pt x="884" y="27"/>
                  </a:lnTo>
                  <a:lnTo>
                    <a:pt x="869" y="25"/>
                  </a:lnTo>
                  <a:lnTo>
                    <a:pt x="852" y="25"/>
                  </a:lnTo>
                  <a:lnTo>
                    <a:pt x="850" y="0"/>
                  </a:lnTo>
                  <a:lnTo>
                    <a:pt x="852" y="0"/>
                  </a:lnTo>
                  <a:lnTo>
                    <a:pt x="869" y="0"/>
                  </a:lnTo>
                  <a:lnTo>
                    <a:pt x="886" y="0"/>
                  </a:lnTo>
                  <a:lnTo>
                    <a:pt x="900" y="2"/>
                  </a:lnTo>
                  <a:lnTo>
                    <a:pt x="917" y="4"/>
                  </a:lnTo>
                  <a:lnTo>
                    <a:pt x="929" y="6"/>
                  </a:lnTo>
                  <a:lnTo>
                    <a:pt x="942" y="10"/>
                  </a:lnTo>
                  <a:lnTo>
                    <a:pt x="954" y="14"/>
                  </a:lnTo>
                  <a:lnTo>
                    <a:pt x="958" y="16"/>
                  </a:lnTo>
                  <a:lnTo>
                    <a:pt x="948" y="39"/>
                  </a:lnTo>
                  <a:close/>
                  <a:moveTo>
                    <a:pt x="775" y="29"/>
                  </a:moveTo>
                  <a:lnTo>
                    <a:pt x="742" y="33"/>
                  </a:lnTo>
                  <a:lnTo>
                    <a:pt x="703" y="39"/>
                  </a:lnTo>
                  <a:lnTo>
                    <a:pt x="674" y="43"/>
                  </a:lnTo>
                  <a:lnTo>
                    <a:pt x="669" y="18"/>
                  </a:lnTo>
                  <a:lnTo>
                    <a:pt x="699" y="12"/>
                  </a:lnTo>
                  <a:lnTo>
                    <a:pt x="740" y="6"/>
                  </a:lnTo>
                  <a:lnTo>
                    <a:pt x="771" y="4"/>
                  </a:lnTo>
                  <a:lnTo>
                    <a:pt x="775" y="29"/>
                  </a:lnTo>
                  <a:close/>
                  <a:moveTo>
                    <a:pt x="597" y="58"/>
                  </a:moveTo>
                  <a:lnTo>
                    <a:pt x="580" y="62"/>
                  </a:lnTo>
                  <a:lnTo>
                    <a:pt x="540" y="70"/>
                  </a:lnTo>
                  <a:lnTo>
                    <a:pt x="501" y="79"/>
                  </a:lnTo>
                  <a:lnTo>
                    <a:pt x="497" y="81"/>
                  </a:lnTo>
                  <a:lnTo>
                    <a:pt x="488" y="56"/>
                  </a:lnTo>
                  <a:lnTo>
                    <a:pt x="495" y="54"/>
                  </a:lnTo>
                  <a:lnTo>
                    <a:pt x="534" y="45"/>
                  </a:lnTo>
                  <a:lnTo>
                    <a:pt x="574" y="35"/>
                  </a:lnTo>
                  <a:lnTo>
                    <a:pt x="590" y="33"/>
                  </a:lnTo>
                  <a:lnTo>
                    <a:pt x="597" y="58"/>
                  </a:lnTo>
                  <a:close/>
                  <a:moveTo>
                    <a:pt x="422" y="101"/>
                  </a:moveTo>
                  <a:lnTo>
                    <a:pt x="416" y="104"/>
                  </a:lnTo>
                  <a:lnTo>
                    <a:pt x="399" y="108"/>
                  </a:lnTo>
                  <a:lnTo>
                    <a:pt x="370" y="116"/>
                  </a:lnTo>
                  <a:lnTo>
                    <a:pt x="339" y="126"/>
                  </a:lnTo>
                  <a:lnTo>
                    <a:pt x="322" y="133"/>
                  </a:lnTo>
                  <a:lnTo>
                    <a:pt x="314" y="108"/>
                  </a:lnTo>
                  <a:lnTo>
                    <a:pt x="330" y="104"/>
                  </a:lnTo>
                  <a:lnTo>
                    <a:pt x="362" y="91"/>
                  </a:lnTo>
                  <a:lnTo>
                    <a:pt x="393" y="83"/>
                  </a:lnTo>
                  <a:lnTo>
                    <a:pt x="407" y="79"/>
                  </a:lnTo>
                  <a:lnTo>
                    <a:pt x="414" y="77"/>
                  </a:lnTo>
                  <a:lnTo>
                    <a:pt x="422" y="101"/>
                  </a:lnTo>
                  <a:close/>
                  <a:moveTo>
                    <a:pt x="251" y="160"/>
                  </a:moveTo>
                  <a:lnTo>
                    <a:pt x="243" y="164"/>
                  </a:lnTo>
                  <a:lnTo>
                    <a:pt x="214" y="176"/>
                  </a:lnTo>
                  <a:lnTo>
                    <a:pt x="183" y="191"/>
                  </a:lnTo>
                  <a:lnTo>
                    <a:pt x="158" y="203"/>
                  </a:lnTo>
                  <a:lnTo>
                    <a:pt x="145" y="180"/>
                  </a:lnTo>
                  <a:lnTo>
                    <a:pt x="172" y="166"/>
                  </a:lnTo>
                  <a:lnTo>
                    <a:pt x="204" y="153"/>
                  </a:lnTo>
                  <a:lnTo>
                    <a:pt x="235" y="139"/>
                  </a:lnTo>
                  <a:lnTo>
                    <a:pt x="241" y="137"/>
                  </a:lnTo>
                  <a:lnTo>
                    <a:pt x="251" y="160"/>
                  </a:lnTo>
                  <a:close/>
                  <a:moveTo>
                    <a:pt x="91" y="243"/>
                  </a:moveTo>
                  <a:lnTo>
                    <a:pt x="81" y="249"/>
                  </a:lnTo>
                  <a:lnTo>
                    <a:pt x="62" y="266"/>
                  </a:lnTo>
                  <a:lnTo>
                    <a:pt x="52" y="272"/>
                  </a:lnTo>
                  <a:lnTo>
                    <a:pt x="46" y="280"/>
                  </a:lnTo>
                  <a:lnTo>
                    <a:pt x="37" y="286"/>
                  </a:lnTo>
                  <a:lnTo>
                    <a:pt x="31" y="295"/>
                  </a:lnTo>
                  <a:lnTo>
                    <a:pt x="27" y="303"/>
                  </a:lnTo>
                  <a:lnTo>
                    <a:pt x="23" y="309"/>
                  </a:lnTo>
                  <a:lnTo>
                    <a:pt x="0" y="299"/>
                  </a:lnTo>
                  <a:lnTo>
                    <a:pt x="0" y="297"/>
                  </a:lnTo>
                  <a:lnTo>
                    <a:pt x="6" y="286"/>
                  </a:lnTo>
                  <a:lnTo>
                    <a:pt x="12" y="278"/>
                  </a:lnTo>
                  <a:lnTo>
                    <a:pt x="18" y="270"/>
                  </a:lnTo>
                  <a:lnTo>
                    <a:pt x="27" y="261"/>
                  </a:lnTo>
                  <a:lnTo>
                    <a:pt x="35" y="253"/>
                  </a:lnTo>
                  <a:lnTo>
                    <a:pt x="46" y="245"/>
                  </a:lnTo>
                  <a:lnTo>
                    <a:pt x="66" y="228"/>
                  </a:lnTo>
                  <a:lnTo>
                    <a:pt x="77" y="220"/>
                  </a:lnTo>
                  <a:lnTo>
                    <a:pt x="91" y="243"/>
                  </a:lnTo>
                  <a:close/>
                  <a:moveTo>
                    <a:pt x="35" y="369"/>
                  </a:moveTo>
                  <a:lnTo>
                    <a:pt x="35" y="371"/>
                  </a:lnTo>
                  <a:lnTo>
                    <a:pt x="43" y="380"/>
                  </a:lnTo>
                  <a:lnTo>
                    <a:pt x="50" y="388"/>
                  </a:lnTo>
                  <a:lnTo>
                    <a:pt x="60" y="396"/>
                  </a:lnTo>
                  <a:lnTo>
                    <a:pt x="79" y="415"/>
                  </a:lnTo>
                  <a:lnTo>
                    <a:pt x="100" y="432"/>
                  </a:lnTo>
                  <a:lnTo>
                    <a:pt x="106" y="438"/>
                  </a:lnTo>
                  <a:lnTo>
                    <a:pt x="91" y="459"/>
                  </a:lnTo>
                  <a:lnTo>
                    <a:pt x="83" y="452"/>
                  </a:lnTo>
                  <a:lnTo>
                    <a:pt x="60" y="434"/>
                  </a:lnTo>
                  <a:lnTo>
                    <a:pt x="41" y="415"/>
                  </a:lnTo>
                  <a:lnTo>
                    <a:pt x="31" y="405"/>
                  </a:lnTo>
                  <a:lnTo>
                    <a:pt x="23" y="396"/>
                  </a:lnTo>
                  <a:lnTo>
                    <a:pt x="14" y="386"/>
                  </a:lnTo>
                  <a:lnTo>
                    <a:pt x="12" y="384"/>
                  </a:lnTo>
                  <a:lnTo>
                    <a:pt x="35" y="369"/>
                  </a:lnTo>
                  <a:close/>
                  <a:moveTo>
                    <a:pt x="168" y="486"/>
                  </a:moveTo>
                  <a:lnTo>
                    <a:pt x="172" y="488"/>
                  </a:lnTo>
                  <a:lnTo>
                    <a:pt x="195" y="506"/>
                  </a:lnTo>
                  <a:lnTo>
                    <a:pt x="218" y="525"/>
                  </a:lnTo>
                  <a:lnTo>
                    <a:pt x="237" y="544"/>
                  </a:lnTo>
                  <a:lnTo>
                    <a:pt x="247" y="554"/>
                  </a:lnTo>
                  <a:lnTo>
                    <a:pt x="229" y="573"/>
                  </a:lnTo>
                  <a:lnTo>
                    <a:pt x="220" y="565"/>
                  </a:lnTo>
                  <a:lnTo>
                    <a:pt x="202" y="546"/>
                  </a:lnTo>
                  <a:lnTo>
                    <a:pt x="179" y="527"/>
                  </a:lnTo>
                  <a:lnTo>
                    <a:pt x="156" y="509"/>
                  </a:lnTo>
                  <a:lnTo>
                    <a:pt x="152" y="506"/>
                  </a:lnTo>
                  <a:lnTo>
                    <a:pt x="168" y="486"/>
                  </a:lnTo>
                  <a:close/>
                  <a:moveTo>
                    <a:pt x="289" y="629"/>
                  </a:moveTo>
                  <a:lnTo>
                    <a:pt x="291" y="641"/>
                  </a:lnTo>
                  <a:lnTo>
                    <a:pt x="293" y="662"/>
                  </a:lnTo>
                  <a:lnTo>
                    <a:pt x="291" y="681"/>
                  </a:lnTo>
                  <a:lnTo>
                    <a:pt x="289" y="702"/>
                  </a:lnTo>
                  <a:lnTo>
                    <a:pt x="285" y="722"/>
                  </a:lnTo>
                  <a:lnTo>
                    <a:pt x="281" y="737"/>
                  </a:lnTo>
                  <a:lnTo>
                    <a:pt x="256" y="731"/>
                  </a:lnTo>
                  <a:lnTo>
                    <a:pt x="258" y="716"/>
                  </a:lnTo>
                  <a:lnTo>
                    <a:pt x="262" y="698"/>
                  </a:lnTo>
                  <a:lnTo>
                    <a:pt x="266" y="681"/>
                  </a:lnTo>
                  <a:lnTo>
                    <a:pt x="266" y="662"/>
                  </a:lnTo>
                  <a:lnTo>
                    <a:pt x="266" y="646"/>
                  </a:lnTo>
                  <a:lnTo>
                    <a:pt x="264" y="633"/>
                  </a:lnTo>
                  <a:lnTo>
                    <a:pt x="289" y="629"/>
                  </a:lnTo>
                  <a:close/>
                  <a:moveTo>
                    <a:pt x="258" y="812"/>
                  </a:moveTo>
                  <a:lnTo>
                    <a:pt x="253" y="826"/>
                  </a:lnTo>
                  <a:lnTo>
                    <a:pt x="249" y="841"/>
                  </a:lnTo>
                  <a:lnTo>
                    <a:pt x="249" y="851"/>
                  </a:lnTo>
                  <a:lnTo>
                    <a:pt x="249" y="862"/>
                  </a:lnTo>
                  <a:lnTo>
                    <a:pt x="249" y="860"/>
                  </a:lnTo>
                  <a:lnTo>
                    <a:pt x="251" y="868"/>
                  </a:lnTo>
                  <a:lnTo>
                    <a:pt x="256" y="876"/>
                  </a:lnTo>
                  <a:lnTo>
                    <a:pt x="258" y="882"/>
                  </a:lnTo>
                  <a:lnTo>
                    <a:pt x="262" y="889"/>
                  </a:lnTo>
                  <a:lnTo>
                    <a:pt x="266" y="893"/>
                  </a:lnTo>
                  <a:lnTo>
                    <a:pt x="264" y="891"/>
                  </a:lnTo>
                  <a:lnTo>
                    <a:pt x="268" y="895"/>
                  </a:lnTo>
                  <a:lnTo>
                    <a:pt x="249" y="914"/>
                  </a:lnTo>
                  <a:lnTo>
                    <a:pt x="247" y="909"/>
                  </a:lnTo>
                  <a:lnTo>
                    <a:pt x="245" y="909"/>
                  </a:lnTo>
                  <a:lnTo>
                    <a:pt x="239" y="901"/>
                  </a:lnTo>
                  <a:lnTo>
                    <a:pt x="235" y="895"/>
                  </a:lnTo>
                  <a:lnTo>
                    <a:pt x="231" y="887"/>
                  </a:lnTo>
                  <a:lnTo>
                    <a:pt x="226" y="878"/>
                  </a:lnTo>
                  <a:lnTo>
                    <a:pt x="226" y="876"/>
                  </a:lnTo>
                  <a:lnTo>
                    <a:pt x="224" y="866"/>
                  </a:lnTo>
                  <a:lnTo>
                    <a:pt x="222" y="862"/>
                  </a:lnTo>
                  <a:lnTo>
                    <a:pt x="222" y="849"/>
                  </a:lnTo>
                  <a:lnTo>
                    <a:pt x="224" y="835"/>
                  </a:lnTo>
                  <a:lnTo>
                    <a:pt x="229" y="820"/>
                  </a:lnTo>
                  <a:lnTo>
                    <a:pt x="233" y="803"/>
                  </a:lnTo>
                  <a:lnTo>
                    <a:pt x="258" y="812"/>
                  </a:lnTo>
                  <a:close/>
                  <a:moveTo>
                    <a:pt x="335" y="903"/>
                  </a:moveTo>
                  <a:lnTo>
                    <a:pt x="337" y="903"/>
                  </a:lnTo>
                  <a:lnTo>
                    <a:pt x="353" y="901"/>
                  </a:lnTo>
                  <a:lnTo>
                    <a:pt x="374" y="901"/>
                  </a:lnTo>
                  <a:lnTo>
                    <a:pt x="374" y="926"/>
                  </a:lnTo>
                  <a:lnTo>
                    <a:pt x="355" y="928"/>
                  </a:lnTo>
                  <a:lnTo>
                    <a:pt x="339" y="928"/>
                  </a:lnTo>
                  <a:lnTo>
                    <a:pt x="335" y="928"/>
                  </a:lnTo>
                  <a:lnTo>
                    <a:pt x="335" y="903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822" name="Freeform 34"/>
            <p:cNvSpPr>
              <a:spLocks noEditPoints="1"/>
            </p:cNvSpPr>
            <p:nvPr/>
          </p:nvSpPr>
          <p:spPr bwMode="auto">
            <a:xfrm>
              <a:off x="516" y="2884"/>
              <a:ext cx="1526" cy="65"/>
            </a:xfrm>
            <a:custGeom>
              <a:avLst/>
              <a:gdLst>
                <a:gd name="T0" fmla="*/ 1 w 2441"/>
                <a:gd name="T1" fmla="*/ 1 h 104"/>
                <a:gd name="T2" fmla="*/ 34 w 2441"/>
                <a:gd name="T3" fmla="*/ 1 h 104"/>
                <a:gd name="T4" fmla="*/ 34 w 2441"/>
                <a:gd name="T5" fmla="*/ 1 h 104"/>
                <a:gd name="T6" fmla="*/ 34 w 2441"/>
                <a:gd name="T7" fmla="*/ 1 h 104"/>
                <a:gd name="T8" fmla="*/ 34 w 2441"/>
                <a:gd name="T9" fmla="*/ 1 h 104"/>
                <a:gd name="T10" fmla="*/ 34 w 2441"/>
                <a:gd name="T11" fmla="*/ 1 h 104"/>
                <a:gd name="T12" fmla="*/ 34 w 2441"/>
                <a:gd name="T13" fmla="*/ 1 h 104"/>
                <a:gd name="T14" fmla="*/ 34 w 2441"/>
                <a:gd name="T15" fmla="*/ 1 h 104"/>
                <a:gd name="T16" fmla="*/ 34 w 2441"/>
                <a:gd name="T17" fmla="*/ 1 h 104"/>
                <a:gd name="T18" fmla="*/ 34 w 2441"/>
                <a:gd name="T19" fmla="*/ 1 h 104"/>
                <a:gd name="T20" fmla="*/ 1 w 2441"/>
                <a:gd name="T21" fmla="*/ 1 h 104"/>
                <a:gd name="T22" fmla="*/ 1 w 2441"/>
                <a:gd name="T23" fmla="*/ 1 h 104"/>
                <a:gd name="T24" fmla="*/ 1 w 2441"/>
                <a:gd name="T25" fmla="*/ 1 h 104"/>
                <a:gd name="T26" fmla="*/ 0 w 2441"/>
                <a:gd name="T27" fmla="*/ 1 h 104"/>
                <a:gd name="T28" fmla="*/ 0 w 2441"/>
                <a:gd name="T29" fmla="*/ 1 h 104"/>
                <a:gd name="T30" fmla="*/ 0 w 2441"/>
                <a:gd name="T31" fmla="*/ 1 h 104"/>
                <a:gd name="T32" fmla="*/ 1 w 2441"/>
                <a:gd name="T33" fmla="*/ 1 h 104"/>
                <a:gd name="T34" fmla="*/ 1 w 2441"/>
                <a:gd name="T35" fmla="*/ 1 h 104"/>
                <a:gd name="T36" fmla="*/ 1 w 2441"/>
                <a:gd name="T37" fmla="*/ 1 h 104"/>
                <a:gd name="T38" fmla="*/ 1 w 2441"/>
                <a:gd name="T39" fmla="*/ 1 h 104"/>
                <a:gd name="T40" fmla="*/ 34 w 2441"/>
                <a:gd name="T41" fmla="*/ 0 h 104"/>
                <a:gd name="T42" fmla="*/ 36 w 2441"/>
                <a:gd name="T43" fmla="*/ 1 h 104"/>
                <a:gd name="T44" fmla="*/ 34 w 2441"/>
                <a:gd name="T45" fmla="*/ 2 h 104"/>
                <a:gd name="T46" fmla="*/ 34 w 2441"/>
                <a:gd name="T47" fmla="*/ 0 h 10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441"/>
                <a:gd name="T73" fmla="*/ 0 h 104"/>
                <a:gd name="T74" fmla="*/ 2441 w 2441"/>
                <a:gd name="T75" fmla="*/ 104 h 10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441" h="104">
                  <a:moveTo>
                    <a:pt x="6" y="44"/>
                  </a:moveTo>
                  <a:lnTo>
                    <a:pt x="2356" y="44"/>
                  </a:lnTo>
                  <a:lnTo>
                    <a:pt x="2358" y="44"/>
                  </a:lnTo>
                  <a:lnTo>
                    <a:pt x="2362" y="46"/>
                  </a:lnTo>
                  <a:lnTo>
                    <a:pt x="2364" y="50"/>
                  </a:lnTo>
                  <a:lnTo>
                    <a:pt x="2364" y="52"/>
                  </a:lnTo>
                  <a:lnTo>
                    <a:pt x="2364" y="57"/>
                  </a:lnTo>
                  <a:lnTo>
                    <a:pt x="2362" y="59"/>
                  </a:lnTo>
                  <a:lnTo>
                    <a:pt x="2358" y="61"/>
                  </a:lnTo>
                  <a:lnTo>
                    <a:pt x="2356" y="61"/>
                  </a:lnTo>
                  <a:lnTo>
                    <a:pt x="6" y="61"/>
                  </a:lnTo>
                  <a:lnTo>
                    <a:pt x="4" y="61"/>
                  </a:lnTo>
                  <a:lnTo>
                    <a:pt x="2" y="59"/>
                  </a:lnTo>
                  <a:lnTo>
                    <a:pt x="0" y="57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2" y="46"/>
                  </a:lnTo>
                  <a:lnTo>
                    <a:pt x="4" y="44"/>
                  </a:lnTo>
                  <a:lnTo>
                    <a:pt x="6" y="44"/>
                  </a:lnTo>
                  <a:close/>
                  <a:moveTo>
                    <a:pt x="2337" y="0"/>
                  </a:moveTo>
                  <a:lnTo>
                    <a:pt x="2441" y="52"/>
                  </a:lnTo>
                  <a:lnTo>
                    <a:pt x="2337" y="104"/>
                  </a:lnTo>
                  <a:lnTo>
                    <a:pt x="2337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823" name="Freeform 35"/>
            <p:cNvSpPr>
              <a:spLocks noEditPoints="1"/>
            </p:cNvSpPr>
            <p:nvPr/>
          </p:nvSpPr>
          <p:spPr bwMode="auto">
            <a:xfrm>
              <a:off x="545" y="1641"/>
              <a:ext cx="65" cy="1318"/>
            </a:xfrm>
            <a:custGeom>
              <a:avLst/>
              <a:gdLst>
                <a:gd name="T0" fmla="*/ 1 w 104"/>
                <a:gd name="T1" fmla="*/ 31 h 2110"/>
                <a:gd name="T2" fmla="*/ 1 w 104"/>
                <a:gd name="T3" fmla="*/ 1 h 2110"/>
                <a:gd name="T4" fmla="*/ 1 w 104"/>
                <a:gd name="T5" fmla="*/ 1 h 2110"/>
                <a:gd name="T6" fmla="*/ 1 w 104"/>
                <a:gd name="T7" fmla="*/ 1 h 2110"/>
                <a:gd name="T8" fmla="*/ 1 w 104"/>
                <a:gd name="T9" fmla="*/ 1 h 2110"/>
                <a:gd name="T10" fmla="*/ 1 w 104"/>
                <a:gd name="T11" fmla="*/ 1 h 2110"/>
                <a:gd name="T12" fmla="*/ 1 w 104"/>
                <a:gd name="T13" fmla="*/ 1 h 2110"/>
                <a:gd name="T14" fmla="*/ 1 w 104"/>
                <a:gd name="T15" fmla="*/ 1 h 2110"/>
                <a:gd name="T16" fmla="*/ 1 w 104"/>
                <a:gd name="T17" fmla="*/ 1 h 2110"/>
                <a:gd name="T18" fmla="*/ 1 w 104"/>
                <a:gd name="T19" fmla="*/ 1 h 2110"/>
                <a:gd name="T20" fmla="*/ 1 w 104"/>
                <a:gd name="T21" fmla="*/ 31 h 2110"/>
                <a:gd name="T22" fmla="*/ 1 w 104"/>
                <a:gd name="T23" fmla="*/ 31 h 2110"/>
                <a:gd name="T24" fmla="*/ 1 w 104"/>
                <a:gd name="T25" fmla="*/ 31 h 2110"/>
                <a:gd name="T26" fmla="*/ 1 w 104"/>
                <a:gd name="T27" fmla="*/ 31 h 2110"/>
                <a:gd name="T28" fmla="*/ 1 w 104"/>
                <a:gd name="T29" fmla="*/ 31 h 2110"/>
                <a:gd name="T30" fmla="*/ 1 w 104"/>
                <a:gd name="T31" fmla="*/ 31 h 2110"/>
                <a:gd name="T32" fmla="*/ 1 w 104"/>
                <a:gd name="T33" fmla="*/ 31 h 2110"/>
                <a:gd name="T34" fmla="*/ 1 w 104"/>
                <a:gd name="T35" fmla="*/ 31 h 2110"/>
                <a:gd name="T36" fmla="*/ 1 w 104"/>
                <a:gd name="T37" fmla="*/ 31 h 2110"/>
                <a:gd name="T38" fmla="*/ 1 w 104"/>
                <a:gd name="T39" fmla="*/ 31 h 2110"/>
                <a:gd name="T40" fmla="*/ 0 w 104"/>
                <a:gd name="T41" fmla="*/ 1 h 2110"/>
                <a:gd name="T42" fmla="*/ 1 w 104"/>
                <a:gd name="T43" fmla="*/ 0 h 2110"/>
                <a:gd name="T44" fmla="*/ 2 w 104"/>
                <a:gd name="T45" fmla="*/ 1 h 2110"/>
                <a:gd name="T46" fmla="*/ 0 w 104"/>
                <a:gd name="T47" fmla="*/ 1 h 211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4"/>
                <a:gd name="T73" fmla="*/ 0 h 2110"/>
                <a:gd name="T74" fmla="*/ 104 w 104"/>
                <a:gd name="T75" fmla="*/ 2110 h 211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4" h="2110">
                  <a:moveTo>
                    <a:pt x="41" y="2102"/>
                  </a:moveTo>
                  <a:lnTo>
                    <a:pt x="41" y="85"/>
                  </a:lnTo>
                  <a:lnTo>
                    <a:pt x="43" y="83"/>
                  </a:lnTo>
                  <a:lnTo>
                    <a:pt x="45" y="79"/>
                  </a:lnTo>
                  <a:lnTo>
                    <a:pt x="47" y="79"/>
                  </a:lnTo>
                  <a:lnTo>
                    <a:pt x="52" y="77"/>
                  </a:lnTo>
                  <a:lnTo>
                    <a:pt x="54" y="79"/>
                  </a:lnTo>
                  <a:lnTo>
                    <a:pt x="58" y="79"/>
                  </a:lnTo>
                  <a:lnTo>
                    <a:pt x="58" y="83"/>
                  </a:lnTo>
                  <a:lnTo>
                    <a:pt x="60" y="85"/>
                  </a:lnTo>
                  <a:lnTo>
                    <a:pt x="60" y="2102"/>
                  </a:lnTo>
                  <a:lnTo>
                    <a:pt x="58" y="2106"/>
                  </a:lnTo>
                  <a:lnTo>
                    <a:pt x="58" y="2108"/>
                  </a:lnTo>
                  <a:lnTo>
                    <a:pt x="54" y="2110"/>
                  </a:lnTo>
                  <a:lnTo>
                    <a:pt x="52" y="2110"/>
                  </a:lnTo>
                  <a:lnTo>
                    <a:pt x="47" y="2110"/>
                  </a:lnTo>
                  <a:lnTo>
                    <a:pt x="45" y="2108"/>
                  </a:lnTo>
                  <a:lnTo>
                    <a:pt x="43" y="2106"/>
                  </a:lnTo>
                  <a:lnTo>
                    <a:pt x="41" y="2102"/>
                  </a:lnTo>
                  <a:close/>
                  <a:moveTo>
                    <a:pt x="0" y="104"/>
                  </a:moveTo>
                  <a:lnTo>
                    <a:pt x="52" y="0"/>
                  </a:lnTo>
                  <a:lnTo>
                    <a:pt x="104" y="104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824" name="Freeform 36"/>
            <p:cNvSpPr>
              <a:spLocks/>
            </p:cNvSpPr>
            <p:nvPr/>
          </p:nvSpPr>
          <p:spPr bwMode="auto">
            <a:xfrm>
              <a:off x="714" y="2358"/>
              <a:ext cx="78" cy="78"/>
            </a:xfrm>
            <a:custGeom>
              <a:avLst/>
              <a:gdLst>
                <a:gd name="T0" fmla="*/ 1 w 125"/>
                <a:gd name="T1" fmla="*/ 0 h 125"/>
                <a:gd name="T2" fmla="*/ 1 w 125"/>
                <a:gd name="T3" fmla="*/ 0 h 125"/>
                <a:gd name="T4" fmla="*/ 1 w 125"/>
                <a:gd name="T5" fmla="*/ 1 h 125"/>
                <a:gd name="T6" fmla="*/ 1 w 125"/>
                <a:gd name="T7" fmla="*/ 1 h 125"/>
                <a:gd name="T8" fmla="*/ 1 w 125"/>
                <a:gd name="T9" fmla="*/ 1 h 125"/>
                <a:gd name="T10" fmla="*/ 1 w 125"/>
                <a:gd name="T11" fmla="*/ 1 h 125"/>
                <a:gd name="T12" fmla="*/ 1 w 125"/>
                <a:gd name="T13" fmla="*/ 1 h 125"/>
                <a:gd name="T14" fmla="*/ 1 w 125"/>
                <a:gd name="T15" fmla="*/ 1 h 125"/>
                <a:gd name="T16" fmla="*/ 1 w 125"/>
                <a:gd name="T17" fmla="*/ 1 h 125"/>
                <a:gd name="T18" fmla="*/ 1 w 125"/>
                <a:gd name="T19" fmla="*/ 1 h 125"/>
                <a:gd name="T20" fmla="*/ 1 w 125"/>
                <a:gd name="T21" fmla="*/ 1 h 125"/>
                <a:gd name="T22" fmla="*/ 1 w 125"/>
                <a:gd name="T23" fmla="*/ 1 h 125"/>
                <a:gd name="T24" fmla="*/ 1 w 125"/>
                <a:gd name="T25" fmla="*/ 1 h 125"/>
                <a:gd name="T26" fmla="*/ 0 w 125"/>
                <a:gd name="T27" fmla="*/ 1 h 125"/>
                <a:gd name="T28" fmla="*/ 0 w 125"/>
                <a:gd name="T29" fmla="*/ 1 h 125"/>
                <a:gd name="T30" fmla="*/ 0 w 125"/>
                <a:gd name="T31" fmla="*/ 1 h 125"/>
                <a:gd name="T32" fmla="*/ 1 w 125"/>
                <a:gd name="T33" fmla="*/ 1 h 125"/>
                <a:gd name="T34" fmla="*/ 1 w 125"/>
                <a:gd name="T35" fmla="*/ 1 h 125"/>
                <a:gd name="T36" fmla="*/ 1 w 125"/>
                <a:gd name="T37" fmla="*/ 1 h 125"/>
                <a:gd name="T38" fmla="*/ 1 w 125"/>
                <a:gd name="T39" fmla="*/ 1 h 125"/>
                <a:gd name="T40" fmla="*/ 1 w 125"/>
                <a:gd name="T41" fmla="*/ 1 h 125"/>
                <a:gd name="T42" fmla="*/ 1 w 125"/>
                <a:gd name="T43" fmla="*/ 1 h 125"/>
                <a:gd name="T44" fmla="*/ 1 w 125"/>
                <a:gd name="T45" fmla="*/ 1 h 125"/>
                <a:gd name="T46" fmla="*/ 1 w 125"/>
                <a:gd name="T47" fmla="*/ 1 h 125"/>
                <a:gd name="T48" fmla="*/ 1 w 125"/>
                <a:gd name="T49" fmla="*/ 1 h 125"/>
                <a:gd name="T50" fmla="*/ 1 w 125"/>
                <a:gd name="T51" fmla="*/ 1 h 125"/>
                <a:gd name="T52" fmla="*/ 1 w 125"/>
                <a:gd name="T53" fmla="*/ 1 h 125"/>
                <a:gd name="T54" fmla="*/ 1 w 125"/>
                <a:gd name="T55" fmla="*/ 1 h 125"/>
                <a:gd name="T56" fmla="*/ 1 w 125"/>
                <a:gd name="T57" fmla="*/ 1 h 125"/>
                <a:gd name="T58" fmla="*/ 1 w 125"/>
                <a:gd name="T59" fmla="*/ 1 h 125"/>
                <a:gd name="T60" fmla="*/ 1 w 125"/>
                <a:gd name="T61" fmla="*/ 1 h 125"/>
                <a:gd name="T62" fmla="*/ 1 w 125"/>
                <a:gd name="T63" fmla="*/ 1 h 125"/>
                <a:gd name="T64" fmla="*/ 1 w 125"/>
                <a:gd name="T65" fmla="*/ 1 h 125"/>
                <a:gd name="T66" fmla="*/ 1 w 125"/>
                <a:gd name="T67" fmla="*/ 1 h 125"/>
                <a:gd name="T68" fmla="*/ 1 w 125"/>
                <a:gd name="T69" fmla="*/ 1 h 125"/>
                <a:gd name="T70" fmla="*/ 1 w 125"/>
                <a:gd name="T71" fmla="*/ 1 h 125"/>
                <a:gd name="T72" fmla="*/ 1 w 125"/>
                <a:gd name="T73" fmla="*/ 1 h 125"/>
                <a:gd name="T74" fmla="*/ 1 w 125"/>
                <a:gd name="T75" fmla="*/ 1 h 125"/>
                <a:gd name="T76" fmla="*/ 1 w 125"/>
                <a:gd name="T77" fmla="*/ 1 h 125"/>
                <a:gd name="T78" fmla="*/ 1 w 125"/>
                <a:gd name="T79" fmla="*/ 1 h 125"/>
                <a:gd name="T80" fmla="*/ 1 w 125"/>
                <a:gd name="T81" fmla="*/ 1 h 125"/>
                <a:gd name="T82" fmla="*/ 1 w 125"/>
                <a:gd name="T83" fmla="*/ 1 h 125"/>
                <a:gd name="T84" fmla="*/ 1 w 125"/>
                <a:gd name="T85" fmla="*/ 1 h 125"/>
                <a:gd name="T86" fmla="*/ 1 w 125"/>
                <a:gd name="T87" fmla="*/ 1 h 125"/>
                <a:gd name="T88" fmla="*/ 1 w 125"/>
                <a:gd name="T89" fmla="*/ 1 h 125"/>
                <a:gd name="T90" fmla="*/ 1 w 125"/>
                <a:gd name="T91" fmla="*/ 1 h 125"/>
                <a:gd name="T92" fmla="*/ 1 w 125"/>
                <a:gd name="T93" fmla="*/ 1 h 125"/>
                <a:gd name="T94" fmla="*/ 1 w 125"/>
                <a:gd name="T95" fmla="*/ 1 h 125"/>
                <a:gd name="T96" fmla="*/ 1 w 125"/>
                <a:gd name="T97" fmla="*/ 1 h 125"/>
                <a:gd name="T98" fmla="*/ 1 w 125"/>
                <a:gd name="T99" fmla="*/ 1 h 125"/>
                <a:gd name="T100" fmla="*/ 1 w 125"/>
                <a:gd name="T101" fmla="*/ 1 h 125"/>
                <a:gd name="T102" fmla="*/ 1 w 125"/>
                <a:gd name="T103" fmla="*/ 1 h 125"/>
                <a:gd name="T104" fmla="*/ 1 w 125"/>
                <a:gd name="T105" fmla="*/ 1 h 125"/>
                <a:gd name="T106" fmla="*/ 1 w 125"/>
                <a:gd name="T107" fmla="*/ 1 h 125"/>
                <a:gd name="T108" fmla="*/ 1 w 125"/>
                <a:gd name="T109" fmla="*/ 1 h 125"/>
                <a:gd name="T110" fmla="*/ 1 w 125"/>
                <a:gd name="T111" fmla="*/ 0 h 125"/>
                <a:gd name="T112" fmla="*/ 1 w 125"/>
                <a:gd name="T113" fmla="*/ 0 h 12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5"/>
                <a:gd name="T172" fmla="*/ 0 h 125"/>
                <a:gd name="T173" fmla="*/ 125 w 125"/>
                <a:gd name="T174" fmla="*/ 125 h 12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5" h="125">
                  <a:moveTo>
                    <a:pt x="62" y="0"/>
                  </a:moveTo>
                  <a:lnTo>
                    <a:pt x="56" y="0"/>
                  </a:lnTo>
                  <a:lnTo>
                    <a:pt x="50" y="2"/>
                  </a:lnTo>
                  <a:lnTo>
                    <a:pt x="44" y="2"/>
                  </a:lnTo>
                  <a:lnTo>
                    <a:pt x="37" y="4"/>
                  </a:lnTo>
                  <a:lnTo>
                    <a:pt x="33" y="9"/>
                  </a:lnTo>
                  <a:lnTo>
                    <a:pt x="27" y="11"/>
                  </a:lnTo>
                  <a:lnTo>
                    <a:pt x="19" y="19"/>
                  </a:lnTo>
                  <a:lnTo>
                    <a:pt x="10" y="27"/>
                  </a:lnTo>
                  <a:lnTo>
                    <a:pt x="8" y="33"/>
                  </a:lnTo>
                  <a:lnTo>
                    <a:pt x="4" y="38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0" y="56"/>
                  </a:lnTo>
                  <a:lnTo>
                    <a:pt x="0" y="63"/>
                  </a:lnTo>
                  <a:lnTo>
                    <a:pt x="0" y="69"/>
                  </a:lnTo>
                  <a:lnTo>
                    <a:pt x="2" y="75"/>
                  </a:lnTo>
                  <a:lnTo>
                    <a:pt x="2" y="81"/>
                  </a:lnTo>
                  <a:lnTo>
                    <a:pt x="4" y="85"/>
                  </a:lnTo>
                  <a:lnTo>
                    <a:pt x="8" y="92"/>
                  </a:lnTo>
                  <a:lnTo>
                    <a:pt x="10" y="96"/>
                  </a:lnTo>
                  <a:lnTo>
                    <a:pt x="19" y="106"/>
                  </a:lnTo>
                  <a:lnTo>
                    <a:pt x="27" y="114"/>
                  </a:lnTo>
                  <a:lnTo>
                    <a:pt x="33" y="117"/>
                  </a:lnTo>
                  <a:lnTo>
                    <a:pt x="37" y="119"/>
                  </a:lnTo>
                  <a:lnTo>
                    <a:pt x="44" y="121"/>
                  </a:lnTo>
                  <a:lnTo>
                    <a:pt x="50" y="123"/>
                  </a:lnTo>
                  <a:lnTo>
                    <a:pt x="56" y="123"/>
                  </a:lnTo>
                  <a:lnTo>
                    <a:pt x="62" y="125"/>
                  </a:lnTo>
                  <a:lnTo>
                    <a:pt x="69" y="123"/>
                  </a:lnTo>
                  <a:lnTo>
                    <a:pt x="75" y="123"/>
                  </a:lnTo>
                  <a:lnTo>
                    <a:pt x="81" y="121"/>
                  </a:lnTo>
                  <a:lnTo>
                    <a:pt x="85" y="119"/>
                  </a:lnTo>
                  <a:lnTo>
                    <a:pt x="91" y="117"/>
                  </a:lnTo>
                  <a:lnTo>
                    <a:pt x="96" y="114"/>
                  </a:lnTo>
                  <a:lnTo>
                    <a:pt x="106" y="106"/>
                  </a:lnTo>
                  <a:lnTo>
                    <a:pt x="112" y="96"/>
                  </a:lnTo>
                  <a:lnTo>
                    <a:pt x="116" y="92"/>
                  </a:lnTo>
                  <a:lnTo>
                    <a:pt x="118" y="85"/>
                  </a:lnTo>
                  <a:lnTo>
                    <a:pt x="121" y="81"/>
                  </a:lnTo>
                  <a:lnTo>
                    <a:pt x="123" y="75"/>
                  </a:lnTo>
                  <a:lnTo>
                    <a:pt x="123" y="69"/>
                  </a:lnTo>
                  <a:lnTo>
                    <a:pt x="125" y="63"/>
                  </a:lnTo>
                  <a:lnTo>
                    <a:pt x="123" y="56"/>
                  </a:lnTo>
                  <a:lnTo>
                    <a:pt x="123" y="50"/>
                  </a:lnTo>
                  <a:lnTo>
                    <a:pt x="121" y="44"/>
                  </a:lnTo>
                  <a:lnTo>
                    <a:pt x="118" y="38"/>
                  </a:lnTo>
                  <a:lnTo>
                    <a:pt x="116" y="33"/>
                  </a:lnTo>
                  <a:lnTo>
                    <a:pt x="112" y="27"/>
                  </a:lnTo>
                  <a:lnTo>
                    <a:pt x="106" y="19"/>
                  </a:lnTo>
                  <a:lnTo>
                    <a:pt x="96" y="11"/>
                  </a:lnTo>
                  <a:lnTo>
                    <a:pt x="91" y="9"/>
                  </a:lnTo>
                  <a:lnTo>
                    <a:pt x="85" y="4"/>
                  </a:lnTo>
                  <a:lnTo>
                    <a:pt x="81" y="2"/>
                  </a:lnTo>
                  <a:lnTo>
                    <a:pt x="75" y="2"/>
                  </a:lnTo>
                  <a:lnTo>
                    <a:pt x="69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25" name="Freeform 37"/>
            <p:cNvSpPr>
              <a:spLocks/>
            </p:cNvSpPr>
            <p:nvPr/>
          </p:nvSpPr>
          <p:spPr bwMode="auto">
            <a:xfrm>
              <a:off x="714" y="2358"/>
              <a:ext cx="78" cy="78"/>
            </a:xfrm>
            <a:custGeom>
              <a:avLst/>
              <a:gdLst>
                <a:gd name="T0" fmla="*/ 1 w 125"/>
                <a:gd name="T1" fmla="*/ 0 h 125"/>
                <a:gd name="T2" fmla="*/ 1 w 125"/>
                <a:gd name="T3" fmla="*/ 0 h 125"/>
                <a:gd name="T4" fmla="*/ 1 w 125"/>
                <a:gd name="T5" fmla="*/ 1 h 125"/>
                <a:gd name="T6" fmla="*/ 1 w 125"/>
                <a:gd name="T7" fmla="*/ 1 h 125"/>
                <a:gd name="T8" fmla="*/ 1 w 125"/>
                <a:gd name="T9" fmla="*/ 1 h 125"/>
                <a:gd name="T10" fmla="*/ 1 w 125"/>
                <a:gd name="T11" fmla="*/ 1 h 125"/>
                <a:gd name="T12" fmla="*/ 1 w 125"/>
                <a:gd name="T13" fmla="*/ 1 h 125"/>
                <a:gd name="T14" fmla="*/ 1 w 125"/>
                <a:gd name="T15" fmla="*/ 1 h 125"/>
                <a:gd name="T16" fmla="*/ 1 w 125"/>
                <a:gd name="T17" fmla="*/ 1 h 125"/>
                <a:gd name="T18" fmla="*/ 1 w 125"/>
                <a:gd name="T19" fmla="*/ 1 h 125"/>
                <a:gd name="T20" fmla="*/ 1 w 125"/>
                <a:gd name="T21" fmla="*/ 1 h 125"/>
                <a:gd name="T22" fmla="*/ 1 w 125"/>
                <a:gd name="T23" fmla="*/ 1 h 125"/>
                <a:gd name="T24" fmla="*/ 1 w 125"/>
                <a:gd name="T25" fmla="*/ 1 h 125"/>
                <a:gd name="T26" fmla="*/ 0 w 125"/>
                <a:gd name="T27" fmla="*/ 1 h 125"/>
                <a:gd name="T28" fmla="*/ 0 w 125"/>
                <a:gd name="T29" fmla="*/ 1 h 125"/>
                <a:gd name="T30" fmla="*/ 0 w 125"/>
                <a:gd name="T31" fmla="*/ 1 h 125"/>
                <a:gd name="T32" fmla="*/ 1 w 125"/>
                <a:gd name="T33" fmla="*/ 1 h 125"/>
                <a:gd name="T34" fmla="*/ 1 w 125"/>
                <a:gd name="T35" fmla="*/ 1 h 125"/>
                <a:gd name="T36" fmla="*/ 1 w 125"/>
                <a:gd name="T37" fmla="*/ 1 h 125"/>
                <a:gd name="T38" fmla="*/ 1 w 125"/>
                <a:gd name="T39" fmla="*/ 1 h 125"/>
                <a:gd name="T40" fmla="*/ 1 w 125"/>
                <a:gd name="T41" fmla="*/ 1 h 125"/>
                <a:gd name="T42" fmla="*/ 1 w 125"/>
                <a:gd name="T43" fmla="*/ 1 h 125"/>
                <a:gd name="T44" fmla="*/ 1 w 125"/>
                <a:gd name="T45" fmla="*/ 1 h 125"/>
                <a:gd name="T46" fmla="*/ 1 w 125"/>
                <a:gd name="T47" fmla="*/ 1 h 125"/>
                <a:gd name="T48" fmla="*/ 1 w 125"/>
                <a:gd name="T49" fmla="*/ 1 h 125"/>
                <a:gd name="T50" fmla="*/ 1 w 125"/>
                <a:gd name="T51" fmla="*/ 1 h 125"/>
                <a:gd name="T52" fmla="*/ 1 w 125"/>
                <a:gd name="T53" fmla="*/ 1 h 125"/>
                <a:gd name="T54" fmla="*/ 1 w 125"/>
                <a:gd name="T55" fmla="*/ 1 h 125"/>
                <a:gd name="T56" fmla="*/ 1 w 125"/>
                <a:gd name="T57" fmla="*/ 1 h 125"/>
                <a:gd name="T58" fmla="*/ 1 w 125"/>
                <a:gd name="T59" fmla="*/ 1 h 125"/>
                <a:gd name="T60" fmla="*/ 1 w 125"/>
                <a:gd name="T61" fmla="*/ 1 h 125"/>
                <a:gd name="T62" fmla="*/ 1 w 125"/>
                <a:gd name="T63" fmla="*/ 1 h 125"/>
                <a:gd name="T64" fmla="*/ 1 w 125"/>
                <a:gd name="T65" fmla="*/ 1 h 125"/>
                <a:gd name="T66" fmla="*/ 1 w 125"/>
                <a:gd name="T67" fmla="*/ 1 h 125"/>
                <a:gd name="T68" fmla="*/ 1 w 125"/>
                <a:gd name="T69" fmla="*/ 1 h 125"/>
                <a:gd name="T70" fmla="*/ 1 w 125"/>
                <a:gd name="T71" fmla="*/ 1 h 125"/>
                <a:gd name="T72" fmla="*/ 1 w 125"/>
                <a:gd name="T73" fmla="*/ 1 h 125"/>
                <a:gd name="T74" fmla="*/ 1 w 125"/>
                <a:gd name="T75" fmla="*/ 1 h 125"/>
                <a:gd name="T76" fmla="*/ 1 w 125"/>
                <a:gd name="T77" fmla="*/ 1 h 125"/>
                <a:gd name="T78" fmla="*/ 1 w 125"/>
                <a:gd name="T79" fmla="*/ 1 h 125"/>
                <a:gd name="T80" fmla="*/ 1 w 125"/>
                <a:gd name="T81" fmla="*/ 1 h 125"/>
                <a:gd name="T82" fmla="*/ 1 w 125"/>
                <a:gd name="T83" fmla="*/ 1 h 125"/>
                <a:gd name="T84" fmla="*/ 1 w 125"/>
                <a:gd name="T85" fmla="*/ 1 h 125"/>
                <a:gd name="T86" fmla="*/ 1 w 125"/>
                <a:gd name="T87" fmla="*/ 1 h 125"/>
                <a:gd name="T88" fmla="*/ 1 w 125"/>
                <a:gd name="T89" fmla="*/ 1 h 125"/>
                <a:gd name="T90" fmla="*/ 1 w 125"/>
                <a:gd name="T91" fmla="*/ 1 h 125"/>
                <a:gd name="T92" fmla="*/ 1 w 125"/>
                <a:gd name="T93" fmla="*/ 1 h 125"/>
                <a:gd name="T94" fmla="*/ 1 w 125"/>
                <a:gd name="T95" fmla="*/ 1 h 125"/>
                <a:gd name="T96" fmla="*/ 1 w 125"/>
                <a:gd name="T97" fmla="*/ 1 h 125"/>
                <a:gd name="T98" fmla="*/ 1 w 125"/>
                <a:gd name="T99" fmla="*/ 1 h 125"/>
                <a:gd name="T100" fmla="*/ 1 w 125"/>
                <a:gd name="T101" fmla="*/ 1 h 125"/>
                <a:gd name="T102" fmla="*/ 1 w 125"/>
                <a:gd name="T103" fmla="*/ 1 h 125"/>
                <a:gd name="T104" fmla="*/ 1 w 125"/>
                <a:gd name="T105" fmla="*/ 1 h 125"/>
                <a:gd name="T106" fmla="*/ 1 w 125"/>
                <a:gd name="T107" fmla="*/ 1 h 125"/>
                <a:gd name="T108" fmla="*/ 1 w 125"/>
                <a:gd name="T109" fmla="*/ 1 h 125"/>
                <a:gd name="T110" fmla="*/ 1 w 125"/>
                <a:gd name="T111" fmla="*/ 0 h 125"/>
                <a:gd name="T112" fmla="*/ 1 w 125"/>
                <a:gd name="T113" fmla="*/ 0 h 12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5"/>
                <a:gd name="T172" fmla="*/ 0 h 125"/>
                <a:gd name="T173" fmla="*/ 125 w 125"/>
                <a:gd name="T174" fmla="*/ 125 h 12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5" h="125">
                  <a:moveTo>
                    <a:pt x="62" y="0"/>
                  </a:moveTo>
                  <a:lnTo>
                    <a:pt x="56" y="0"/>
                  </a:lnTo>
                  <a:lnTo>
                    <a:pt x="50" y="2"/>
                  </a:lnTo>
                  <a:lnTo>
                    <a:pt x="44" y="2"/>
                  </a:lnTo>
                  <a:lnTo>
                    <a:pt x="37" y="4"/>
                  </a:lnTo>
                  <a:lnTo>
                    <a:pt x="33" y="9"/>
                  </a:lnTo>
                  <a:lnTo>
                    <a:pt x="27" y="11"/>
                  </a:lnTo>
                  <a:lnTo>
                    <a:pt x="19" y="19"/>
                  </a:lnTo>
                  <a:lnTo>
                    <a:pt x="10" y="27"/>
                  </a:lnTo>
                  <a:lnTo>
                    <a:pt x="8" y="33"/>
                  </a:lnTo>
                  <a:lnTo>
                    <a:pt x="4" y="38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0" y="56"/>
                  </a:lnTo>
                  <a:lnTo>
                    <a:pt x="0" y="63"/>
                  </a:lnTo>
                  <a:lnTo>
                    <a:pt x="0" y="69"/>
                  </a:lnTo>
                  <a:lnTo>
                    <a:pt x="2" y="75"/>
                  </a:lnTo>
                  <a:lnTo>
                    <a:pt x="2" y="81"/>
                  </a:lnTo>
                  <a:lnTo>
                    <a:pt x="4" y="85"/>
                  </a:lnTo>
                  <a:lnTo>
                    <a:pt x="8" y="92"/>
                  </a:lnTo>
                  <a:lnTo>
                    <a:pt x="10" y="96"/>
                  </a:lnTo>
                  <a:lnTo>
                    <a:pt x="19" y="106"/>
                  </a:lnTo>
                  <a:lnTo>
                    <a:pt x="27" y="114"/>
                  </a:lnTo>
                  <a:lnTo>
                    <a:pt x="33" y="117"/>
                  </a:lnTo>
                  <a:lnTo>
                    <a:pt x="37" y="119"/>
                  </a:lnTo>
                  <a:lnTo>
                    <a:pt x="44" y="121"/>
                  </a:lnTo>
                  <a:lnTo>
                    <a:pt x="50" y="123"/>
                  </a:lnTo>
                  <a:lnTo>
                    <a:pt x="56" y="123"/>
                  </a:lnTo>
                  <a:lnTo>
                    <a:pt x="62" y="125"/>
                  </a:lnTo>
                  <a:lnTo>
                    <a:pt x="69" y="123"/>
                  </a:lnTo>
                  <a:lnTo>
                    <a:pt x="75" y="123"/>
                  </a:lnTo>
                  <a:lnTo>
                    <a:pt x="81" y="121"/>
                  </a:lnTo>
                  <a:lnTo>
                    <a:pt x="85" y="119"/>
                  </a:lnTo>
                  <a:lnTo>
                    <a:pt x="91" y="117"/>
                  </a:lnTo>
                  <a:lnTo>
                    <a:pt x="96" y="114"/>
                  </a:lnTo>
                  <a:lnTo>
                    <a:pt x="106" y="106"/>
                  </a:lnTo>
                  <a:lnTo>
                    <a:pt x="112" y="96"/>
                  </a:lnTo>
                  <a:lnTo>
                    <a:pt x="116" y="92"/>
                  </a:lnTo>
                  <a:lnTo>
                    <a:pt x="118" y="85"/>
                  </a:lnTo>
                  <a:lnTo>
                    <a:pt x="121" y="81"/>
                  </a:lnTo>
                  <a:lnTo>
                    <a:pt x="123" y="75"/>
                  </a:lnTo>
                  <a:lnTo>
                    <a:pt x="123" y="69"/>
                  </a:lnTo>
                  <a:lnTo>
                    <a:pt x="125" y="63"/>
                  </a:lnTo>
                  <a:lnTo>
                    <a:pt x="123" y="56"/>
                  </a:lnTo>
                  <a:lnTo>
                    <a:pt x="123" y="50"/>
                  </a:lnTo>
                  <a:lnTo>
                    <a:pt x="121" y="44"/>
                  </a:lnTo>
                  <a:lnTo>
                    <a:pt x="118" y="38"/>
                  </a:lnTo>
                  <a:lnTo>
                    <a:pt x="116" y="33"/>
                  </a:lnTo>
                  <a:lnTo>
                    <a:pt x="112" y="27"/>
                  </a:lnTo>
                  <a:lnTo>
                    <a:pt x="106" y="19"/>
                  </a:lnTo>
                  <a:lnTo>
                    <a:pt x="96" y="11"/>
                  </a:lnTo>
                  <a:lnTo>
                    <a:pt x="91" y="9"/>
                  </a:lnTo>
                  <a:lnTo>
                    <a:pt x="85" y="4"/>
                  </a:lnTo>
                  <a:lnTo>
                    <a:pt x="81" y="2"/>
                  </a:lnTo>
                  <a:lnTo>
                    <a:pt x="75" y="2"/>
                  </a:lnTo>
                  <a:lnTo>
                    <a:pt x="69" y="0"/>
                  </a:lnTo>
                  <a:lnTo>
                    <a:pt x="6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26" name="Freeform 38"/>
            <p:cNvSpPr>
              <a:spLocks/>
            </p:cNvSpPr>
            <p:nvPr/>
          </p:nvSpPr>
          <p:spPr bwMode="auto">
            <a:xfrm>
              <a:off x="1032" y="2585"/>
              <a:ext cx="77" cy="78"/>
            </a:xfrm>
            <a:custGeom>
              <a:avLst/>
              <a:gdLst>
                <a:gd name="T0" fmla="*/ 1 w 123"/>
                <a:gd name="T1" fmla="*/ 0 h 124"/>
                <a:gd name="T2" fmla="*/ 1 w 123"/>
                <a:gd name="T3" fmla="*/ 0 h 124"/>
                <a:gd name="T4" fmla="*/ 1 w 123"/>
                <a:gd name="T5" fmla="*/ 1 h 124"/>
                <a:gd name="T6" fmla="*/ 1 w 123"/>
                <a:gd name="T7" fmla="*/ 1 h 124"/>
                <a:gd name="T8" fmla="*/ 1 w 123"/>
                <a:gd name="T9" fmla="*/ 1 h 124"/>
                <a:gd name="T10" fmla="*/ 1 w 123"/>
                <a:gd name="T11" fmla="*/ 1 h 124"/>
                <a:gd name="T12" fmla="*/ 1 w 123"/>
                <a:gd name="T13" fmla="*/ 1 h 124"/>
                <a:gd name="T14" fmla="*/ 1 w 123"/>
                <a:gd name="T15" fmla="*/ 1 h 124"/>
                <a:gd name="T16" fmla="*/ 1 w 123"/>
                <a:gd name="T17" fmla="*/ 1 h 124"/>
                <a:gd name="T18" fmla="*/ 1 w 123"/>
                <a:gd name="T19" fmla="*/ 1 h 124"/>
                <a:gd name="T20" fmla="*/ 1 w 123"/>
                <a:gd name="T21" fmla="*/ 1 h 124"/>
                <a:gd name="T22" fmla="*/ 1 w 123"/>
                <a:gd name="T23" fmla="*/ 1 h 124"/>
                <a:gd name="T24" fmla="*/ 0 w 123"/>
                <a:gd name="T25" fmla="*/ 1 h 124"/>
                <a:gd name="T26" fmla="*/ 0 w 123"/>
                <a:gd name="T27" fmla="*/ 1 h 124"/>
                <a:gd name="T28" fmla="*/ 0 w 123"/>
                <a:gd name="T29" fmla="*/ 1 h 124"/>
                <a:gd name="T30" fmla="*/ 0 w 123"/>
                <a:gd name="T31" fmla="*/ 1 h 124"/>
                <a:gd name="T32" fmla="*/ 0 w 123"/>
                <a:gd name="T33" fmla="*/ 1 h 124"/>
                <a:gd name="T34" fmla="*/ 1 w 123"/>
                <a:gd name="T35" fmla="*/ 1 h 124"/>
                <a:gd name="T36" fmla="*/ 1 w 123"/>
                <a:gd name="T37" fmla="*/ 1 h 124"/>
                <a:gd name="T38" fmla="*/ 1 w 123"/>
                <a:gd name="T39" fmla="*/ 2 h 124"/>
                <a:gd name="T40" fmla="*/ 1 w 123"/>
                <a:gd name="T41" fmla="*/ 2 h 124"/>
                <a:gd name="T42" fmla="*/ 1 w 123"/>
                <a:gd name="T43" fmla="*/ 2 h 124"/>
                <a:gd name="T44" fmla="*/ 1 w 123"/>
                <a:gd name="T45" fmla="*/ 2 h 124"/>
                <a:gd name="T46" fmla="*/ 1 w 123"/>
                <a:gd name="T47" fmla="*/ 2 h 124"/>
                <a:gd name="T48" fmla="*/ 1 w 123"/>
                <a:gd name="T49" fmla="*/ 2 h 124"/>
                <a:gd name="T50" fmla="*/ 1 w 123"/>
                <a:gd name="T51" fmla="*/ 2 h 124"/>
                <a:gd name="T52" fmla="*/ 1 w 123"/>
                <a:gd name="T53" fmla="*/ 2 h 124"/>
                <a:gd name="T54" fmla="*/ 1 w 123"/>
                <a:gd name="T55" fmla="*/ 2 h 124"/>
                <a:gd name="T56" fmla="*/ 1 w 123"/>
                <a:gd name="T57" fmla="*/ 2 h 124"/>
                <a:gd name="T58" fmla="*/ 1 w 123"/>
                <a:gd name="T59" fmla="*/ 2 h 124"/>
                <a:gd name="T60" fmla="*/ 1 w 123"/>
                <a:gd name="T61" fmla="*/ 2 h 124"/>
                <a:gd name="T62" fmla="*/ 1 w 123"/>
                <a:gd name="T63" fmla="*/ 2 h 124"/>
                <a:gd name="T64" fmla="*/ 1 w 123"/>
                <a:gd name="T65" fmla="*/ 2 h 124"/>
                <a:gd name="T66" fmla="*/ 2 w 123"/>
                <a:gd name="T67" fmla="*/ 2 h 124"/>
                <a:gd name="T68" fmla="*/ 2 w 123"/>
                <a:gd name="T69" fmla="*/ 2 h 124"/>
                <a:gd name="T70" fmla="*/ 2 w 123"/>
                <a:gd name="T71" fmla="*/ 2 h 124"/>
                <a:gd name="T72" fmla="*/ 2 w 123"/>
                <a:gd name="T73" fmla="*/ 2 h 124"/>
                <a:gd name="T74" fmla="*/ 2 w 123"/>
                <a:gd name="T75" fmla="*/ 2 h 124"/>
                <a:gd name="T76" fmla="*/ 2 w 123"/>
                <a:gd name="T77" fmla="*/ 1 h 124"/>
                <a:gd name="T78" fmla="*/ 2 w 123"/>
                <a:gd name="T79" fmla="*/ 1 h 124"/>
                <a:gd name="T80" fmla="*/ 2 w 123"/>
                <a:gd name="T81" fmla="*/ 1 h 124"/>
                <a:gd name="T82" fmla="*/ 2 w 123"/>
                <a:gd name="T83" fmla="*/ 1 h 124"/>
                <a:gd name="T84" fmla="*/ 2 w 123"/>
                <a:gd name="T85" fmla="*/ 1 h 124"/>
                <a:gd name="T86" fmla="*/ 2 w 123"/>
                <a:gd name="T87" fmla="*/ 1 h 124"/>
                <a:gd name="T88" fmla="*/ 2 w 123"/>
                <a:gd name="T89" fmla="*/ 1 h 124"/>
                <a:gd name="T90" fmla="*/ 2 w 123"/>
                <a:gd name="T91" fmla="*/ 1 h 124"/>
                <a:gd name="T92" fmla="*/ 2 w 123"/>
                <a:gd name="T93" fmla="*/ 1 h 124"/>
                <a:gd name="T94" fmla="*/ 2 w 123"/>
                <a:gd name="T95" fmla="*/ 1 h 124"/>
                <a:gd name="T96" fmla="*/ 2 w 123"/>
                <a:gd name="T97" fmla="*/ 1 h 124"/>
                <a:gd name="T98" fmla="*/ 2 w 123"/>
                <a:gd name="T99" fmla="*/ 1 h 124"/>
                <a:gd name="T100" fmla="*/ 2 w 123"/>
                <a:gd name="T101" fmla="*/ 1 h 124"/>
                <a:gd name="T102" fmla="*/ 2 w 123"/>
                <a:gd name="T103" fmla="*/ 1 h 124"/>
                <a:gd name="T104" fmla="*/ 1 w 123"/>
                <a:gd name="T105" fmla="*/ 1 h 124"/>
                <a:gd name="T106" fmla="*/ 1 w 123"/>
                <a:gd name="T107" fmla="*/ 1 h 124"/>
                <a:gd name="T108" fmla="*/ 1 w 123"/>
                <a:gd name="T109" fmla="*/ 1 h 124"/>
                <a:gd name="T110" fmla="*/ 1 w 123"/>
                <a:gd name="T111" fmla="*/ 0 h 124"/>
                <a:gd name="T112" fmla="*/ 1 w 123"/>
                <a:gd name="T113" fmla="*/ 0 h 12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3"/>
                <a:gd name="T172" fmla="*/ 0 h 124"/>
                <a:gd name="T173" fmla="*/ 123 w 123"/>
                <a:gd name="T174" fmla="*/ 124 h 12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3" h="124">
                  <a:moveTo>
                    <a:pt x="61" y="0"/>
                  </a:moveTo>
                  <a:lnTo>
                    <a:pt x="55" y="0"/>
                  </a:lnTo>
                  <a:lnTo>
                    <a:pt x="48" y="2"/>
                  </a:lnTo>
                  <a:lnTo>
                    <a:pt x="42" y="2"/>
                  </a:lnTo>
                  <a:lnTo>
                    <a:pt x="38" y="4"/>
                  </a:lnTo>
                  <a:lnTo>
                    <a:pt x="32" y="8"/>
                  </a:lnTo>
                  <a:lnTo>
                    <a:pt x="27" y="10"/>
                  </a:lnTo>
                  <a:lnTo>
                    <a:pt x="17" y="18"/>
                  </a:lnTo>
                  <a:lnTo>
                    <a:pt x="11" y="27"/>
                  </a:lnTo>
                  <a:lnTo>
                    <a:pt x="7" y="33"/>
                  </a:lnTo>
                  <a:lnTo>
                    <a:pt x="5" y="37"/>
                  </a:lnTo>
                  <a:lnTo>
                    <a:pt x="3" y="43"/>
                  </a:lnTo>
                  <a:lnTo>
                    <a:pt x="0" y="50"/>
                  </a:lnTo>
                  <a:lnTo>
                    <a:pt x="0" y="56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0" y="74"/>
                  </a:lnTo>
                  <a:lnTo>
                    <a:pt x="3" y="81"/>
                  </a:lnTo>
                  <a:lnTo>
                    <a:pt x="5" y="85"/>
                  </a:lnTo>
                  <a:lnTo>
                    <a:pt x="7" y="91"/>
                  </a:lnTo>
                  <a:lnTo>
                    <a:pt x="11" y="95"/>
                  </a:lnTo>
                  <a:lnTo>
                    <a:pt x="17" y="106"/>
                  </a:lnTo>
                  <a:lnTo>
                    <a:pt x="27" y="114"/>
                  </a:lnTo>
                  <a:lnTo>
                    <a:pt x="32" y="116"/>
                  </a:lnTo>
                  <a:lnTo>
                    <a:pt x="38" y="118"/>
                  </a:lnTo>
                  <a:lnTo>
                    <a:pt x="42" y="120"/>
                  </a:lnTo>
                  <a:lnTo>
                    <a:pt x="48" y="122"/>
                  </a:lnTo>
                  <a:lnTo>
                    <a:pt x="55" y="122"/>
                  </a:lnTo>
                  <a:lnTo>
                    <a:pt x="61" y="124"/>
                  </a:lnTo>
                  <a:lnTo>
                    <a:pt x="67" y="122"/>
                  </a:lnTo>
                  <a:lnTo>
                    <a:pt x="73" y="122"/>
                  </a:lnTo>
                  <a:lnTo>
                    <a:pt x="79" y="120"/>
                  </a:lnTo>
                  <a:lnTo>
                    <a:pt x="86" y="118"/>
                  </a:lnTo>
                  <a:lnTo>
                    <a:pt x="92" y="116"/>
                  </a:lnTo>
                  <a:lnTo>
                    <a:pt x="96" y="114"/>
                  </a:lnTo>
                  <a:lnTo>
                    <a:pt x="104" y="106"/>
                  </a:lnTo>
                  <a:lnTo>
                    <a:pt x="113" y="95"/>
                  </a:lnTo>
                  <a:lnTo>
                    <a:pt x="117" y="91"/>
                  </a:lnTo>
                  <a:lnTo>
                    <a:pt x="119" y="85"/>
                  </a:lnTo>
                  <a:lnTo>
                    <a:pt x="121" y="81"/>
                  </a:lnTo>
                  <a:lnTo>
                    <a:pt x="123" y="74"/>
                  </a:lnTo>
                  <a:lnTo>
                    <a:pt x="123" y="68"/>
                  </a:lnTo>
                  <a:lnTo>
                    <a:pt x="123" y="62"/>
                  </a:lnTo>
                  <a:lnTo>
                    <a:pt x="123" y="56"/>
                  </a:lnTo>
                  <a:lnTo>
                    <a:pt x="123" y="50"/>
                  </a:lnTo>
                  <a:lnTo>
                    <a:pt x="121" y="43"/>
                  </a:lnTo>
                  <a:lnTo>
                    <a:pt x="119" y="37"/>
                  </a:lnTo>
                  <a:lnTo>
                    <a:pt x="117" y="33"/>
                  </a:lnTo>
                  <a:lnTo>
                    <a:pt x="113" y="27"/>
                  </a:lnTo>
                  <a:lnTo>
                    <a:pt x="104" y="18"/>
                  </a:lnTo>
                  <a:lnTo>
                    <a:pt x="96" y="10"/>
                  </a:lnTo>
                  <a:lnTo>
                    <a:pt x="92" y="8"/>
                  </a:lnTo>
                  <a:lnTo>
                    <a:pt x="86" y="4"/>
                  </a:lnTo>
                  <a:lnTo>
                    <a:pt x="79" y="2"/>
                  </a:lnTo>
                  <a:lnTo>
                    <a:pt x="73" y="2"/>
                  </a:lnTo>
                  <a:lnTo>
                    <a:pt x="67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27" name="Freeform 39"/>
            <p:cNvSpPr>
              <a:spLocks/>
            </p:cNvSpPr>
            <p:nvPr/>
          </p:nvSpPr>
          <p:spPr bwMode="auto">
            <a:xfrm>
              <a:off x="1032" y="2585"/>
              <a:ext cx="77" cy="78"/>
            </a:xfrm>
            <a:custGeom>
              <a:avLst/>
              <a:gdLst>
                <a:gd name="T0" fmla="*/ 1 w 123"/>
                <a:gd name="T1" fmla="*/ 0 h 124"/>
                <a:gd name="T2" fmla="*/ 1 w 123"/>
                <a:gd name="T3" fmla="*/ 0 h 124"/>
                <a:gd name="T4" fmla="*/ 1 w 123"/>
                <a:gd name="T5" fmla="*/ 1 h 124"/>
                <a:gd name="T6" fmla="*/ 1 w 123"/>
                <a:gd name="T7" fmla="*/ 1 h 124"/>
                <a:gd name="T8" fmla="*/ 1 w 123"/>
                <a:gd name="T9" fmla="*/ 1 h 124"/>
                <a:gd name="T10" fmla="*/ 1 w 123"/>
                <a:gd name="T11" fmla="*/ 1 h 124"/>
                <a:gd name="T12" fmla="*/ 1 w 123"/>
                <a:gd name="T13" fmla="*/ 1 h 124"/>
                <a:gd name="T14" fmla="*/ 1 w 123"/>
                <a:gd name="T15" fmla="*/ 1 h 124"/>
                <a:gd name="T16" fmla="*/ 1 w 123"/>
                <a:gd name="T17" fmla="*/ 1 h 124"/>
                <a:gd name="T18" fmla="*/ 1 w 123"/>
                <a:gd name="T19" fmla="*/ 1 h 124"/>
                <a:gd name="T20" fmla="*/ 1 w 123"/>
                <a:gd name="T21" fmla="*/ 1 h 124"/>
                <a:gd name="T22" fmla="*/ 1 w 123"/>
                <a:gd name="T23" fmla="*/ 1 h 124"/>
                <a:gd name="T24" fmla="*/ 0 w 123"/>
                <a:gd name="T25" fmla="*/ 1 h 124"/>
                <a:gd name="T26" fmla="*/ 0 w 123"/>
                <a:gd name="T27" fmla="*/ 1 h 124"/>
                <a:gd name="T28" fmla="*/ 0 w 123"/>
                <a:gd name="T29" fmla="*/ 1 h 124"/>
                <a:gd name="T30" fmla="*/ 0 w 123"/>
                <a:gd name="T31" fmla="*/ 1 h 124"/>
                <a:gd name="T32" fmla="*/ 0 w 123"/>
                <a:gd name="T33" fmla="*/ 1 h 124"/>
                <a:gd name="T34" fmla="*/ 1 w 123"/>
                <a:gd name="T35" fmla="*/ 1 h 124"/>
                <a:gd name="T36" fmla="*/ 1 w 123"/>
                <a:gd name="T37" fmla="*/ 1 h 124"/>
                <a:gd name="T38" fmla="*/ 1 w 123"/>
                <a:gd name="T39" fmla="*/ 2 h 124"/>
                <a:gd name="T40" fmla="*/ 1 w 123"/>
                <a:gd name="T41" fmla="*/ 2 h 124"/>
                <a:gd name="T42" fmla="*/ 1 w 123"/>
                <a:gd name="T43" fmla="*/ 2 h 124"/>
                <a:gd name="T44" fmla="*/ 1 w 123"/>
                <a:gd name="T45" fmla="*/ 2 h 124"/>
                <a:gd name="T46" fmla="*/ 1 w 123"/>
                <a:gd name="T47" fmla="*/ 2 h 124"/>
                <a:gd name="T48" fmla="*/ 1 w 123"/>
                <a:gd name="T49" fmla="*/ 2 h 124"/>
                <a:gd name="T50" fmla="*/ 1 w 123"/>
                <a:gd name="T51" fmla="*/ 2 h 124"/>
                <a:gd name="T52" fmla="*/ 1 w 123"/>
                <a:gd name="T53" fmla="*/ 2 h 124"/>
                <a:gd name="T54" fmla="*/ 1 w 123"/>
                <a:gd name="T55" fmla="*/ 2 h 124"/>
                <a:gd name="T56" fmla="*/ 1 w 123"/>
                <a:gd name="T57" fmla="*/ 2 h 124"/>
                <a:gd name="T58" fmla="*/ 1 w 123"/>
                <a:gd name="T59" fmla="*/ 2 h 124"/>
                <a:gd name="T60" fmla="*/ 1 w 123"/>
                <a:gd name="T61" fmla="*/ 2 h 124"/>
                <a:gd name="T62" fmla="*/ 1 w 123"/>
                <a:gd name="T63" fmla="*/ 2 h 124"/>
                <a:gd name="T64" fmla="*/ 1 w 123"/>
                <a:gd name="T65" fmla="*/ 2 h 124"/>
                <a:gd name="T66" fmla="*/ 2 w 123"/>
                <a:gd name="T67" fmla="*/ 2 h 124"/>
                <a:gd name="T68" fmla="*/ 2 w 123"/>
                <a:gd name="T69" fmla="*/ 2 h 124"/>
                <a:gd name="T70" fmla="*/ 2 w 123"/>
                <a:gd name="T71" fmla="*/ 2 h 124"/>
                <a:gd name="T72" fmla="*/ 2 w 123"/>
                <a:gd name="T73" fmla="*/ 2 h 124"/>
                <a:gd name="T74" fmla="*/ 2 w 123"/>
                <a:gd name="T75" fmla="*/ 2 h 124"/>
                <a:gd name="T76" fmla="*/ 2 w 123"/>
                <a:gd name="T77" fmla="*/ 1 h 124"/>
                <a:gd name="T78" fmla="*/ 2 w 123"/>
                <a:gd name="T79" fmla="*/ 1 h 124"/>
                <a:gd name="T80" fmla="*/ 2 w 123"/>
                <a:gd name="T81" fmla="*/ 1 h 124"/>
                <a:gd name="T82" fmla="*/ 2 w 123"/>
                <a:gd name="T83" fmla="*/ 1 h 124"/>
                <a:gd name="T84" fmla="*/ 2 w 123"/>
                <a:gd name="T85" fmla="*/ 1 h 124"/>
                <a:gd name="T86" fmla="*/ 2 w 123"/>
                <a:gd name="T87" fmla="*/ 1 h 124"/>
                <a:gd name="T88" fmla="*/ 2 w 123"/>
                <a:gd name="T89" fmla="*/ 1 h 124"/>
                <a:gd name="T90" fmla="*/ 2 w 123"/>
                <a:gd name="T91" fmla="*/ 1 h 124"/>
                <a:gd name="T92" fmla="*/ 2 w 123"/>
                <a:gd name="T93" fmla="*/ 1 h 124"/>
                <a:gd name="T94" fmla="*/ 2 w 123"/>
                <a:gd name="T95" fmla="*/ 1 h 124"/>
                <a:gd name="T96" fmla="*/ 2 w 123"/>
                <a:gd name="T97" fmla="*/ 1 h 124"/>
                <a:gd name="T98" fmla="*/ 2 w 123"/>
                <a:gd name="T99" fmla="*/ 1 h 124"/>
                <a:gd name="T100" fmla="*/ 2 w 123"/>
                <a:gd name="T101" fmla="*/ 1 h 124"/>
                <a:gd name="T102" fmla="*/ 2 w 123"/>
                <a:gd name="T103" fmla="*/ 1 h 124"/>
                <a:gd name="T104" fmla="*/ 1 w 123"/>
                <a:gd name="T105" fmla="*/ 1 h 124"/>
                <a:gd name="T106" fmla="*/ 1 w 123"/>
                <a:gd name="T107" fmla="*/ 1 h 124"/>
                <a:gd name="T108" fmla="*/ 1 w 123"/>
                <a:gd name="T109" fmla="*/ 1 h 124"/>
                <a:gd name="T110" fmla="*/ 1 w 123"/>
                <a:gd name="T111" fmla="*/ 0 h 124"/>
                <a:gd name="T112" fmla="*/ 1 w 123"/>
                <a:gd name="T113" fmla="*/ 0 h 12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3"/>
                <a:gd name="T172" fmla="*/ 0 h 124"/>
                <a:gd name="T173" fmla="*/ 123 w 123"/>
                <a:gd name="T174" fmla="*/ 124 h 12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3" h="124">
                  <a:moveTo>
                    <a:pt x="61" y="0"/>
                  </a:moveTo>
                  <a:lnTo>
                    <a:pt x="55" y="0"/>
                  </a:lnTo>
                  <a:lnTo>
                    <a:pt x="48" y="2"/>
                  </a:lnTo>
                  <a:lnTo>
                    <a:pt x="42" y="2"/>
                  </a:lnTo>
                  <a:lnTo>
                    <a:pt x="38" y="4"/>
                  </a:lnTo>
                  <a:lnTo>
                    <a:pt x="32" y="8"/>
                  </a:lnTo>
                  <a:lnTo>
                    <a:pt x="27" y="10"/>
                  </a:lnTo>
                  <a:lnTo>
                    <a:pt x="17" y="18"/>
                  </a:lnTo>
                  <a:lnTo>
                    <a:pt x="11" y="27"/>
                  </a:lnTo>
                  <a:lnTo>
                    <a:pt x="7" y="33"/>
                  </a:lnTo>
                  <a:lnTo>
                    <a:pt x="5" y="37"/>
                  </a:lnTo>
                  <a:lnTo>
                    <a:pt x="3" y="43"/>
                  </a:lnTo>
                  <a:lnTo>
                    <a:pt x="0" y="50"/>
                  </a:lnTo>
                  <a:lnTo>
                    <a:pt x="0" y="56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0" y="74"/>
                  </a:lnTo>
                  <a:lnTo>
                    <a:pt x="3" y="81"/>
                  </a:lnTo>
                  <a:lnTo>
                    <a:pt x="5" y="85"/>
                  </a:lnTo>
                  <a:lnTo>
                    <a:pt x="7" y="91"/>
                  </a:lnTo>
                  <a:lnTo>
                    <a:pt x="11" y="95"/>
                  </a:lnTo>
                  <a:lnTo>
                    <a:pt x="17" y="106"/>
                  </a:lnTo>
                  <a:lnTo>
                    <a:pt x="27" y="114"/>
                  </a:lnTo>
                  <a:lnTo>
                    <a:pt x="32" y="116"/>
                  </a:lnTo>
                  <a:lnTo>
                    <a:pt x="38" y="118"/>
                  </a:lnTo>
                  <a:lnTo>
                    <a:pt x="42" y="120"/>
                  </a:lnTo>
                  <a:lnTo>
                    <a:pt x="48" y="122"/>
                  </a:lnTo>
                  <a:lnTo>
                    <a:pt x="55" y="122"/>
                  </a:lnTo>
                  <a:lnTo>
                    <a:pt x="61" y="124"/>
                  </a:lnTo>
                  <a:lnTo>
                    <a:pt x="67" y="122"/>
                  </a:lnTo>
                  <a:lnTo>
                    <a:pt x="73" y="122"/>
                  </a:lnTo>
                  <a:lnTo>
                    <a:pt x="79" y="120"/>
                  </a:lnTo>
                  <a:lnTo>
                    <a:pt x="86" y="118"/>
                  </a:lnTo>
                  <a:lnTo>
                    <a:pt x="92" y="116"/>
                  </a:lnTo>
                  <a:lnTo>
                    <a:pt x="96" y="114"/>
                  </a:lnTo>
                  <a:lnTo>
                    <a:pt x="104" y="106"/>
                  </a:lnTo>
                  <a:lnTo>
                    <a:pt x="113" y="95"/>
                  </a:lnTo>
                  <a:lnTo>
                    <a:pt x="117" y="91"/>
                  </a:lnTo>
                  <a:lnTo>
                    <a:pt x="119" y="85"/>
                  </a:lnTo>
                  <a:lnTo>
                    <a:pt x="121" y="81"/>
                  </a:lnTo>
                  <a:lnTo>
                    <a:pt x="123" y="74"/>
                  </a:lnTo>
                  <a:lnTo>
                    <a:pt x="123" y="68"/>
                  </a:lnTo>
                  <a:lnTo>
                    <a:pt x="123" y="62"/>
                  </a:lnTo>
                  <a:lnTo>
                    <a:pt x="123" y="56"/>
                  </a:lnTo>
                  <a:lnTo>
                    <a:pt x="123" y="50"/>
                  </a:lnTo>
                  <a:lnTo>
                    <a:pt x="121" y="43"/>
                  </a:lnTo>
                  <a:lnTo>
                    <a:pt x="119" y="37"/>
                  </a:lnTo>
                  <a:lnTo>
                    <a:pt x="117" y="33"/>
                  </a:lnTo>
                  <a:lnTo>
                    <a:pt x="113" y="27"/>
                  </a:lnTo>
                  <a:lnTo>
                    <a:pt x="104" y="18"/>
                  </a:lnTo>
                  <a:lnTo>
                    <a:pt x="96" y="10"/>
                  </a:lnTo>
                  <a:lnTo>
                    <a:pt x="92" y="8"/>
                  </a:lnTo>
                  <a:lnTo>
                    <a:pt x="86" y="4"/>
                  </a:lnTo>
                  <a:lnTo>
                    <a:pt x="79" y="2"/>
                  </a:lnTo>
                  <a:lnTo>
                    <a:pt x="73" y="2"/>
                  </a:lnTo>
                  <a:lnTo>
                    <a:pt x="67" y="0"/>
                  </a:lnTo>
                  <a:lnTo>
                    <a:pt x="6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28" name="Freeform 40"/>
            <p:cNvSpPr>
              <a:spLocks/>
            </p:cNvSpPr>
            <p:nvPr/>
          </p:nvSpPr>
          <p:spPr bwMode="auto">
            <a:xfrm>
              <a:off x="820" y="2289"/>
              <a:ext cx="77" cy="77"/>
            </a:xfrm>
            <a:custGeom>
              <a:avLst/>
              <a:gdLst>
                <a:gd name="T0" fmla="*/ 1 w 123"/>
                <a:gd name="T1" fmla="*/ 0 h 123"/>
                <a:gd name="T2" fmla="*/ 1 w 123"/>
                <a:gd name="T3" fmla="*/ 0 h 123"/>
                <a:gd name="T4" fmla="*/ 1 w 123"/>
                <a:gd name="T5" fmla="*/ 0 h 123"/>
                <a:gd name="T6" fmla="*/ 1 w 123"/>
                <a:gd name="T7" fmla="*/ 1 h 123"/>
                <a:gd name="T8" fmla="*/ 1 w 123"/>
                <a:gd name="T9" fmla="*/ 1 h 123"/>
                <a:gd name="T10" fmla="*/ 1 w 123"/>
                <a:gd name="T11" fmla="*/ 1 h 123"/>
                <a:gd name="T12" fmla="*/ 1 w 123"/>
                <a:gd name="T13" fmla="*/ 1 h 123"/>
                <a:gd name="T14" fmla="*/ 1 w 123"/>
                <a:gd name="T15" fmla="*/ 1 h 123"/>
                <a:gd name="T16" fmla="*/ 1 w 123"/>
                <a:gd name="T17" fmla="*/ 1 h 123"/>
                <a:gd name="T18" fmla="*/ 1 w 123"/>
                <a:gd name="T19" fmla="*/ 1 h 123"/>
                <a:gd name="T20" fmla="*/ 1 w 123"/>
                <a:gd name="T21" fmla="*/ 1 h 123"/>
                <a:gd name="T22" fmla="*/ 1 w 123"/>
                <a:gd name="T23" fmla="*/ 1 h 123"/>
                <a:gd name="T24" fmla="*/ 0 w 123"/>
                <a:gd name="T25" fmla="*/ 1 h 123"/>
                <a:gd name="T26" fmla="*/ 0 w 123"/>
                <a:gd name="T27" fmla="*/ 1 h 123"/>
                <a:gd name="T28" fmla="*/ 0 w 123"/>
                <a:gd name="T29" fmla="*/ 1 h 123"/>
                <a:gd name="T30" fmla="*/ 0 w 123"/>
                <a:gd name="T31" fmla="*/ 1 h 123"/>
                <a:gd name="T32" fmla="*/ 0 w 123"/>
                <a:gd name="T33" fmla="*/ 1 h 123"/>
                <a:gd name="T34" fmla="*/ 1 w 123"/>
                <a:gd name="T35" fmla="*/ 1 h 123"/>
                <a:gd name="T36" fmla="*/ 1 w 123"/>
                <a:gd name="T37" fmla="*/ 1 h 123"/>
                <a:gd name="T38" fmla="*/ 1 w 123"/>
                <a:gd name="T39" fmla="*/ 2 h 123"/>
                <a:gd name="T40" fmla="*/ 1 w 123"/>
                <a:gd name="T41" fmla="*/ 2 h 123"/>
                <a:gd name="T42" fmla="*/ 1 w 123"/>
                <a:gd name="T43" fmla="*/ 2 h 123"/>
                <a:gd name="T44" fmla="*/ 1 w 123"/>
                <a:gd name="T45" fmla="*/ 2 h 123"/>
                <a:gd name="T46" fmla="*/ 1 w 123"/>
                <a:gd name="T47" fmla="*/ 2 h 123"/>
                <a:gd name="T48" fmla="*/ 1 w 123"/>
                <a:gd name="T49" fmla="*/ 2 h 123"/>
                <a:gd name="T50" fmla="*/ 1 w 123"/>
                <a:gd name="T51" fmla="*/ 2 h 123"/>
                <a:gd name="T52" fmla="*/ 1 w 123"/>
                <a:gd name="T53" fmla="*/ 2 h 123"/>
                <a:gd name="T54" fmla="*/ 1 w 123"/>
                <a:gd name="T55" fmla="*/ 2 h 123"/>
                <a:gd name="T56" fmla="*/ 1 w 123"/>
                <a:gd name="T57" fmla="*/ 2 h 123"/>
                <a:gd name="T58" fmla="*/ 1 w 123"/>
                <a:gd name="T59" fmla="*/ 2 h 123"/>
                <a:gd name="T60" fmla="*/ 1 w 123"/>
                <a:gd name="T61" fmla="*/ 2 h 123"/>
                <a:gd name="T62" fmla="*/ 1 w 123"/>
                <a:gd name="T63" fmla="*/ 2 h 123"/>
                <a:gd name="T64" fmla="*/ 1 w 123"/>
                <a:gd name="T65" fmla="*/ 2 h 123"/>
                <a:gd name="T66" fmla="*/ 2 w 123"/>
                <a:gd name="T67" fmla="*/ 2 h 123"/>
                <a:gd name="T68" fmla="*/ 2 w 123"/>
                <a:gd name="T69" fmla="*/ 2 h 123"/>
                <a:gd name="T70" fmla="*/ 2 w 123"/>
                <a:gd name="T71" fmla="*/ 2 h 123"/>
                <a:gd name="T72" fmla="*/ 2 w 123"/>
                <a:gd name="T73" fmla="*/ 2 h 123"/>
                <a:gd name="T74" fmla="*/ 2 w 123"/>
                <a:gd name="T75" fmla="*/ 2 h 123"/>
                <a:gd name="T76" fmla="*/ 2 w 123"/>
                <a:gd name="T77" fmla="*/ 1 h 123"/>
                <a:gd name="T78" fmla="*/ 2 w 123"/>
                <a:gd name="T79" fmla="*/ 1 h 123"/>
                <a:gd name="T80" fmla="*/ 2 w 123"/>
                <a:gd name="T81" fmla="*/ 1 h 123"/>
                <a:gd name="T82" fmla="*/ 2 w 123"/>
                <a:gd name="T83" fmla="*/ 1 h 123"/>
                <a:gd name="T84" fmla="*/ 2 w 123"/>
                <a:gd name="T85" fmla="*/ 1 h 123"/>
                <a:gd name="T86" fmla="*/ 2 w 123"/>
                <a:gd name="T87" fmla="*/ 1 h 123"/>
                <a:gd name="T88" fmla="*/ 2 w 123"/>
                <a:gd name="T89" fmla="*/ 1 h 123"/>
                <a:gd name="T90" fmla="*/ 2 w 123"/>
                <a:gd name="T91" fmla="*/ 1 h 123"/>
                <a:gd name="T92" fmla="*/ 2 w 123"/>
                <a:gd name="T93" fmla="*/ 1 h 123"/>
                <a:gd name="T94" fmla="*/ 2 w 123"/>
                <a:gd name="T95" fmla="*/ 1 h 123"/>
                <a:gd name="T96" fmla="*/ 2 w 123"/>
                <a:gd name="T97" fmla="*/ 1 h 123"/>
                <a:gd name="T98" fmla="*/ 2 w 123"/>
                <a:gd name="T99" fmla="*/ 1 h 123"/>
                <a:gd name="T100" fmla="*/ 2 w 123"/>
                <a:gd name="T101" fmla="*/ 1 h 123"/>
                <a:gd name="T102" fmla="*/ 2 w 123"/>
                <a:gd name="T103" fmla="*/ 1 h 123"/>
                <a:gd name="T104" fmla="*/ 1 w 123"/>
                <a:gd name="T105" fmla="*/ 1 h 123"/>
                <a:gd name="T106" fmla="*/ 1 w 123"/>
                <a:gd name="T107" fmla="*/ 1 h 123"/>
                <a:gd name="T108" fmla="*/ 1 w 123"/>
                <a:gd name="T109" fmla="*/ 0 h 123"/>
                <a:gd name="T110" fmla="*/ 1 w 123"/>
                <a:gd name="T111" fmla="*/ 0 h 123"/>
                <a:gd name="T112" fmla="*/ 1 w 123"/>
                <a:gd name="T113" fmla="*/ 0 h 12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3"/>
                <a:gd name="T172" fmla="*/ 0 h 123"/>
                <a:gd name="T173" fmla="*/ 123 w 123"/>
                <a:gd name="T174" fmla="*/ 123 h 12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3" h="123">
                  <a:moveTo>
                    <a:pt x="61" y="0"/>
                  </a:moveTo>
                  <a:lnTo>
                    <a:pt x="55" y="0"/>
                  </a:lnTo>
                  <a:lnTo>
                    <a:pt x="48" y="0"/>
                  </a:lnTo>
                  <a:lnTo>
                    <a:pt x="44" y="2"/>
                  </a:lnTo>
                  <a:lnTo>
                    <a:pt x="38" y="4"/>
                  </a:lnTo>
                  <a:lnTo>
                    <a:pt x="32" y="6"/>
                  </a:lnTo>
                  <a:lnTo>
                    <a:pt x="28" y="11"/>
                  </a:lnTo>
                  <a:lnTo>
                    <a:pt x="17" y="17"/>
                  </a:lnTo>
                  <a:lnTo>
                    <a:pt x="11" y="27"/>
                  </a:lnTo>
                  <a:lnTo>
                    <a:pt x="7" y="31"/>
                  </a:lnTo>
                  <a:lnTo>
                    <a:pt x="5" y="38"/>
                  </a:lnTo>
                  <a:lnTo>
                    <a:pt x="3" y="44"/>
                  </a:lnTo>
                  <a:lnTo>
                    <a:pt x="0" y="50"/>
                  </a:lnTo>
                  <a:lnTo>
                    <a:pt x="0" y="54"/>
                  </a:lnTo>
                  <a:lnTo>
                    <a:pt x="0" y="62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3" y="79"/>
                  </a:lnTo>
                  <a:lnTo>
                    <a:pt x="5" y="85"/>
                  </a:lnTo>
                  <a:lnTo>
                    <a:pt x="7" y="92"/>
                  </a:lnTo>
                  <a:lnTo>
                    <a:pt x="11" y="96"/>
                  </a:lnTo>
                  <a:lnTo>
                    <a:pt x="17" y="106"/>
                  </a:lnTo>
                  <a:lnTo>
                    <a:pt x="28" y="112"/>
                  </a:lnTo>
                  <a:lnTo>
                    <a:pt x="32" y="116"/>
                  </a:lnTo>
                  <a:lnTo>
                    <a:pt x="38" y="119"/>
                  </a:lnTo>
                  <a:lnTo>
                    <a:pt x="44" y="121"/>
                  </a:lnTo>
                  <a:lnTo>
                    <a:pt x="48" y="123"/>
                  </a:lnTo>
                  <a:lnTo>
                    <a:pt x="55" y="123"/>
                  </a:lnTo>
                  <a:lnTo>
                    <a:pt x="61" y="123"/>
                  </a:lnTo>
                  <a:lnTo>
                    <a:pt x="67" y="123"/>
                  </a:lnTo>
                  <a:lnTo>
                    <a:pt x="73" y="123"/>
                  </a:lnTo>
                  <a:lnTo>
                    <a:pt x="80" y="121"/>
                  </a:lnTo>
                  <a:lnTo>
                    <a:pt x="86" y="119"/>
                  </a:lnTo>
                  <a:lnTo>
                    <a:pt x="92" y="116"/>
                  </a:lnTo>
                  <a:lnTo>
                    <a:pt x="96" y="112"/>
                  </a:lnTo>
                  <a:lnTo>
                    <a:pt x="107" y="106"/>
                  </a:lnTo>
                  <a:lnTo>
                    <a:pt x="113" y="96"/>
                  </a:lnTo>
                  <a:lnTo>
                    <a:pt x="117" y="92"/>
                  </a:lnTo>
                  <a:lnTo>
                    <a:pt x="119" y="85"/>
                  </a:lnTo>
                  <a:lnTo>
                    <a:pt x="121" y="79"/>
                  </a:lnTo>
                  <a:lnTo>
                    <a:pt x="123" y="75"/>
                  </a:lnTo>
                  <a:lnTo>
                    <a:pt x="123" y="69"/>
                  </a:lnTo>
                  <a:lnTo>
                    <a:pt x="123" y="62"/>
                  </a:lnTo>
                  <a:lnTo>
                    <a:pt x="123" y="54"/>
                  </a:lnTo>
                  <a:lnTo>
                    <a:pt x="123" y="50"/>
                  </a:lnTo>
                  <a:lnTo>
                    <a:pt x="121" y="44"/>
                  </a:lnTo>
                  <a:lnTo>
                    <a:pt x="119" y="38"/>
                  </a:lnTo>
                  <a:lnTo>
                    <a:pt x="117" y="31"/>
                  </a:lnTo>
                  <a:lnTo>
                    <a:pt x="113" y="27"/>
                  </a:lnTo>
                  <a:lnTo>
                    <a:pt x="107" y="17"/>
                  </a:lnTo>
                  <a:lnTo>
                    <a:pt x="96" y="11"/>
                  </a:lnTo>
                  <a:lnTo>
                    <a:pt x="92" y="6"/>
                  </a:lnTo>
                  <a:lnTo>
                    <a:pt x="86" y="4"/>
                  </a:lnTo>
                  <a:lnTo>
                    <a:pt x="80" y="2"/>
                  </a:lnTo>
                  <a:lnTo>
                    <a:pt x="73" y="0"/>
                  </a:lnTo>
                  <a:lnTo>
                    <a:pt x="67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29" name="Freeform 41"/>
            <p:cNvSpPr>
              <a:spLocks/>
            </p:cNvSpPr>
            <p:nvPr/>
          </p:nvSpPr>
          <p:spPr bwMode="auto">
            <a:xfrm>
              <a:off x="820" y="2289"/>
              <a:ext cx="77" cy="77"/>
            </a:xfrm>
            <a:custGeom>
              <a:avLst/>
              <a:gdLst>
                <a:gd name="T0" fmla="*/ 1 w 123"/>
                <a:gd name="T1" fmla="*/ 0 h 123"/>
                <a:gd name="T2" fmla="*/ 1 w 123"/>
                <a:gd name="T3" fmla="*/ 0 h 123"/>
                <a:gd name="T4" fmla="*/ 1 w 123"/>
                <a:gd name="T5" fmla="*/ 0 h 123"/>
                <a:gd name="T6" fmla="*/ 1 w 123"/>
                <a:gd name="T7" fmla="*/ 1 h 123"/>
                <a:gd name="T8" fmla="*/ 1 w 123"/>
                <a:gd name="T9" fmla="*/ 1 h 123"/>
                <a:gd name="T10" fmla="*/ 1 w 123"/>
                <a:gd name="T11" fmla="*/ 1 h 123"/>
                <a:gd name="T12" fmla="*/ 1 w 123"/>
                <a:gd name="T13" fmla="*/ 1 h 123"/>
                <a:gd name="T14" fmla="*/ 1 w 123"/>
                <a:gd name="T15" fmla="*/ 1 h 123"/>
                <a:gd name="T16" fmla="*/ 1 w 123"/>
                <a:gd name="T17" fmla="*/ 1 h 123"/>
                <a:gd name="T18" fmla="*/ 1 w 123"/>
                <a:gd name="T19" fmla="*/ 1 h 123"/>
                <a:gd name="T20" fmla="*/ 1 w 123"/>
                <a:gd name="T21" fmla="*/ 1 h 123"/>
                <a:gd name="T22" fmla="*/ 1 w 123"/>
                <a:gd name="T23" fmla="*/ 1 h 123"/>
                <a:gd name="T24" fmla="*/ 0 w 123"/>
                <a:gd name="T25" fmla="*/ 1 h 123"/>
                <a:gd name="T26" fmla="*/ 0 w 123"/>
                <a:gd name="T27" fmla="*/ 1 h 123"/>
                <a:gd name="T28" fmla="*/ 0 w 123"/>
                <a:gd name="T29" fmla="*/ 1 h 123"/>
                <a:gd name="T30" fmla="*/ 0 w 123"/>
                <a:gd name="T31" fmla="*/ 1 h 123"/>
                <a:gd name="T32" fmla="*/ 0 w 123"/>
                <a:gd name="T33" fmla="*/ 1 h 123"/>
                <a:gd name="T34" fmla="*/ 1 w 123"/>
                <a:gd name="T35" fmla="*/ 1 h 123"/>
                <a:gd name="T36" fmla="*/ 1 w 123"/>
                <a:gd name="T37" fmla="*/ 1 h 123"/>
                <a:gd name="T38" fmla="*/ 1 w 123"/>
                <a:gd name="T39" fmla="*/ 2 h 123"/>
                <a:gd name="T40" fmla="*/ 1 w 123"/>
                <a:gd name="T41" fmla="*/ 2 h 123"/>
                <a:gd name="T42" fmla="*/ 1 w 123"/>
                <a:gd name="T43" fmla="*/ 2 h 123"/>
                <a:gd name="T44" fmla="*/ 1 w 123"/>
                <a:gd name="T45" fmla="*/ 2 h 123"/>
                <a:gd name="T46" fmla="*/ 1 w 123"/>
                <a:gd name="T47" fmla="*/ 2 h 123"/>
                <a:gd name="T48" fmla="*/ 1 w 123"/>
                <a:gd name="T49" fmla="*/ 2 h 123"/>
                <a:gd name="T50" fmla="*/ 1 w 123"/>
                <a:gd name="T51" fmla="*/ 2 h 123"/>
                <a:gd name="T52" fmla="*/ 1 w 123"/>
                <a:gd name="T53" fmla="*/ 2 h 123"/>
                <a:gd name="T54" fmla="*/ 1 w 123"/>
                <a:gd name="T55" fmla="*/ 2 h 123"/>
                <a:gd name="T56" fmla="*/ 1 w 123"/>
                <a:gd name="T57" fmla="*/ 2 h 123"/>
                <a:gd name="T58" fmla="*/ 1 w 123"/>
                <a:gd name="T59" fmla="*/ 2 h 123"/>
                <a:gd name="T60" fmla="*/ 1 w 123"/>
                <a:gd name="T61" fmla="*/ 2 h 123"/>
                <a:gd name="T62" fmla="*/ 1 w 123"/>
                <a:gd name="T63" fmla="*/ 2 h 123"/>
                <a:gd name="T64" fmla="*/ 1 w 123"/>
                <a:gd name="T65" fmla="*/ 2 h 123"/>
                <a:gd name="T66" fmla="*/ 2 w 123"/>
                <a:gd name="T67" fmla="*/ 2 h 123"/>
                <a:gd name="T68" fmla="*/ 2 w 123"/>
                <a:gd name="T69" fmla="*/ 2 h 123"/>
                <a:gd name="T70" fmla="*/ 2 w 123"/>
                <a:gd name="T71" fmla="*/ 2 h 123"/>
                <a:gd name="T72" fmla="*/ 2 w 123"/>
                <a:gd name="T73" fmla="*/ 2 h 123"/>
                <a:gd name="T74" fmla="*/ 2 w 123"/>
                <a:gd name="T75" fmla="*/ 2 h 123"/>
                <a:gd name="T76" fmla="*/ 2 w 123"/>
                <a:gd name="T77" fmla="*/ 1 h 123"/>
                <a:gd name="T78" fmla="*/ 2 w 123"/>
                <a:gd name="T79" fmla="*/ 1 h 123"/>
                <a:gd name="T80" fmla="*/ 2 w 123"/>
                <a:gd name="T81" fmla="*/ 1 h 123"/>
                <a:gd name="T82" fmla="*/ 2 w 123"/>
                <a:gd name="T83" fmla="*/ 1 h 123"/>
                <a:gd name="T84" fmla="*/ 2 w 123"/>
                <a:gd name="T85" fmla="*/ 1 h 123"/>
                <a:gd name="T86" fmla="*/ 2 w 123"/>
                <a:gd name="T87" fmla="*/ 1 h 123"/>
                <a:gd name="T88" fmla="*/ 2 w 123"/>
                <a:gd name="T89" fmla="*/ 1 h 123"/>
                <a:gd name="T90" fmla="*/ 2 w 123"/>
                <a:gd name="T91" fmla="*/ 1 h 123"/>
                <a:gd name="T92" fmla="*/ 2 w 123"/>
                <a:gd name="T93" fmla="*/ 1 h 123"/>
                <a:gd name="T94" fmla="*/ 2 w 123"/>
                <a:gd name="T95" fmla="*/ 1 h 123"/>
                <a:gd name="T96" fmla="*/ 2 w 123"/>
                <a:gd name="T97" fmla="*/ 1 h 123"/>
                <a:gd name="T98" fmla="*/ 2 w 123"/>
                <a:gd name="T99" fmla="*/ 1 h 123"/>
                <a:gd name="T100" fmla="*/ 2 w 123"/>
                <a:gd name="T101" fmla="*/ 1 h 123"/>
                <a:gd name="T102" fmla="*/ 2 w 123"/>
                <a:gd name="T103" fmla="*/ 1 h 123"/>
                <a:gd name="T104" fmla="*/ 1 w 123"/>
                <a:gd name="T105" fmla="*/ 1 h 123"/>
                <a:gd name="T106" fmla="*/ 1 w 123"/>
                <a:gd name="T107" fmla="*/ 1 h 123"/>
                <a:gd name="T108" fmla="*/ 1 w 123"/>
                <a:gd name="T109" fmla="*/ 0 h 123"/>
                <a:gd name="T110" fmla="*/ 1 w 123"/>
                <a:gd name="T111" fmla="*/ 0 h 123"/>
                <a:gd name="T112" fmla="*/ 1 w 123"/>
                <a:gd name="T113" fmla="*/ 0 h 12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3"/>
                <a:gd name="T172" fmla="*/ 0 h 123"/>
                <a:gd name="T173" fmla="*/ 123 w 123"/>
                <a:gd name="T174" fmla="*/ 123 h 12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3" h="123">
                  <a:moveTo>
                    <a:pt x="61" y="0"/>
                  </a:moveTo>
                  <a:lnTo>
                    <a:pt x="55" y="0"/>
                  </a:lnTo>
                  <a:lnTo>
                    <a:pt x="48" y="0"/>
                  </a:lnTo>
                  <a:lnTo>
                    <a:pt x="44" y="2"/>
                  </a:lnTo>
                  <a:lnTo>
                    <a:pt x="38" y="4"/>
                  </a:lnTo>
                  <a:lnTo>
                    <a:pt x="32" y="6"/>
                  </a:lnTo>
                  <a:lnTo>
                    <a:pt x="28" y="11"/>
                  </a:lnTo>
                  <a:lnTo>
                    <a:pt x="17" y="17"/>
                  </a:lnTo>
                  <a:lnTo>
                    <a:pt x="11" y="27"/>
                  </a:lnTo>
                  <a:lnTo>
                    <a:pt x="7" y="31"/>
                  </a:lnTo>
                  <a:lnTo>
                    <a:pt x="5" y="38"/>
                  </a:lnTo>
                  <a:lnTo>
                    <a:pt x="3" y="44"/>
                  </a:lnTo>
                  <a:lnTo>
                    <a:pt x="0" y="50"/>
                  </a:lnTo>
                  <a:lnTo>
                    <a:pt x="0" y="54"/>
                  </a:lnTo>
                  <a:lnTo>
                    <a:pt x="0" y="62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3" y="79"/>
                  </a:lnTo>
                  <a:lnTo>
                    <a:pt x="5" y="85"/>
                  </a:lnTo>
                  <a:lnTo>
                    <a:pt x="7" y="92"/>
                  </a:lnTo>
                  <a:lnTo>
                    <a:pt x="11" y="96"/>
                  </a:lnTo>
                  <a:lnTo>
                    <a:pt x="17" y="106"/>
                  </a:lnTo>
                  <a:lnTo>
                    <a:pt x="28" y="112"/>
                  </a:lnTo>
                  <a:lnTo>
                    <a:pt x="32" y="116"/>
                  </a:lnTo>
                  <a:lnTo>
                    <a:pt x="38" y="119"/>
                  </a:lnTo>
                  <a:lnTo>
                    <a:pt x="44" y="121"/>
                  </a:lnTo>
                  <a:lnTo>
                    <a:pt x="48" y="123"/>
                  </a:lnTo>
                  <a:lnTo>
                    <a:pt x="55" y="123"/>
                  </a:lnTo>
                  <a:lnTo>
                    <a:pt x="61" y="123"/>
                  </a:lnTo>
                  <a:lnTo>
                    <a:pt x="67" y="123"/>
                  </a:lnTo>
                  <a:lnTo>
                    <a:pt x="73" y="123"/>
                  </a:lnTo>
                  <a:lnTo>
                    <a:pt x="80" y="121"/>
                  </a:lnTo>
                  <a:lnTo>
                    <a:pt x="86" y="119"/>
                  </a:lnTo>
                  <a:lnTo>
                    <a:pt x="92" y="116"/>
                  </a:lnTo>
                  <a:lnTo>
                    <a:pt x="96" y="112"/>
                  </a:lnTo>
                  <a:lnTo>
                    <a:pt x="107" y="106"/>
                  </a:lnTo>
                  <a:lnTo>
                    <a:pt x="113" y="96"/>
                  </a:lnTo>
                  <a:lnTo>
                    <a:pt x="117" y="92"/>
                  </a:lnTo>
                  <a:lnTo>
                    <a:pt x="119" y="85"/>
                  </a:lnTo>
                  <a:lnTo>
                    <a:pt x="121" y="79"/>
                  </a:lnTo>
                  <a:lnTo>
                    <a:pt x="123" y="75"/>
                  </a:lnTo>
                  <a:lnTo>
                    <a:pt x="123" y="69"/>
                  </a:lnTo>
                  <a:lnTo>
                    <a:pt x="123" y="62"/>
                  </a:lnTo>
                  <a:lnTo>
                    <a:pt x="123" y="54"/>
                  </a:lnTo>
                  <a:lnTo>
                    <a:pt x="123" y="50"/>
                  </a:lnTo>
                  <a:lnTo>
                    <a:pt x="121" y="44"/>
                  </a:lnTo>
                  <a:lnTo>
                    <a:pt x="119" y="38"/>
                  </a:lnTo>
                  <a:lnTo>
                    <a:pt x="117" y="31"/>
                  </a:lnTo>
                  <a:lnTo>
                    <a:pt x="113" y="27"/>
                  </a:lnTo>
                  <a:lnTo>
                    <a:pt x="107" y="17"/>
                  </a:lnTo>
                  <a:lnTo>
                    <a:pt x="96" y="11"/>
                  </a:lnTo>
                  <a:lnTo>
                    <a:pt x="92" y="6"/>
                  </a:lnTo>
                  <a:lnTo>
                    <a:pt x="86" y="4"/>
                  </a:lnTo>
                  <a:lnTo>
                    <a:pt x="80" y="2"/>
                  </a:lnTo>
                  <a:lnTo>
                    <a:pt x="73" y="0"/>
                  </a:lnTo>
                  <a:lnTo>
                    <a:pt x="67" y="0"/>
                  </a:lnTo>
                  <a:lnTo>
                    <a:pt x="6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30" name="Freeform 42"/>
            <p:cNvSpPr>
              <a:spLocks/>
            </p:cNvSpPr>
            <p:nvPr/>
          </p:nvSpPr>
          <p:spPr bwMode="auto">
            <a:xfrm>
              <a:off x="629" y="2091"/>
              <a:ext cx="76" cy="76"/>
            </a:xfrm>
            <a:custGeom>
              <a:avLst/>
              <a:gdLst>
                <a:gd name="T0" fmla="*/ 1 w 122"/>
                <a:gd name="T1" fmla="*/ 0 h 123"/>
                <a:gd name="T2" fmla="*/ 1 w 122"/>
                <a:gd name="T3" fmla="*/ 0 h 123"/>
                <a:gd name="T4" fmla="*/ 1 w 122"/>
                <a:gd name="T5" fmla="*/ 0 h 123"/>
                <a:gd name="T6" fmla="*/ 1 w 122"/>
                <a:gd name="T7" fmla="*/ 1 h 123"/>
                <a:gd name="T8" fmla="*/ 1 w 122"/>
                <a:gd name="T9" fmla="*/ 1 h 123"/>
                <a:gd name="T10" fmla="*/ 1 w 122"/>
                <a:gd name="T11" fmla="*/ 1 h 123"/>
                <a:gd name="T12" fmla="*/ 1 w 122"/>
                <a:gd name="T13" fmla="*/ 1 h 123"/>
                <a:gd name="T14" fmla="*/ 1 w 122"/>
                <a:gd name="T15" fmla="*/ 1 h 123"/>
                <a:gd name="T16" fmla="*/ 1 w 122"/>
                <a:gd name="T17" fmla="*/ 1 h 123"/>
                <a:gd name="T18" fmla="*/ 1 w 122"/>
                <a:gd name="T19" fmla="*/ 1 h 123"/>
                <a:gd name="T20" fmla="*/ 1 w 122"/>
                <a:gd name="T21" fmla="*/ 1 h 123"/>
                <a:gd name="T22" fmla="*/ 1 w 122"/>
                <a:gd name="T23" fmla="*/ 1 h 123"/>
                <a:gd name="T24" fmla="*/ 0 w 122"/>
                <a:gd name="T25" fmla="*/ 1 h 123"/>
                <a:gd name="T26" fmla="*/ 0 w 122"/>
                <a:gd name="T27" fmla="*/ 1 h 123"/>
                <a:gd name="T28" fmla="*/ 0 w 122"/>
                <a:gd name="T29" fmla="*/ 1 h 123"/>
                <a:gd name="T30" fmla="*/ 0 w 122"/>
                <a:gd name="T31" fmla="*/ 1 h 123"/>
                <a:gd name="T32" fmla="*/ 0 w 122"/>
                <a:gd name="T33" fmla="*/ 1 h 123"/>
                <a:gd name="T34" fmla="*/ 1 w 122"/>
                <a:gd name="T35" fmla="*/ 1 h 123"/>
                <a:gd name="T36" fmla="*/ 1 w 122"/>
                <a:gd name="T37" fmla="*/ 1 h 123"/>
                <a:gd name="T38" fmla="*/ 1 w 122"/>
                <a:gd name="T39" fmla="*/ 1 h 123"/>
                <a:gd name="T40" fmla="*/ 1 w 122"/>
                <a:gd name="T41" fmla="*/ 1 h 123"/>
                <a:gd name="T42" fmla="*/ 1 w 122"/>
                <a:gd name="T43" fmla="*/ 1 h 123"/>
                <a:gd name="T44" fmla="*/ 1 w 122"/>
                <a:gd name="T45" fmla="*/ 1 h 123"/>
                <a:gd name="T46" fmla="*/ 1 w 122"/>
                <a:gd name="T47" fmla="*/ 1 h 123"/>
                <a:gd name="T48" fmla="*/ 1 w 122"/>
                <a:gd name="T49" fmla="*/ 1 h 123"/>
                <a:gd name="T50" fmla="*/ 1 w 122"/>
                <a:gd name="T51" fmla="*/ 1 h 123"/>
                <a:gd name="T52" fmla="*/ 1 w 122"/>
                <a:gd name="T53" fmla="*/ 1 h 123"/>
                <a:gd name="T54" fmla="*/ 1 w 122"/>
                <a:gd name="T55" fmla="*/ 1 h 123"/>
                <a:gd name="T56" fmla="*/ 1 w 122"/>
                <a:gd name="T57" fmla="*/ 1 h 123"/>
                <a:gd name="T58" fmla="*/ 1 w 122"/>
                <a:gd name="T59" fmla="*/ 1 h 123"/>
                <a:gd name="T60" fmla="*/ 1 w 122"/>
                <a:gd name="T61" fmla="*/ 1 h 123"/>
                <a:gd name="T62" fmla="*/ 1 w 122"/>
                <a:gd name="T63" fmla="*/ 1 h 123"/>
                <a:gd name="T64" fmla="*/ 1 w 122"/>
                <a:gd name="T65" fmla="*/ 1 h 123"/>
                <a:gd name="T66" fmla="*/ 1 w 122"/>
                <a:gd name="T67" fmla="*/ 1 h 123"/>
                <a:gd name="T68" fmla="*/ 1 w 122"/>
                <a:gd name="T69" fmla="*/ 1 h 123"/>
                <a:gd name="T70" fmla="*/ 1 w 122"/>
                <a:gd name="T71" fmla="*/ 1 h 123"/>
                <a:gd name="T72" fmla="*/ 1 w 122"/>
                <a:gd name="T73" fmla="*/ 1 h 123"/>
                <a:gd name="T74" fmla="*/ 1 w 122"/>
                <a:gd name="T75" fmla="*/ 1 h 123"/>
                <a:gd name="T76" fmla="*/ 1 w 122"/>
                <a:gd name="T77" fmla="*/ 1 h 123"/>
                <a:gd name="T78" fmla="*/ 1 w 122"/>
                <a:gd name="T79" fmla="*/ 1 h 123"/>
                <a:gd name="T80" fmla="*/ 1 w 122"/>
                <a:gd name="T81" fmla="*/ 1 h 123"/>
                <a:gd name="T82" fmla="*/ 1 w 122"/>
                <a:gd name="T83" fmla="*/ 1 h 123"/>
                <a:gd name="T84" fmla="*/ 1 w 122"/>
                <a:gd name="T85" fmla="*/ 1 h 123"/>
                <a:gd name="T86" fmla="*/ 1 w 122"/>
                <a:gd name="T87" fmla="*/ 1 h 123"/>
                <a:gd name="T88" fmla="*/ 1 w 122"/>
                <a:gd name="T89" fmla="*/ 1 h 123"/>
                <a:gd name="T90" fmla="*/ 1 w 122"/>
                <a:gd name="T91" fmla="*/ 1 h 123"/>
                <a:gd name="T92" fmla="*/ 1 w 122"/>
                <a:gd name="T93" fmla="*/ 1 h 123"/>
                <a:gd name="T94" fmla="*/ 1 w 122"/>
                <a:gd name="T95" fmla="*/ 1 h 123"/>
                <a:gd name="T96" fmla="*/ 1 w 122"/>
                <a:gd name="T97" fmla="*/ 1 h 123"/>
                <a:gd name="T98" fmla="*/ 1 w 122"/>
                <a:gd name="T99" fmla="*/ 1 h 123"/>
                <a:gd name="T100" fmla="*/ 1 w 122"/>
                <a:gd name="T101" fmla="*/ 1 h 123"/>
                <a:gd name="T102" fmla="*/ 1 w 122"/>
                <a:gd name="T103" fmla="*/ 1 h 123"/>
                <a:gd name="T104" fmla="*/ 1 w 122"/>
                <a:gd name="T105" fmla="*/ 1 h 123"/>
                <a:gd name="T106" fmla="*/ 1 w 122"/>
                <a:gd name="T107" fmla="*/ 1 h 123"/>
                <a:gd name="T108" fmla="*/ 1 w 122"/>
                <a:gd name="T109" fmla="*/ 0 h 123"/>
                <a:gd name="T110" fmla="*/ 1 w 122"/>
                <a:gd name="T111" fmla="*/ 0 h 123"/>
                <a:gd name="T112" fmla="*/ 1 w 122"/>
                <a:gd name="T113" fmla="*/ 0 h 12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2"/>
                <a:gd name="T172" fmla="*/ 0 h 123"/>
                <a:gd name="T173" fmla="*/ 122 w 122"/>
                <a:gd name="T174" fmla="*/ 123 h 12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2" h="123">
                  <a:moveTo>
                    <a:pt x="60" y="0"/>
                  </a:moveTo>
                  <a:lnTo>
                    <a:pt x="54" y="0"/>
                  </a:lnTo>
                  <a:lnTo>
                    <a:pt x="48" y="0"/>
                  </a:lnTo>
                  <a:lnTo>
                    <a:pt x="41" y="2"/>
                  </a:lnTo>
                  <a:lnTo>
                    <a:pt x="37" y="5"/>
                  </a:lnTo>
                  <a:lnTo>
                    <a:pt x="31" y="7"/>
                  </a:lnTo>
                  <a:lnTo>
                    <a:pt x="27" y="11"/>
                  </a:lnTo>
                  <a:lnTo>
                    <a:pt x="16" y="19"/>
                  </a:lnTo>
                  <a:lnTo>
                    <a:pt x="10" y="27"/>
                  </a:lnTo>
                  <a:lnTo>
                    <a:pt x="6" y="32"/>
                  </a:lnTo>
                  <a:lnTo>
                    <a:pt x="4" y="38"/>
                  </a:lnTo>
                  <a:lnTo>
                    <a:pt x="2" y="44"/>
                  </a:lnTo>
                  <a:lnTo>
                    <a:pt x="0" y="50"/>
                  </a:lnTo>
                  <a:lnTo>
                    <a:pt x="0" y="56"/>
                  </a:lnTo>
                  <a:lnTo>
                    <a:pt x="0" y="63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2" y="79"/>
                  </a:lnTo>
                  <a:lnTo>
                    <a:pt x="4" y="86"/>
                  </a:lnTo>
                  <a:lnTo>
                    <a:pt x="6" y="92"/>
                  </a:lnTo>
                  <a:lnTo>
                    <a:pt x="10" y="96"/>
                  </a:lnTo>
                  <a:lnTo>
                    <a:pt x="16" y="106"/>
                  </a:lnTo>
                  <a:lnTo>
                    <a:pt x="27" y="113"/>
                  </a:lnTo>
                  <a:lnTo>
                    <a:pt x="31" y="117"/>
                  </a:lnTo>
                  <a:lnTo>
                    <a:pt x="37" y="119"/>
                  </a:lnTo>
                  <a:lnTo>
                    <a:pt x="41" y="121"/>
                  </a:lnTo>
                  <a:lnTo>
                    <a:pt x="48" y="123"/>
                  </a:lnTo>
                  <a:lnTo>
                    <a:pt x="54" y="123"/>
                  </a:lnTo>
                  <a:lnTo>
                    <a:pt x="60" y="123"/>
                  </a:lnTo>
                  <a:lnTo>
                    <a:pt x="66" y="123"/>
                  </a:lnTo>
                  <a:lnTo>
                    <a:pt x="73" y="123"/>
                  </a:lnTo>
                  <a:lnTo>
                    <a:pt x="79" y="121"/>
                  </a:lnTo>
                  <a:lnTo>
                    <a:pt x="85" y="119"/>
                  </a:lnTo>
                  <a:lnTo>
                    <a:pt x="91" y="117"/>
                  </a:lnTo>
                  <a:lnTo>
                    <a:pt x="95" y="113"/>
                  </a:lnTo>
                  <a:lnTo>
                    <a:pt x="104" y="106"/>
                  </a:lnTo>
                  <a:lnTo>
                    <a:pt x="112" y="96"/>
                  </a:lnTo>
                  <a:lnTo>
                    <a:pt x="116" y="92"/>
                  </a:lnTo>
                  <a:lnTo>
                    <a:pt x="118" y="86"/>
                  </a:lnTo>
                  <a:lnTo>
                    <a:pt x="120" y="79"/>
                  </a:lnTo>
                  <a:lnTo>
                    <a:pt x="122" y="75"/>
                  </a:lnTo>
                  <a:lnTo>
                    <a:pt x="122" y="69"/>
                  </a:lnTo>
                  <a:lnTo>
                    <a:pt x="122" y="63"/>
                  </a:lnTo>
                  <a:lnTo>
                    <a:pt x="122" y="56"/>
                  </a:lnTo>
                  <a:lnTo>
                    <a:pt x="122" y="50"/>
                  </a:lnTo>
                  <a:lnTo>
                    <a:pt x="120" y="44"/>
                  </a:lnTo>
                  <a:lnTo>
                    <a:pt x="118" y="38"/>
                  </a:lnTo>
                  <a:lnTo>
                    <a:pt x="116" y="32"/>
                  </a:lnTo>
                  <a:lnTo>
                    <a:pt x="112" y="27"/>
                  </a:lnTo>
                  <a:lnTo>
                    <a:pt x="104" y="19"/>
                  </a:lnTo>
                  <a:lnTo>
                    <a:pt x="95" y="11"/>
                  </a:lnTo>
                  <a:lnTo>
                    <a:pt x="91" y="7"/>
                  </a:lnTo>
                  <a:lnTo>
                    <a:pt x="85" y="5"/>
                  </a:lnTo>
                  <a:lnTo>
                    <a:pt x="79" y="2"/>
                  </a:lnTo>
                  <a:lnTo>
                    <a:pt x="73" y="0"/>
                  </a:lnTo>
                  <a:lnTo>
                    <a:pt x="66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31" name="Freeform 43"/>
            <p:cNvSpPr>
              <a:spLocks/>
            </p:cNvSpPr>
            <p:nvPr/>
          </p:nvSpPr>
          <p:spPr bwMode="auto">
            <a:xfrm>
              <a:off x="629" y="2091"/>
              <a:ext cx="76" cy="76"/>
            </a:xfrm>
            <a:custGeom>
              <a:avLst/>
              <a:gdLst>
                <a:gd name="T0" fmla="*/ 1 w 122"/>
                <a:gd name="T1" fmla="*/ 0 h 123"/>
                <a:gd name="T2" fmla="*/ 1 w 122"/>
                <a:gd name="T3" fmla="*/ 0 h 123"/>
                <a:gd name="T4" fmla="*/ 1 w 122"/>
                <a:gd name="T5" fmla="*/ 0 h 123"/>
                <a:gd name="T6" fmla="*/ 1 w 122"/>
                <a:gd name="T7" fmla="*/ 1 h 123"/>
                <a:gd name="T8" fmla="*/ 1 w 122"/>
                <a:gd name="T9" fmla="*/ 1 h 123"/>
                <a:gd name="T10" fmla="*/ 1 w 122"/>
                <a:gd name="T11" fmla="*/ 1 h 123"/>
                <a:gd name="T12" fmla="*/ 1 w 122"/>
                <a:gd name="T13" fmla="*/ 1 h 123"/>
                <a:gd name="T14" fmla="*/ 1 w 122"/>
                <a:gd name="T15" fmla="*/ 1 h 123"/>
                <a:gd name="T16" fmla="*/ 1 w 122"/>
                <a:gd name="T17" fmla="*/ 1 h 123"/>
                <a:gd name="T18" fmla="*/ 1 w 122"/>
                <a:gd name="T19" fmla="*/ 1 h 123"/>
                <a:gd name="T20" fmla="*/ 1 w 122"/>
                <a:gd name="T21" fmla="*/ 1 h 123"/>
                <a:gd name="T22" fmla="*/ 1 w 122"/>
                <a:gd name="T23" fmla="*/ 1 h 123"/>
                <a:gd name="T24" fmla="*/ 0 w 122"/>
                <a:gd name="T25" fmla="*/ 1 h 123"/>
                <a:gd name="T26" fmla="*/ 0 w 122"/>
                <a:gd name="T27" fmla="*/ 1 h 123"/>
                <a:gd name="T28" fmla="*/ 0 w 122"/>
                <a:gd name="T29" fmla="*/ 1 h 123"/>
                <a:gd name="T30" fmla="*/ 0 w 122"/>
                <a:gd name="T31" fmla="*/ 1 h 123"/>
                <a:gd name="T32" fmla="*/ 0 w 122"/>
                <a:gd name="T33" fmla="*/ 1 h 123"/>
                <a:gd name="T34" fmla="*/ 1 w 122"/>
                <a:gd name="T35" fmla="*/ 1 h 123"/>
                <a:gd name="T36" fmla="*/ 1 w 122"/>
                <a:gd name="T37" fmla="*/ 1 h 123"/>
                <a:gd name="T38" fmla="*/ 1 w 122"/>
                <a:gd name="T39" fmla="*/ 1 h 123"/>
                <a:gd name="T40" fmla="*/ 1 w 122"/>
                <a:gd name="T41" fmla="*/ 1 h 123"/>
                <a:gd name="T42" fmla="*/ 1 w 122"/>
                <a:gd name="T43" fmla="*/ 1 h 123"/>
                <a:gd name="T44" fmla="*/ 1 w 122"/>
                <a:gd name="T45" fmla="*/ 1 h 123"/>
                <a:gd name="T46" fmla="*/ 1 w 122"/>
                <a:gd name="T47" fmla="*/ 1 h 123"/>
                <a:gd name="T48" fmla="*/ 1 w 122"/>
                <a:gd name="T49" fmla="*/ 1 h 123"/>
                <a:gd name="T50" fmla="*/ 1 w 122"/>
                <a:gd name="T51" fmla="*/ 1 h 123"/>
                <a:gd name="T52" fmla="*/ 1 w 122"/>
                <a:gd name="T53" fmla="*/ 1 h 123"/>
                <a:gd name="T54" fmla="*/ 1 w 122"/>
                <a:gd name="T55" fmla="*/ 1 h 123"/>
                <a:gd name="T56" fmla="*/ 1 w 122"/>
                <a:gd name="T57" fmla="*/ 1 h 123"/>
                <a:gd name="T58" fmla="*/ 1 w 122"/>
                <a:gd name="T59" fmla="*/ 1 h 123"/>
                <a:gd name="T60" fmla="*/ 1 w 122"/>
                <a:gd name="T61" fmla="*/ 1 h 123"/>
                <a:gd name="T62" fmla="*/ 1 w 122"/>
                <a:gd name="T63" fmla="*/ 1 h 123"/>
                <a:gd name="T64" fmla="*/ 1 w 122"/>
                <a:gd name="T65" fmla="*/ 1 h 123"/>
                <a:gd name="T66" fmla="*/ 1 w 122"/>
                <a:gd name="T67" fmla="*/ 1 h 123"/>
                <a:gd name="T68" fmla="*/ 1 w 122"/>
                <a:gd name="T69" fmla="*/ 1 h 123"/>
                <a:gd name="T70" fmla="*/ 1 w 122"/>
                <a:gd name="T71" fmla="*/ 1 h 123"/>
                <a:gd name="T72" fmla="*/ 1 w 122"/>
                <a:gd name="T73" fmla="*/ 1 h 123"/>
                <a:gd name="T74" fmla="*/ 1 w 122"/>
                <a:gd name="T75" fmla="*/ 1 h 123"/>
                <a:gd name="T76" fmla="*/ 1 w 122"/>
                <a:gd name="T77" fmla="*/ 1 h 123"/>
                <a:gd name="T78" fmla="*/ 1 w 122"/>
                <a:gd name="T79" fmla="*/ 1 h 123"/>
                <a:gd name="T80" fmla="*/ 1 w 122"/>
                <a:gd name="T81" fmla="*/ 1 h 123"/>
                <a:gd name="T82" fmla="*/ 1 w 122"/>
                <a:gd name="T83" fmla="*/ 1 h 123"/>
                <a:gd name="T84" fmla="*/ 1 w 122"/>
                <a:gd name="T85" fmla="*/ 1 h 123"/>
                <a:gd name="T86" fmla="*/ 1 w 122"/>
                <a:gd name="T87" fmla="*/ 1 h 123"/>
                <a:gd name="T88" fmla="*/ 1 w 122"/>
                <a:gd name="T89" fmla="*/ 1 h 123"/>
                <a:gd name="T90" fmla="*/ 1 w 122"/>
                <a:gd name="T91" fmla="*/ 1 h 123"/>
                <a:gd name="T92" fmla="*/ 1 w 122"/>
                <a:gd name="T93" fmla="*/ 1 h 123"/>
                <a:gd name="T94" fmla="*/ 1 w 122"/>
                <a:gd name="T95" fmla="*/ 1 h 123"/>
                <a:gd name="T96" fmla="*/ 1 w 122"/>
                <a:gd name="T97" fmla="*/ 1 h 123"/>
                <a:gd name="T98" fmla="*/ 1 w 122"/>
                <a:gd name="T99" fmla="*/ 1 h 123"/>
                <a:gd name="T100" fmla="*/ 1 w 122"/>
                <a:gd name="T101" fmla="*/ 1 h 123"/>
                <a:gd name="T102" fmla="*/ 1 w 122"/>
                <a:gd name="T103" fmla="*/ 1 h 123"/>
                <a:gd name="T104" fmla="*/ 1 w 122"/>
                <a:gd name="T105" fmla="*/ 1 h 123"/>
                <a:gd name="T106" fmla="*/ 1 w 122"/>
                <a:gd name="T107" fmla="*/ 1 h 123"/>
                <a:gd name="T108" fmla="*/ 1 w 122"/>
                <a:gd name="T109" fmla="*/ 0 h 123"/>
                <a:gd name="T110" fmla="*/ 1 w 122"/>
                <a:gd name="T111" fmla="*/ 0 h 123"/>
                <a:gd name="T112" fmla="*/ 1 w 122"/>
                <a:gd name="T113" fmla="*/ 0 h 12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2"/>
                <a:gd name="T172" fmla="*/ 0 h 123"/>
                <a:gd name="T173" fmla="*/ 122 w 122"/>
                <a:gd name="T174" fmla="*/ 123 h 12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2" h="123">
                  <a:moveTo>
                    <a:pt x="60" y="0"/>
                  </a:moveTo>
                  <a:lnTo>
                    <a:pt x="54" y="0"/>
                  </a:lnTo>
                  <a:lnTo>
                    <a:pt x="48" y="0"/>
                  </a:lnTo>
                  <a:lnTo>
                    <a:pt x="41" y="2"/>
                  </a:lnTo>
                  <a:lnTo>
                    <a:pt x="37" y="5"/>
                  </a:lnTo>
                  <a:lnTo>
                    <a:pt x="31" y="7"/>
                  </a:lnTo>
                  <a:lnTo>
                    <a:pt x="27" y="11"/>
                  </a:lnTo>
                  <a:lnTo>
                    <a:pt x="16" y="19"/>
                  </a:lnTo>
                  <a:lnTo>
                    <a:pt x="10" y="27"/>
                  </a:lnTo>
                  <a:lnTo>
                    <a:pt x="6" y="32"/>
                  </a:lnTo>
                  <a:lnTo>
                    <a:pt x="4" y="38"/>
                  </a:lnTo>
                  <a:lnTo>
                    <a:pt x="2" y="44"/>
                  </a:lnTo>
                  <a:lnTo>
                    <a:pt x="0" y="50"/>
                  </a:lnTo>
                  <a:lnTo>
                    <a:pt x="0" y="56"/>
                  </a:lnTo>
                  <a:lnTo>
                    <a:pt x="0" y="63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2" y="79"/>
                  </a:lnTo>
                  <a:lnTo>
                    <a:pt x="4" y="86"/>
                  </a:lnTo>
                  <a:lnTo>
                    <a:pt x="6" y="92"/>
                  </a:lnTo>
                  <a:lnTo>
                    <a:pt x="10" y="96"/>
                  </a:lnTo>
                  <a:lnTo>
                    <a:pt x="16" y="106"/>
                  </a:lnTo>
                  <a:lnTo>
                    <a:pt x="27" y="113"/>
                  </a:lnTo>
                  <a:lnTo>
                    <a:pt x="31" y="117"/>
                  </a:lnTo>
                  <a:lnTo>
                    <a:pt x="37" y="119"/>
                  </a:lnTo>
                  <a:lnTo>
                    <a:pt x="41" y="121"/>
                  </a:lnTo>
                  <a:lnTo>
                    <a:pt x="48" y="123"/>
                  </a:lnTo>
                  <a:lnTo>
                    <a:pt x="54" y="123"/>
                  </a:lnTo>
                  <a:lnTo>
                    <a:pt x="60" y="123"/>
                  </a:lnTo>
                  <a:lnTo>
                    <a:pt x="66" y="123"/>
                  </a:lnTo>
                  <a:lnTo>
                    <a:pt x="73" y="123"/>
                  </a:lnTo>
                  <a:lnTo>
                    <a:pt x="79" y="121"/>
                  </a:lnTo>
                  <a:lnTo>
                    <a:pt x="85" y="119"/>
                  </a:lnTo>
                  <a:lnTo>
                    <a:pt x="91" y="117"/>
                  </a:lnTo>
                  <a:lnTo>
                    <a:pt x="95" y="113"/>
                  </a:lnTo>
                  <a:lnTo>
                    <a:pt x="104" y="106"/>
                  </a:lnTo>
                  <a:lnTo>
                    <a:pt x="112" y="96"/>
                  </a:lnTo>
                  <a:lnTo>
                    <a:pt x="116" y="92"/>
                  </a:lnTo>
                  <a:lnTo>
                    <a:pt x="118" y="86"/>
                  </a:lnTo>
                  <a:lnTo>
                    <a:pt x="120" y="79"/>
                  </a:lnTo>
                  <a:lnTo>
                    <a:pt x="122" y="75"/>
                  </a:lnTo>
                  <a:lnTo>
                    <a:pt x="122" y="69"/>
                  </a:lnTo>
                  <a:lnTo>
                    <a:pt x="122" y="63"/>
                  </a:lnTo>
                  <a:lnTo>
                    <a:pt x="122" y="56"/>
                  </a:lnTo>
                  <a:lnTo>
                    <a:pt x="122" y="50"/>
                  </a:lnTo>
                  <a:lnTo>
                    <a:pt x="120" y="44"/>
                  </a:lnTo>
                  <a:lnTo>
                    <a:pt x="118" y="38"/>
                  </a:lnTo>
                  <a:lnTo>
                    <a:pt x="116" y="32"/>
                  </a:lnTo>
                  <a:lnTo>
                    <a:pt x="112" y="27"/>
                  </a:lnTo>
                  <a:lnTo>
                    <a:pt x="104" y="19"/>
                  </a:lnTo>
                  <a:lnTo>
                    <a:pt x="95" y="11"/>
                  </a:lnTo>
                  <a:lnTo>
                    <a:pt x="91" y="7"/>
                  </a:lnTo>
                  <a:lnTo>
                    <a:pt x="85" y="5"/>
                  </a:lnTo>
                  <a:lnTo>
                    <a:pt x="79" y="2"/>
                  </a:lnTo>
                  <a:lnTo>
                    <a:pt x="73" y="0"/>
                  </a:lnTo>
                  <a:lnTo>
                    <a:pt x="66" y="0"/>
                  </a:lnTo>
                  <a:lnTo>
                    <a:pt x="6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32" name="Freeform 44"/>
            <p:cNvSpPr>
              <a:spLocks/>
            </p:cNvSpPr>
            <p:nvPr/>
          </p:nvSpPr>
          <p:spPr bwMode="auto">
            <a:xfrm>
              <a:off x="637" y="2540"/>
              <a:ext cx="78" cy="78"/>
            </a:xfrm>
            <a:custGeom>
              <a:avLst/>
              <a:gdLst>
                <a:gd name="T0" fmla="*/ 1 w 125"/>
                <a:gd name="T1" fmla="*/ 0 h 125"/>
                <a:gd name="T2" fmla="*/ 1 w 125"/>
                <a:gd name="T3" fmla="*/ 1 h 125"/>
                <a:gd name="T4" fmla="*/ 1 w 125"/>
                <a:gd name="T5" fmla="*/ 1 h 125"/>
                <a:gd name="T6" fmla="*/ 1 w 125"/>
                <a:gd name="T7" fmla="*/ 1 h 125"/>
                <a:gd name="T8" fmla="*/ 1 w 125"/>
                <a:gd name="T9" fmla="*/ 1 h 125"/>
                <a:gd name="T10" fmla="*/ 1 w 125"/>
                <a:gd name="T11" fmla="*/ 1 h 125"/>
                <a:gd name="T12" fmla="*/ 1 w 125"/>
                <a:gd name="T13" fmla="*/ 1 h 125"/>
                <a:gd name="T14" fmla="*/ 1 w 125"/>
                <a:gd name="T15" fmla="*/ 1 h 125"/>
                <a:gd name="T16" fmla="*/ 1 w 125"/>
                <a:gd name="T17" fmla="*/ 1 h 125"/>
                <a:gd name="T18" fmla="*/ 1 w 125"/>
                <a:gd name="T19" fmla="*/ 1 h 125"/>
                <a:gd name="T20" fmla="*/ 1 w 125"/>
                <a:gd name="T21" fmla="*/ 1 h 125"/>
                <a:gd name="T22" fmla="*/ 1 w 125"/>
                <a:gd name="T23" fmla="*/ 1 h 125"/>
                <a:gd name="T24" fmla="*/ 1 w 125"/>
                <a:gd name="T25" fmla="*/ 1 h 125"/>
                <a:gd name="T26" fmla="*/ 0 w 125"/>
                <a:gd name="T27" fmla="*/ 1 h 125"/>
                <a:gd name="T28" fmla="*/ 0 w 125"/>
                <a:gd name="T29" fmla="*/ 1 h 125"/>
                <a:gd name="T30" fmla="*/ 0 w 125"/>
                <a:gd name="T31" fmla="*/ 1 h 125"/>
                <a:gd name="T32" fmla="*/ 1 w 125"/>
                <a:gd name="T33" fmla="*/ 1 h 125"/>
                <a:gd name="T34" fmla="*/ 1 w 125"/>
                <a:gd name="T35" fmla="*/ 1 h 125"/>
                <a:gd name="T36" fmla="*/ 1 w 125"/>
                <a:gd name="T37" fmla="*/ 1 h 125"/>
                <a:gd name="T38" fmla="*/ 1 w 125"/>
                <a:gd name="T39" fmla="*/ 1 h 125"/>
                <a:gd name="T40" fmla="*/ 1 w 125"/>
                <a:gd name="T41" fmla="*/ 1 h 125"/>
                <a:gd name="T42" fmla="*/ 1 w 125"/>
                <a:gd name="T43" fmla="*/ 1 h 125"/>
                <a:gd name="T44" fmla="*/ 1 w 125"/>
                <a:gd name="T45" fmla="*/ 1 h 125"/>
                <a:gd name="T46" fmla="*/ 1 w 125"/>
                <a:gd name="T47" fmla="*/ 1 h 125"/>
                <a:gd name="T48" fmla="*/ 1 w 125"/>
                <a:gd name="T49" fmla="*/ 1 h 125"/>
                <a:gd name="T50" fmla="*/ 1 w 125"/>
                <a:gd name="T51" fmla="*/ 1 h 125"/>
                <a:gd name="T52" fmla="*/ 1 w 125"/>
                <a:gd name="T53" fmla="*/ 1 h 125"/>
                <a:gd name="T54" fmla="*/ 1 w 125"/>
                <a:gd name="T55" fmla="*/ 1 h 125"/>
                <a:gd name="T56" fmla="*/ 1 w 125"/>
                <a:gd name="T57" fmla="*/ 1 h 125"/>
                <a:gd name="T58" fmla="*/ 1 w 125"/>
                <a:gd name="T59" fmla="*/ 1 h 125"/>
                <a:gd name="T60" fmla="*/ 1 w 125"/>
                <a:gd name="T61" fmla="*/ 1 h 125"/>
                <a:gd name="T62" fmla="*/ 1 w 125"/>
                <a:gd name="T63" fmla="*/ 1 h 125"/>
                <a:gd name="T64" fmla="*/ 1 w 125"/>
                <a:gd name="T65" fmla="*/ 1 h 125"/>
                <a:gd name="T66" fmla="*/ 1 w 125"/>
                <a:gd name="T67" fmla="*/ 1 h 125"/>
                <a:gd name="T68" fmla="*/ 1 w 125"/>
                <a:gd name="T69" fmla="*/ 1 h 125"/>
                <a:gd name="T70" fmla="*/ 1 w 125"/>
                <a:gd name="T71" fmla="*/ 1 h 125"/>
                <a:gd name="T72" fmla="*/ 1 w 125"/>
                <a:gd name="T73" fmla="*/ 1 h 125"/>
                <a:gd name="T74" fmla="*/ 1 w 125"/>
                <a:gd name="T75" fmla="*/ 1 h 125"/>
                <a:gd name="T76" fmla="*/ 1 w 125"/>
                <a:gd name="T77" fmla="*/ 1 h 125"/>
                <a:gd name="T78" fmla="*/ 1 w 125"/>
                <a:gd name="T79" fmla="*/ 1 h 125"/>
                <a:gd name="T80" fmla="*/ 1 w 125"/>
                <a:gd name="T81" fmla="*/ 1 h 125"/>
                <a:gd name="T82" fmla="*/ 1 w 125"/>
                <a:gd name="T83" fmla="*/ 1 h 125"/>
                <a:gd name="T84" fmla="*/ 1 w 125"/>
                <a:gd name="T85" fmla="*/ 1 h 125"/>
                <a:gd name="T86" fmla="*/ 1 w 125"/>
                <a:gd name="T87" fmla="*/ 1 h 125"/>
                <a:gd name="T88" fmla="*/ 1 w 125"/>
                <a:gd name="T89" fmla="*/ 1 h 125"/>
                <a:gd name="T90" fmla="*/ 1 w 125"/>
                <a:gd name="T91" fmla="*/ 1 h 125"/>
                <a:gd name="T92" fmla="*/ 1 w 125"/>
                <a:gd name="T93" fmla="*/ 1 h 125"/>
                <a:gd name="T94" fmla="*/ 1 w 125"/>
                <a:gd name="T95" fmla="*/ 1 h 125"/>
                <a:gd name="T96" fmla="*/ 1 w 125"/>
                <a:gd name="T97" fmla="*/ 1 h 125"/>
                <a:gd name="T98" fmla="*/ 1 w 125"/>
                <a:gd name="T99" fmla="*/ 1 h 125"/>
                <a:gd name="T100" fmla="*/ 1 w 125"/>
                <a:gd name="T101" fmla="*/ 1 h 125"/>
                <a:gd name="T102" fmla="*/ 1 w 125"/>
                <a:gd name="T103" fmla="*/ 1 h 125"/>
                <a:gd name="T104" fmla="*/ 1 w 125"/>
                <a:gd name="T105" fmla="*/ 1 h 125"/>
                <a:gd name="T106" fmla="*/ 1 w 125"/>
                <a:gd name="T107" fmla="*/ 1 h 125"/>
                <a:gd name="T108" fmla="*/ 1 w 125"/>
                <a:gd name="T109" fmla="*/ 1 h 125"/>
                <a:gd name="T110" fmla="*/ 1 w 125"/>
                <a:gd name="T111" fmla="*/ 1 h 125"/>
                <a:gd name="T112" fmla="*/ 1 w 125"/>
                <a:gd name="T113" fmla="*/ 0 h 12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5"/>
                <a:gd name="T172" fmla="*/ 0 h 125"/>
                <a:gd name="T173" fmla="*/ 125 w 125"/>
                <a:gd name="T174" fmla="*/ 125 h 12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5" h="125">
                  <a:moveTo>
                    <a:pt x="63" y="0"/>
                  </a:moveTo>
                  <a:lnTo>
                    <a:pt x="56" y="2"/>
                  </a:lnTo>
                  <a:lnTo>
                    <a:pt x="50" y="2"/>
                  </a:lnTo>
                  <a:lnTo>
                    <a:pt x="44" y="4"/>
                  </a:lnTo>
                  <a:lnTo>
                    <a:pt x="38" y="6"/>
                  </a:lnTo>
                  <a:lnTo>
                    <a:pt x="34" y="8"/>
                  </a:lnTo>
                  <a:lnTo>
                    <a:pt x="27" y="12"/>
                  </a:lnTo>
                  <a:lnTo>
                    <a:pt x="19" y="19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6" y="39"/>
                  </a:lnTo>
                  <a:lnTo>
                    <a:pt x="4" y="44"/>
                  </a:lnTo>
                  <a:lnTo>
                    <a:pt x="2" y="50"/>
                  </a:lnTo>
                  <a:lnTo>
                    <a:pt x="0" y="56"/>
                  </a:lnTo>
                  <a:lnTo>
                    <a:pt x="0" y="62"/>
                  </a:lnTo>
                  <a:lnTo>
                    <a:pt x="0" y="69"/>
                  </a:lnTo>
                  <a:lnTo>
                    <a:pt x="2" y="75"/>
                  </a:lnTo>
                  <a:lnTo>
                    <a:pt x="4" y="81"/>
                  </a:lnTo>
                  <a:lnTo>
                    <a:pt x="6" y="87"/>
                  </a:lnTo>
                  <a:lnTo>
                    <a:pt x="9" y="91"/>
                  </a:lnTo>
                  <a:lnTo>
                    <a:pt x="11" y="98"/>
                  </a:lnTo>
                  <a:lnTo>
                    <a:pt x="19" y="106"/>
                  </a:lnTo>
                  <a:lnTo>
                    <a:pt x="27" y="114"/>
                  </a:lnTo>
                  <a:lnTo>
                    <a:pt x="34" y="116"/>
                  </a:lnTo>
                  <a:lnTo>
                    <a:pt x="38" y="120"/>
                  </a:lnTo>
                  <a:lnTo>
                    <a:pt x="44" y="123"/>
                  </a:lnTo>
                  <a:lnTo>
                    <a:pt x="50" y="123"/>
                  </a:lnTo>
                  <a:lnTo>
                    <a:pt x="56" y="125"/>
                  </a:lnTo>
                  <a:lnTo>
                    <a:pt x="63" y="125"/>
                  </a:lnTo>
                  <a:lnTo>
                    <a:pt x="69" y="125"/>
                  </a:lnTo>
                  <a:lnTo>
                    <a:pt x="75" y="123"/>
                  </a:lnTo>
                  <a:lnTo>
                    <a:pt x="81" y="123"/>
                  </a:lnTo>
                  <a:lnTo>
                    <a:pt x="88" y="120"/>
                  </a:lnTo>
                  <a:lnTo>
                    <a:pt x="92" y="116"/>
                  </a:lnTo>
                  <a:lnTo>
                    <a:pt x="98" y="114"/>
                  </a:lnTo>
                  <a:lnTo>
                    <a:pt x="106" y="106"/>
                  </a:lnTo>
                  <a:lnTo>
                    <a:pt x="115" y="98"/>
                  </a:lnTo>
                  <a:lnTo>
                    <a:pt x="117" y="91"/>
                  </a:lnTo>
                  <a:lnTo>
                    <a:pt x="119" y="87"/>
                  </a:lnTo>
                  <a:lnTo>
                    <a:pt x="121" y="81"/>
                  </a:lnTo>
                  <a:lnTo>
                    <a:pt x="123" y="75"/>
                  </a:lnTo>
                  <a:lnTo>
                    <a:pt x="125" y="69"/>
                  </a:lnTo>
                  <a:lnTo>
                    <a:pt x="125" y="62"/>
                  </a:lnTo>
                  <a:lnTo>
                    <a:pt x="125" y="56"/>
                  </a:lnTo>
                  <a:lnTo>
                    <a:pt x="123" y="50"/>
                  </a:lnTo>
                  <a:lnTo>
                    <a:pt x="121" y="44"/>
                  </a:lnTo>
                  <a:lnTo>
                    <a:pt x="119" y="39"/>
                  </a:lnTo>
                  <a:lnTo>
                    <a:pt x="117" y="33"/>
                  </a:lnTo>
                  <a:lnTo>
                    <a:pt x="115" y="29"/>
                  </a:lnTo>
                  <a:lnTo>
                    <a:pt x="106" y="19"/>
                  </a:lnTo>
                  <a:lnTo>
                    <a:pt x="98" y="12"/>
                  </a:lnTo>
                  <a:lnTo>
                    <a:pt x="92" y="8"/>
                  </a:lnTo>
                  <a:lnTo>
                    <a:pt x="88" y="6"/>
                  </a:lnTo>
                  <a:lnTo>
                    <a:pt x="81" y="4"/>
                  </a:lnTo>
                  <a:lnTo>
                    <a:pt x="75" y="2"/>
                  </a:lnTo>
                  <a:lnTo>
                    <a:pt x="69" y="2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33" name="Freeform 45"/>
            <p:cNvSpPr>
              <a:spLocks/>
            </p:cNvSpPr>
            <p:nvPr/>
          </p:nvSpPr>
          <p:spPr bwMode="auto">
            <a:xfrm>
              <a:off x="637" y="2540"/>
              <a:ext cx="78" cy="78"/>
            </a:xfrm>
            <a:custGeom>
              <a:avLst/>
              <a:gdLst>
                <a:gd name="T0" fmla="*/ 1 w 125"/>
                <a:gd name="T1" fmla="*/ 0 h 125"/>
                <a:gd name="T2" fmla="*/ 1 w 125"/>
                <a:gd name="T3" fmla="*/ 1 h 125"/>
                <a:gd name="T4" fmla="*/ 1 w 125"/>
                <a:gd name="T5" fmla="*/ 1 h 125"/>
                <a:gd name="T6" fmla="*/ 1 w 125"/>
                <a:gd name="T7" fmla="*/ 1 h 125"/>
                <a:gd name="T8" fmla="*/ 1 w 125"/>
                <a:gd name="T9" fmla="*/ 1 h 125"/>
                <a:gd name="T10" fmla="*/ 1 w 125"/>
                <a:gd name="T11" fmla="*/ 1 h 125"/>
                <a:gd name="T12" fmla="*/ 1 w 125"/>
                <a:gd name="T13" fmla="*/ 1 h 125"/>
                <a:gd name="T14" fmla="*/ 1 w 125"/>
                <a:gd name="T15" fmla="*/ 1 h 125"/>
                <a:gd name="T16" fmla="*/ 1 w 125"/>
                <a:gd name="T17" fmla="*/ 1 h 125"/>
                <a:gd name="T18" fmla="*/ 1 w 125"/>
                <a:gd name="T19" fmla="*/ 1 h 125"/>
                <a:gd name="T20" fmla="*/ 1 w 125"/>
                <a:gd name="T21" fmla="*/ 1 h 125"/>
                <a:gd name="T22" fmla="*/ 1 w 125"/>
                <a:gd name="T23" fmla="*/ 1 h 125"/>
                <a:gd name="T24" fmla="*/ 1 w 125"/>
                <a:gd name="T25" fmla="*/ 1 h 125"/>
                <a:gd name="T26" fmla="*/ 0 w 125"/>
                <a:gd name="T27" fmla="*/ 1 h 125"/>
                <a:gd name="T28" fmla="*/ 0 w 125"/>
                <a:gd name="T29" fmla="*/ 1 h 125"/>
                <a:gd name="T30" fmla="*/ 0 w 125"/>
                <a:gd name="T31" fmla="*/ 1 h 125"/>
                <a:gd name="T32" fmla="*/ 1 w 125"/>
                <a:gd name="T33" fmla="*/ 1 h 125"/>
                <a:gd name="T34" fmla="*/ 1 w 125"/>
                <a:gd name="T35" fmla="*/ 1 h 125"/>
                <a:gd name="T36" fmla="*/ 1 w 125"/>
                <a:gd name="T37" fmla="*/ 1 h 125"/>
                <a:gd name="T38" fmla="*/ 1 w 125"/>
                <a:gd name="T39" fmla="*/ 1 h 125"/>
                <a:gd name="T40" fmla="*/ 1 w 125"/>
                <a:gd name="T41" fmla="*/ 1 h 125"/>
                <a:gd name="T42" fmla="*/ 1 w 125"/>
                <a:gd name="T43" fmla="*/ 1 h 125"/>
                <a:gd name="T44" fmla="*/ 1 w 125"/>
                <a:gd name="T45" fmla="*/ 1 h 125"/>
                <a:gd name="T46" fmla="*/ 1 w 125"/>
                <a:gd name="T47" fmla="*/ 1 h 125"/>
                <a:gd name="T48" fmla="*/ 1 w 125"/>
                <a:gd name="T49" fmla="*/ 1 h 125"/>
                <a:gd name="T50" fmla="*/ 1 w 125"/>
                <a:gd name="T51" fmla="*/ 1 h 125"/>
                <a:gd name="T52" fmla="*/ 1 w 125"/>
                <a:gd name="T53" fmla="*/ 1 h 125"/>
                <a:gd name="T54" fmla="*/ 1 w 125"/>
                <a:gd name="T55" fmla="*/ 1 h 125"/>
                <a:gd name="T56" fmla="*/ 1 w 125"/>
                <a:gd name="T57" fmla="*/ 1 h 125"/>
                <a:gd name="T58" fmla="*/ 1 w 125"/>
                <a:gd name="T59" fmla="*/ 1 h 125"/>
                <a:gd name="T60" fmla="*/ 1 w 125"/>
                <a:gd name="T61" fmla="*/ 1 h 125"/>
                <a:gd name="T62" fmla="*/ 1 w 125"/>
                <a:gd name="T63" fmla="*/ 1 h 125"/>
                <a:gd name="T64" fmla="*/ 1 w 125"/>
                <a:gd name="T65" fmla="*/ 1 h 125"/>
                <a:gd name="T66" fmla="*/ 1 w 125"/>
                <a:gd name="T67" fmla="*/ 1 h 125"/>
                <a:gd name="T68" fmla="*/ 1 w 125"/>
                <a:gd name="T69" fmla="*/ 1 h 125"/>
                <a:gd name="T70" fmla="*/ 1 w 125"/>
                <a:gd name="T71" fmla="*/ 1 h 125"/>
                <a:gd name="T72" fmla="*/ 1 w 125"/>
                <a:gd name="T73" fmla="*/ 1 h 125"/>
                <a:gd name="T74" fmla="*/ 1 w 125"/>
                <a:gd name="T75" fmla="*/ 1 h 125"/>
                <a:gd name="T76" fmla="*/ 1 w 125"/>
                <a:gd name="T77" fmla="*/ 1 h 125"/>
                <a:gd name="T78" fmla="*/ 1 w 125"/>
                <a:gd name="T79" fmla="*/ 1 h 125"/>
                <a:gd name="T80" fmla="*/ 1 w 125"/>
                <a:gd name="T81" fmla="*/ 1 h 125"/>
                <a:gd name="T82" fmla="*/ 1 w 125"/>
                <a:gd name="T83" fmla="*/ 1 h 125"/>
                <a:gd name="T84" fmla="*/ 1 w 125"/>
                <a:gd name="T85" fmla="*/ 1 h 125"/>
                <a:gd name="T86" fmla="*/ 1 w 125"/>
                <a:gd name="T87" fmla="*/ 1 h 125"/>
                <a:gd name="T88" fmla="*/ 1 w 125"/>
                <a:gd name="T89" fmla="*/ 1 h 125"/>
                <a:gd name="T90" fmla="*/ 1 w 125"/>
                <a:gd name="T91" fmla="*/ 1 h 125"/>
                <a:gd name="T92" fmla="*/ 1 w 125"/>
                <a:gd name="T93" fmla="*/ 1 h 125"/>
                <a:gd name="T94" fmla="*/ 1 w 125"/>
                <a:gd name="T95" fmla="*/ 1 h 125"/>
                <a:gd name="T96" fmla="*/ 1 w 125"/>
                <a:gd name="T97" fmla="*/ 1 h 125"/>
                <a:gd name="T98" fmla="*/ 1 w 125"/>
                <a:gd name="T99" fmla="*/ 1 h 125"/>
                <a:gd name="T100" fmla="*/ 1 w 125"/>
                <a:gd name="T101" fmla="*/ 1 h 125"/>
                <a:gd name="T102" fmla="*/ 1 w 125"/>
                <a:gd name="T103" fmla="*/ 1 h 125"/>
                <a:gd name="T104" fmla="*/ 1 w 125"/>
                <a:gd name="T105" fmla="*/ 1 h 125"/>
                <a:gd name="T106" fmla="*/ 1 w 125"/>
                <a:gd name="T107" fmla="*/ 1 h 125"/>
                <a:gd name="T108" fmla="*/ 1 w 125"/>
                <a:gd name="T109" fmla="*/ 1 h 125"/>
                <a:gd name="T110" fmla="*/ 1 w 125"/>
                <a:gd name="T111" fmla="*/ 1 h 125"/>
                <a:gd name="T112" fmla="*/ 1 w 125"/>
                <a:gd name="T113" fmla="*/ 0 h 12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5"/>
                <a:gd name="T172" fmla="*/ 0 h 125"/>
                <a:gd name="T173" fmla="*/ 125 w 125"/>
                <a:gd name="T174" fmla="*/ 125 h 12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5" h="125">
                  <a:moveTo>
                    <a:pt x="63" y="0"/>
                  </a:moveTo>
                  <a:lnTo>
                    <a:pt x="56" y="2"/>
                  </a:lnTo>
                  <a:lnTo>
                    <a:pt x="50" y="2"/>
                  </a:lnTo>
                  <a:lnTo>
                    <a:pt x="44" y="4"/>
                  </a:lnTo>
                  <a:lnTo>
                    <a:pt x="38" y="6"/>
                  </a:lnTo>
                  <a:lnTo>
                    <a:pt x="34" y="8"/>
                  </a:lnTo>
                  <a:lnTo>
                    <a:pt x="27" y="12"/>
                  </a:lnTo>
                  <a:lnTo>
                    <a:pt x="19" y="19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6" y="39"/>
                  </a:lnTo>
                  <a:lnTo>
                    <a:pt x="4" y="44"/>
                  </a:lnTo>
                  <a:lnTo>
                    <a:pt x="2" y="50"/>
                  </a:lnTo>
                  <a:lnTo>
                    <a:pt x="0" y="56"/>
                  </a:lnTo>
                  <a:lnTo>
                    <a:pt x="0" y="62"/>
                  </a:lnTo>
                  <a:lnTo>
                    <a:pt x="0" y="69"/>
                  </a:lnTo>
                  <a:lnTo>
                    <a:pt x="2" y="75"/>
                  </a:lnTo>
                  <a:lnTo>
                    <a:pt x="4" y="81"/>
                  </a:lnTo>
                  <a:lnTo>
                    <a:pt x="6" y="87"/>
                  </a:lnTo>
                  <a:lnTo>
                    <a:pt x="9" y="91"/>
                  </a:lnTo>
                  <a:lnTo>
                    <a:pt x="11" y="98"/>
                  </a:lnTo>
                  <a:lnTo>
                    <a:pt x="19" y="106"/>
                  </a:lnTo>
                  <a:lnTo>
                    <a:pt x="27" y="114"/>
                  </a:lnTo>
                  <a:lnTo>
                    <a:pt x="34" y="116"/>
                  </a:lnTo>
                  <a:lnTo>
                    <a:pt x="38" y="120"/>
                  </a:lnTo>
                  <a:lnTo>
                    <a:pt x="44" y="123"/>
                  </a:lnTo>
                  <a:lnTo>
                    <a:pt x="50" y="123"/>
                  </a:lnTo>
                  <a:lnTo>
                    <a:pt x="56" y="125"/>
                  </a:lnTo>
                  <a:lnTo>
                    <a:pt x="63" y="125"/>
                  </a:lnTo>
                  <a:lnTo>
                    <a:pt x="69" y="125"/>
                  </a:lnTo>
                  <a:lnTo>
                    <a:pt x="75" y="123"/>
                  </a:lnTo>
                  <a:lnTo>
                    <a:pt x="81" y="123"/>
                  </a:lnTo>
                  <a:lnTo>
                    <a:pt x="88" y="120"/>
                  </a:lnTo>
                  <a:lnTo>
                    <a:pt x="92" y="116"/>
                  </a:lnTo>
                  <a:lnTo>
                    <a:pt x="98" y="114"/>
                  </a:lnTo>
                  <a:lnTo>
                    <a:pt x="106" y="106"/>
                  </a:lnTo>
                  <a:lnTo>
                    <a:pt x="115" y="98"/>
                  </a:lnTo>
                  <a:lnTo>
                    <a:pt x="117" y="91"/>
                  </a:lnTo>
                  <a:lnTo>
                    <a:pt x="119" y="87"/>
                  </a:lnTo>
                  <a:lnTo>
                    <a:pt x="121" y="81"/>
                  </a:lnTo>
                  <a:lnTo>
                    <a:pt x="123" y="75"/>
                  </a:lnTo>
                  <a:lnTo>
                    <a:pt x="125" y="69"/>
                  </a:lnTo>
                  <a:lnTo>
                    <a:pt x="125" y="62"/>
                  </a:lnTo>
                  <a:lnTo>
                    <a:pt x="125" y="56"/>
                  </a:lnTo>
                  <a:lnTo>
                    <a:pt x="123" y="50"/>
                  </a:lnTo>
                  <a:lnTo>
                    <a:pt x="121" y="44"/>
                  </a:lnTo>
                  <a:lnTo>
                    <a:pt x="119" y="39"/>
                  </a:lnTo>
                  <a:lnTo>
                    <a:pt x="117" y="33"/>
                  </a:lnTo>
                  <a:lnTo>
                    <a:pt x="115" y="29"/>
                  </a:lnTo>
                  <a:lnTo>
                    <a:pt x="106" y="19"/>
                  </a:lnTo>
                  <a:lnTo>
                    <a:pt x="98" y="12"/>
                  </a:lnTo>
                  <a:lnTo>
                    <a:pt x="92" y="8"/>
                  </a:lnTo>
                  <a:lnTo>
                    <a:pt x="88" y="6"/>
                  </a:lnTo>
                  <a:lnTo>
                    <a:pt x="81" y="4"/>
                  </a:lnTo>
                  <a:lnTo>
                    <a:pt x="75" y="2"/>
                  </a:lnTo>
                  <a:lnTo>
                    <a:pt x="69" y="2"/>
                  </a:lnTo>
                  <a:lnTo>
                    <a:pt x="63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34" name="Rectangle 46"/>
            <p:cNvSpPr>
              <a:spLocks noChangeArrowheads="1"/>
            </p:cNvSpPr>
            <p:nvPr/>
          </p:nvSpPr>
          <p:spPr bwMode="auto">
            <a:xfrm>
              <a:off x="1097" y="2099"/>
              <a:ext cx="77" cy="77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35" name="Rectangle 47"/>
            <p:cNvSpPr>
              <a:spLocks noChangeArrowheads="1"/>
            </p:cNvSpPr>
            <p:nvPr/>
          </p:nvSpPr>
          <p:spPr bwMode="auto">
            <a:xfrm>
              <a:off x="1097" y="2099"/>
              <a:ext cx="77" cy="77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36" name="Rectangle 48"/>
            <p:cNvSpPr>
              <a:spLocks noChangeArrowheads="1"/>
            </p:cNvSpPr>
            <p:nvPr/>
          </p:nvSpPr>
          <p:spPr bwMode="auto">
            <a:xfrm>
              <a:off x="1227" y="2229"/>
              <a:ext cx="77" cy="77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37" name="Rectangle 49"/>
            <p:cNvSpPr>
              <a:spLocks noChangeArrowheads="1"/>
            </p:cNvSpPr>
            <p:nvPr/>
          </p:nvSpPr>
          <p:spPr bwMode="auto">
            <a:xfrm>
              <a:off x="1227" y="2229"/>
              <a:ext cx="77" cy="77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38" name="Rectangle 50"/>
            <p:cNvSpPr>
              <a:spLocks noChangeArrowheads="1"/>
            </p:cNvSpPr>
            <p:nvPr/>
          </p:nvSpPr>
          <p:spPr bwMode="auto">
            <a:xfrm>
              <a:off x="1357" y="2358"/>
              <a:ext cx="77" cy="78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39" name="Rectangle 51"/>
            <p:cNvSpPr>
              <a:spLocks noChangeArrowheads="1"/>
            </p:cNvSpPr>
            <p:nvPr/>
          </p:nvSpPr>
          <p:spPr bwMode="auto">
            <a:xfrm>
              <a:off x="1357" y="2358"/>
              <a:ext cx="77" cy="78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40" name="Rectangle 52"/>
            <p:cNvSpPr>
              <a:spLocks noChangeArrowheads="1"/>
            </p:cNvSpPr>
            <p:nvPr/>
          </p:nvSpPr>
          <p:spPr bwMode="auto">
            <a:xfrm>
              <a:off x="1361" y="2116"/>
              <a:ext cx="77" cy="76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41" name="Rectangle 53"/>
            <p:cNvSpPr>
              <a:spLocks noChangeArrowheads="1"/>
            </p:cNvSpPr>
            <p:nvPr/>
          </p:nvSpPr>
          <p:spPr bwMode="auto">
            <a:xfrm>
              <a:off x="1361" y="2116"/>
              <a:ext cx="77" cy="76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42" name="Rectangle 54"/>
            <p:cNvSpPr>
              <a:spLocks noChangeArrowheads="1"/>
            </p:cNvSpPr>
            <p:nvPr/>
          </p:nvSpPr>
          <p:spPr bwMode="auto">
            <a:xfrm>
              <a:off x="1214" y="2387"/>
              <a:ext cx="78" cy="76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43" name="Rectangle 55"/>
            <p:cNvSpPr>
              <a:spLocks noChangeArrowheads="1"/>
            </p:cNvSpPr>
            <p:nvPr/>
          </p:nvSpPr>
          <p:spPr bwMode="auto">
            <a:xfrm>
              <a:off x="1214" y="2387"/>
              <a:ext cx="78" cy="76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44" name="Freeform 56"/>
            <p:cNvSpPr>
              <a:spLocks/>
            </p:cNvSpPr>
            <p:nvPr/>
          </p:nvSpPr>
          <p:spPr bwMode="auto">
            <a:xfrm>
              <a:off x="820" y="1871"/>
              <a:ext cx="77" cy="78"/>
            </a:xfrm>
            <a:custGeom>
              <a:avLst/>
              <a:gdLst>
                <a:gd name="T0" fmla="*/ 1 w 123"/>
                <a:gd name="T1" fmla="*/ 0 h 125"/>
                <a:gd name="T2" fmla="*/ 1 w 123"/>
                <a:gd name="T3" fmla="*/ 0 h 125"/>
                <a:gd name="T4" fmla="*/ 1 w 123"/>
                <a:gd name="T5" fmla="*/ 1 h 125"/>
                <a:gd name="T6" fmla="*/ 1 w 123"/>
                <a:gd name="T7" fmla="*/ 1 h 125"/>
                <a:gd name="T8" fmla="*/ 1 w 123"/>
                <a:gd name="T9" fmla="*/ 1 h 125"/>
                <a:gd name="T10" fmla="*/ 1 w 123"/>
                <a:gd name="T11" fmla="*/ 1 h 125"/>
                <a:gd name="T12" fmla="*/ 1 w 123"/>
                <a:gd name="T13" fmla="*/ 1 h 125"/>
                <a:gd name="T14" fmla="*/ 1 w 123"/>
                <a:gd name="T15" fmla="*/ 1 h 125"/>
                <a:gd name="T16" fmla="*/ 1 w 123"/>
                <a:gd name="T17" fmla="*/ 1 h 125"/>
                <a:gd name="T18" fmla="*/ 1 w 123"/>
                <a:gd name="T19" fmla="*/ 1 h 125"/>
                <a:gd name="T20" fmla="*/ 1 w 123"/>
                <a:gd name="T21" fmla="*/ 1 h 125"/>
                <a:gd name="T22" fmla="*/ 1 w 123"/>
                <a:gd name="T23" fmla="*/ 1 h 125"/>
                <a:gd name="T24" fmla="*/ 0 w 123"/>
                <a:gd name="T25" fmla="*/ 1 h 125"/>
                <a:gd name="T26" fmla="*/ 0 w 123"/>
                <a:gd name="T27" fmla="*/ 1 h 125"/>
                <a:gd name="T28" fmla="*/ 0 w 123"/>
                <a:gd name="T29" fmla="*/ 1 h 125"/>
                <a:gd name="T30" fmla="*/ 0 w 123"/>
                <a:gd name="T31" fmla="*/ 1 h 125"/>
                <a:gd name="T32" fmla="*/ 0 w 123"/>
                <a:gd name="T33" fmla="*/ 1 h 125"/>
                <a:gd name="T34" fmla="*/ 1 w 123"/>
                <a:gd name="T35" fmla="*/ 1 h 125"/>
                <a:gd name="T36" fmla="*/ 1 w 123"/>
                <a:gd name="T37" fmla="*/ 1 h 125"/>
                <a:gd name="T38" fmla="*/ 1 w 123"/>
                <a:gd name="T39" fmla="*/ 1 h 125"/>
                <a:gd name="T40" fmla="*/ 1 w 123"/>
                <a:gd name="T41" fmla="*/ 1 h 125"/>
                <a:gd name="T42" fmla="*/ 1 w 123"/>
                <a:gd name="T43" fmla="*/ 1 h 125"/>
                <a:gd name="T44" fmla="*/ 1 w 123"/>
                <a:gd name="T45" fmla="*/ 1 h 125"/>
                <a:gd name="T46" fmla="*/ 1 w 123"/>
                <a:gd name="T47" fmla="*/ 1 h 125"/>
                <a:gd name="T48" fmla="*/ 1 w 123"/>
                <a:gd name="T49" fmla="*/ 1 h 125"/>
                <a:gd name="T50" fmla="*/ 1 w 123"/>
                <a:gd name="T51" fmla="*/ 1 h 125"/>
                <a:gd name="T52" fmla="*/ 1 w 123"/>
                <a:gd name="T53" fmla="*/ 1 h 125"/>
                <a:gd name="T54" fmla="*/ 1 w 123"/>
                <a:gd name="T55" fmla="*/ 1 h 125"/>
                <a:gd name="T56" fmla="*/ 1 w 123"/>
                <a:gd name="T57" fmla="*/ 1 h 125"/>
                <a:gd name="T58" fmla="*/ 1 w 123"/>
                <a:gd name="T59" fmla="*/ 1 h 125"/>
                <a:gd name="T60" fmla="*/ 1 w 123"/>
                <a:gd name="T61" fmla="*/ 1 h 125"/>
                <a:gd name="T62" fmla="*/ 1 w 123"/>
                <a:gd name="T63" fmla="*/ 1 h 125"/>
                <a:gd name="T64" fmla="*/ 1 w 123"/>
                <a:gd name="T65" fmla="*/ 1 h 125"/>
                <a:gd name="T66" fmla="*/ 2 w 123"/>
                <a:gd name="T67" fmla="*/ 1 h 125"/>
                <a:gd name="T68" fmla="*/ 2 w 123"/>
                <a:gd name="T69" fmla="*/ 1 h 125"/>
                <a:gd name="T70" fmla="*/ 2 w 123"/>
                <a:gd name="T71" fmla="*/ 1 h 125"/>
                <a:gd name="T72" fmla="*/ 2 w 123"/>
                <a:gd name="T73" fmla="*/ 1 h 125"/>
                <a:gd name="T74" fmla="*/ 2 w 123"/>
                <a:gd name="T75" fmla="*/ 1 h 125"/>
                <a:gd name="T76" fmla="*/ 2 w 123"/>
                <a:gd name="T77" fmla="*/ 1 h 125"/>
                <a:gd name="T78" fmla="*/ 2 w 123"/>
                <a:gd name="T79" fmla="*/ 1 h 125"/>
                <a:gd name="T80" fmla="*/ 2 w 123"/>
                <a:gd name="T81" fmla="*/ 1 h 125"/>
                <a:gd name="T82" fmla="*/ 2 w 123"/>
                <a:gd name="T83" fmla="*/ 1 h 125"/>
                <a:gd name="T84" fmla="*/ 2 w 123"/>
                <a:gd name="T85" fmla="*/ 1 h 125"/>
                <a:gd name="T86" fmla="*/ 2 w 123"/>
                <a:gd name="T87" fmla="*/ 1 h 125"/>
                <a:gd name="T88" fmla="*/ 2 w 123"/>
                <a:gd name="T89" fmla="*/ 1 h 125"/>
                <a:gd name="T90" fmla="*/ 2 w 123"/>
                <a:gd name="T91" fmla="*/ 1 h 125"/>
                <a:gd name="T92" fmla="*/ 2 w 123"/>
                <a:gd name="T93" fmla="*/ 1 h 125"/>
                <a:gd name="T94" fmla="*/ 2 w 123"/>
                <a:gd name="T95" fmla="*/ 1 h 125"/>
                <a:gd name="T96" fmla="*/ 2 w 123"/>
                <a:gd name="T97" fmla="*/ 1 h 125"/>
                <a:gd name="T98" fmla="*/ 2 w 123"/>
                <a:gd name="T99" fmla="*/ 1 h 125"/>
                <a:gd name="T100" fmla="*/ 2 w 123"/>
                <a:gd name="T101" fmla="*/ 1 h 125"/>
                <a:gd name="T102" fmla="*/ 2 w 123"/>
                <a:gd name="T103" fmla="*/ 1 h 125"/>
                <a:gd name="T104" fmla="*/ 1 w 123"/>
                <a:gd name="T105" fmla="*/ 1 h 125"/>
                <a:gd name="T106" fmla="*/ 1 w 123"/>
                <a:gd name="T107" fmla="*/ 1 h 125"/>
                <a:gd name="T108" fmla="*/ 1 w 123"/>
                <a:gd name="T109" fmla="*/ 1 h 125"/>
                <a:gd name="T110" fmla="*/ 1 w 123"/>
                <a:gd name="T111" fmla="*/ 0 h 125"/>
                <a:gd name="T112" fmla="*/ 1 w 123"/>
                <a:gd name="T113" fmla="*/ 0 h 12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3"/>
                <a:gd name="T172" fmla="*/ 0 h 125"/>
                <a:gd name="T173" fmla="*/ 123 w 123"/>
                <a:gd name="T174" fmla="*/ 125 h 12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3" h="125">
                  <a:moveTo>
                    <a:pt x="61" y="0"/>
                  </a:moveTo>
                  <a:lnTo>
                    <a:pt x="55" y="0"/>
                  </a:lnTo>
                  <a:lnTo>
                    <a:pt x="48" y="2"/>
                  </a:lnTo>
                  <a:lnTo>
                    <a:pt x="44" y="2"/>
                  </a:lnTo>
                  <a:lnTo>
                    <a:pt x="38" y="5"/>
                  </a:lnTo>
                  <a:lnTo>
                    <a:pt x="32" y="9"/>
                  </a:lnTo>
                  <a:lnTo>
                    <a:pt x="28" y="11"/>
                  </a:lnTo>
                  <a:lnTo>
                    <a:pt x="17" y="19"/>
                  </a:lnTo>
                  <a:lnTo>
                    <a:pt x="11" y="27"/>
                  </a:lnTo>
                  <a:lnTo>
                    <a:pt x="7" y="34"/>
                  </a:lnTo>
                  <a:lnTo>
                    <a:pt x="5" y="38"/>
                  </a:lnTo>
                  <a:lnTo>
                    <a:pt x="3" y="44"/>
                  </a:lnTo>
                  <a:lnTo>
                    <a:pt x="0" y="50"/>
                  </a:lnTo>
                  <a:lnTo>
                    <a:pt x="0" y="56"/>
                  </a:lnTo>
                  <a:lnTo>
                    <a:pt x="0" y="63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3" y="81"/>
                  </a:lnTo>
                  <a:lnTo>
                    <a:pt x="5" y="86"/>
                  </a:lnTo>
                  <a:lnTo>
                    <a:pt x="7" y="92"/>
                  </a:lnTo>
                  <a:lnTo>
                    <a:pt x="11" y="96"/>
                  </a:lnTo>
                  <a:lnTo>
                    <a:pt x="17" y="106"/>
                  </a:lnTo>
                  <a:lnTo>
                    <a:pt x="28" y="115"/>
                  </a:lnTo>
                  <a:lnTo>
                    <a:pt x="32" y="117"/>
                  </a:lnTo>
                  <a:lnTo>
                    <a:pt x="38" y="119"/>
                  </a:lnTo>
                  <a:lnTo>
                    <a:pt x="44" y="121"/>
                  </a:lnTo>
                  <a:lnTo>
                    <a:pt x="48" y="123"/>
                  </a:lnTo>
                  <a:lnTo>
                    <a:pt x="55" y="123"/>
                  </a:lnTo>
                  <a:lnTo>
                    <a:pt x="61" y="125"/>
                  </a:lnTo>
                  <a:lnTo>
                    <a:pt x="67" y="123"/>
                  </a:lnTo>
                  <a:lnTo>
                    <a:pt x="73" y="123"/>
                  </a:lnTo>
                  <a:lnTo>
                    <a:pt x="80" y="121"/>
                  </a:lnTo>
                  <a:lnTo>
                    <a:pt x="86" y="119"/>
                  </a:lnTo>
                  <a:lnTo>
                    <a:pt x="92" y="117"/>
                  </a:lnTo>
                  <a:lnTo>
                    <a:pt x="96" y="115"/>
                  </a:lnTo>
                  <a:lnTo>
                    <a:pt x="107" y="106"/>
                  </a:lnTo>
                  <a:lnTo>
                    <a:pt x="113" y="96"/>
                  </a:lnTo>
                  <a:lnTo>
                    <a:pt x="117" y="92"/>
                  </a:lnTo>
                  <a:lnTo>
                    <a:pt x="119" y="86"/>
                  </a:lnTo>
                  <a:lnTo>
                    <a:pt x="121" y="81"/>
                  </a:lnTo>
                  <a:lnTo>
                    <a:pt x="123" y="75"/>
                  </a:lnTo>
                  <a:lnTo>
                    <a:pt x="123" y="69"/>
                  </a:lnTo>
                  <a:lnTo>
                    <a:pt x="123" y="63"/>
                  </a:lnTo>
                  <a:lnTo>
                    <a:pt x="123" y="56"/>
                  </a:lnTo>
                  <a:lnTo>
                    <a:pt x="123" y="50"/>
                  </a:lnTo>
                  <a:lnTo>
                    <a:pt x="121" y="44"/>
                  </a:lnTo>
                  <a:lnTo>
                    <a:pt x="119" y="38"/>
                  </a:lnTo>
                  <a:lnTo>
                    <a:pt x="117" y="34"/>
                  </a:lnTo>
                  <a:lnTo>
                    <a:pt x="113" y="27"/>
                  </a:lnTo>
                  <a:lnTo>
                    <a:pt x="107" y="19"/>
                  </a:lnTo>
                  <a:lnTo>
                    <a:pt x="96" y="11"/>
                  </a:lnTo>
                  <a:lnTo>
                    <a:pt x="92" y="9"/>
                  </a:lnTo>
                  <a:lnTo>
                    <a:pt x="86" y="5"/>
                  </a:lnTo>
                  <a:lnTo>
                    <a:pt x="80" y="2"/>
                  </a:lnTo>
                  <a:lnTo>
                    <a:pt x="73" y="2"/>
                  </a:lnTo>
                  <a:lnTo>
                    <a:pt x="67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45" name="Freeform 57"/>
            <p:cNvSpPr>
              <a:spLocks/>
            </p:cNvSpPr>
            <p:nvPr/>
          </p:nvSpPr>
          <p:spPr bwMode="auto">
            <a:xfrm>
              <a:off x="820" y="1871"/>
              <a:ext cx="77" cy="78"/>
            </a:xfrm>
            <a:custGeom>
              <a:avLst/>
              <a:gdLst>
                <a:gd name="T0" fmla="*/ 1 w 123"/>
                <a:gd name="T1" fmla="*/ 0 h 125"/>
                <a:gd name="T2" fmla="*/ 1 w 123"/>
                <a:gd name="T3" fmla="*/ 0 h 125"/>
                <a:gd name="T4" fmla="*/ 1 w 123"/>
                <a:gd name="T5" fmla="*/ 1 h 125"/>
                <a:gd name="T6" fmla="*/ 1 w 123"/>
                <a:gd name="T7" fmla="*/ 1 h 125"/>
                <a:gd name="T8" fmla="*/ 1 w 123"/>
                <a:gd name="T9" fmla="*/ 1 h 125"/>
                <a:gd name="T10" fmla="*/ 1 w 123"/>
                <a:gd name="T11" fmla="*/ 1 h 125"/>
                <a:gd name="T12" fmla="*/ 1 w 123"/>
                <a:gd name="T13" fmla="*/ 1 h 125"/>
                <a:gd name="T14" fmla="*/ 1 w 123"/>
                <a:gd name="T15" fmla="*/ 1 h 125"/>
                <a:gd name="T16" fmla="*/ 1 w 123"/>
                <a:gd name="T17" fmla="*/ 1 h 125"/>
                <a:gd name="T18" fmla="*/ 1 w 123"/>
                <a:gd name="T19" fmla="*/ 1 h 125"/>
                <a:gd name="T20" fmla="*/ 1 w 123"/>
                <a:gd name="T21" fmla="*/ 1 h 125"/>
                <a:gd name="T22" fmla="*/ 1 w 123"/>
                <a:gd name="T23" fmla="*/ 1 h 125"/>
                <a:gd name="T24" fmla="*/ 0 w 123"/>
                <a:gd name="T25" fmla="*/ 1 h 125"/>
                <a:gd name="T26" fmla="*/ 0 w 123"/>
                <a:gd name="T27" fmla="*/ 1 h 125"/>
                <a:gd name="T28" fmla="*/ 0 w 123"/>
                <a:gd name="T29" fmla="*/ 1 h 125"/>
                <a:gd name="T30" fmla="*/ 0 w 123"/>
                <a:gd name="T31" fmla="*/ 1 h 125"/>
                <a:gd name="T32" fmla="*/ 0 w 123"/>
                <a:gd name="T33" fmla="*/ 1 h 125"/>
                <a:gd name="T34" fmla="*/ 1 w 123"/>
                <a:gd name="T35" fmla="*/ 1 h 125"/>
                <a:gd name="T36" fmla="*/ 1 w 123"/>
                <a:gd name="T37" fmla="*/ 1 h 125"/>
                <a:gd name="T38" fmla="*/ 1 w 123"/>
                <a:gd name="T39" fmla="*/ 1 h 125"/>
                <a:gd name="T40" fmla="*/ 1 w 123"/>
                <a:gd name="T41" fmla="*/ 1 h 125"/>
                <a:gd name="T42" fmla="*/ 1 w 123"/>
                <a:gd name="T43" fmla="*/ 1 h 125"/>
                <a:gd name="T44" fmla="*/ 1 w 123"/>
                <a:gd name="T45" fmla="*/ 1 h 125"/>
                <a:gd name="T46" fmla="*/ 1 w 123"/>
                <a:gd name="T47" fmla="*/ 1 h 125"/>
                <a:gd name="T48" fmla="*/ 1 w 123"/>
                <a:gd name="T49" fmla="*/ 1 h 125"/>
                <a:gd name="T50" fmla="*/ 1 w 123"/>
                <a:gd name="T51" fmla="*/ 1 h 125"/>
                <a:gd name="T52" fmla="*/ 1 w 123"/>
                <a:gd name="T53" fmla="*/ 1 h 125"/>
                <a:gd name="T54" fmla="*/ 1 w 123"/>
                <a:gd name="T55" fmla="*/ 1 h 125"/>
                <a:gd name="T56" fmla="*/ 1 w 123"/>
                <a:gd name="T57" fmla="*/ 1 h 125"/>
                <a:gd name="T58" fmla="*/ 1 w 123"/>
                <a:gd name="T59" fmla="*/ 1 h 125"/>
                <a:gd name="T60" fmla="*/ 1 w 123"/>
                <a:gd name="T61" fmla="*/ 1 h 125"/>
                <a:gd name="T62" fmla="*/ 1 w 123"/>
                <a:gd name="T63" fmla="*/ 1 h 125"/>
                <a:gd name="T64" fmla="*/ 1 w 123"/>
                <a:gd name="T65" fmla="*/ 1 h 125"/>
                <a:gd name="T66" fmla="*/ 2 w 123"/>
                <a:gd name="T67" fmla="*/ 1 h 125"/>
                <a:gd name="T68" fmla="*/ 2 w 123"/>
                <a:gd name="T69" fmla="*/ 1 h 125"/>
                <a:gd name="T70" fmla="*/ 2 w 123"/>
                <a:gd name="T71" fmla="*/ 1 h 125"/>
                <a:gd name="T72" fmla="*/ 2 w 123"/>
                <a:gd name="T73" fmla="*/ 1 h 125"/>
                <a:gd name="T74" fmla="*/ 2 w 123"/>
                <a:gd name="T75" fmla="*/ 1 h 125"/>
                <a:gd name="T76" fmla="*/ 2 w 123"/>
                <a:gd name="T77" fmla="*/ 1 h 125"/>
                <a:gd name="T78" fmla="*/ 2 w 123"/>
                <a:gd name="T79" fmla="*/ 1 h 125"/>
                <a:gd name="T80" fmla="*/ 2 w 123"/>
                <a:gd name="T81" fmla="*/ 1 h 125"/>
                <a:gd name="T82" fmla="*/ 2 w 123"/>
                <a:gd name="T83" fmla="*/ 1 h 125"/>
                <a:gd name="T84" fmla="*/ 2 w 123"/>
                <a:gd name="T85" fmla="*/ 1 h 125"/>
                <a:gd name="T86" fmla="*/ 2 w 123"/>
                <a:gd name="T87" fmla="*/ 1 h 125"/>
                <a:gd name="T88" fmla="*/ 2 w 123"/>
                <a:gd name="T89" fmla="*/ 1 h 125"/>
                <a:gd name="T90" fmla="*/ 2 w 123"/>
                <a:gd name="T91" fmla="*/ 1 h 125"/>
                <a:gd name="T92" fmla="*/ 2 w 123"/>
                <a:gd name="T93" fmla="*/ 1 h 125"/>
                <a:gd name="T94" fmla="*/ 2 w 123"/>
                <a:gd name="T95" fmla="*/ 1 h 125"/>
                <a:gd name="T96" fmla="*/ 2 w 123"/>
                <a:gd name="T97" fmla="*/ 1 h 125"/>
                <a:gd name="T98" fmla="*/ 2 w 123"/>
                <a:gd name="T99" fmla="*/ 1 h 125"/>
                <a:gd name="T100" fmla="*/ 2 w 123"/>
                <a:gd name="T101" fmla="*/ 1 h 125"/>
                <a:gd name="T102" fmla="*/ 2 w 123"/>
                <a:gd name="T103" fmla="*/ 1 h 125"/>
                <a:gd name="T104" fmla="*/ 1 w 123"/>
                <a:gd name="T105" fmla="*/ 1 h 125"/>
                <a:gd name="T106" fmla="*/ 1 w 123"/>
                <a:gd name="T107" fmla="*/ 1 h 125"/>
                <a:gd name="T108" fmla="*/ 1 w 123"/>
                <a:gd name="T109" fmla="*/ 1 h 125"/>
                <a:gd name="T110" fmla="*/ 1 w 123"/>
                <a:gd name="T111" fmla="*/ 0 h 125"/>
                <a:gd name="T112" fmla="*/ 1 w 123"/>
                <a:gd name="T113" fmla="*/ 0 h 12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3"/>
                <a:gd name="T172" fmla="*/ 0 h 125"/>
                <a:gd name="T173" fmla="*/ 123 w 123"/>
                <a:gd name="T174" fmla="*/ 125 h 12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3" h="125">
                  <a:moveTo>
                    <a:pt x="61" y="0"/>
                  </a:moveTo>
                  <a:lnTo>
                    <a:pt x="55" y="0"/>
                  </a:lnTo>
                  <a:lnTo>
                    <a:pt x="48" y="2"/>
                  </a:lnTo>
                  <a:lnTo>
                    <a:pt x="44" y="2"/>
                  </a:lnTo>
                  <a:lnTo>
                    <a:pt x="38" y="5"/>
                  </a:lnTo>
                  <a:lnTo>
                    <a:pt x="32" y="9"/>
                  </a:lnTo>
                  <a:lnTo>
                    <a:pt x="28" y="11"/>
                  </a:lnTo>
                  <a:lnTo>
                    <a:pt x="17" y="19"/>
                  </a:lnTo>
                  <a:lnTo>
                    <a:pt x="11" y="27"/>
                  </a:lnTo>
                  <a:lnTo>
                    <a:pt x="7" y="34"/>
                  </a:lnTo>
                  <a:lnTo>
                    <a:pt x="5" y="38"/>
                  </a:lnTo>
                  <a:lnTo>
                    <a:pt x="3" y="44"/>
                  </a:lnTo>
                  <a:lnTo>
                    <a:pt x="0" y="50"/>
                  </a:lnTo>
                  <a:lnTo>
                    <a:pt x="0" y="56"/>
                  </a:lnTo>
                  <a:lnTo>
                    <a:pt x="0" y="63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3" y="81"/>
                  </a:lnTo>
                  <a:lnTo>
                    <a:pt x="5" y="86"/>
                  </a:lnTo>
                  <a:lnTo>
                    <a:pt x="7" y="92"/>
                  </a:lnTo>
                  <a:lnTo>
                    <a:pt x="11" y="96"/>
                  </a:lnTo>
                  <a:lnTo>
                    <a:pt x="17" y="106"/>
                  </a:lnTo>
                  <a:lnTo>
                    <a:pt x="28" y="115"/>
                  </a:lnTo>
                  <a:lnTo>
                    <a:pt x="32" y="117"/>
                  </a:lnTo>
                  <a:lnTo>
                    <a:pt x="38" y="119"/>
                  </a:lnTo>
                  <a:lnTo>
                    <a:pt x="44" y="121"/>
                  </a:lnTo>
                  <a:lnTo>
                    <a:pt x="48" y="123"/>
                  </a:lnTo>
                  <a:lnTo>
                    <a:pt x="55" y="123"/>
                  </a:lnTo>
                  <a:lnTo>
                    <a:pt x="61" y="125"/>
                  </a:lnTo>
                  <a:lnTo>
                    <a:pt x="67" y="123"/>
                  </a:lnTo>
                  <a:lnTo>
                    <a:pt x="73" y="123"/>
                  </a:lnTo>
                  <a:lnTo>
                    <a:pt x="80" y="121"/>
                  </a:lnTo>
                  <a:lnTo>
                    <a:pt x="86" y="119"/>
                  </a:lnTo>
                  <a:lnTo>
                    <a:pt x="92" y="117"/>
                  </a:lnTo>
                  <a:lnTo>
                    <a:pt x="96" y="115"/>
                  </a:lnTo>
                  <a:lnTo>
                    <a:pt x="107" y="106"/>
                  </a:lnTo>
                  <a:lnTo>
                    <a:pt x="113" y="96"/>
                  </a:lnTo>
                  <a:lnTo>
                    <a:pt x="117" y="92"/>
                  </a:lnTo>
                  <a:lnTo>
                    <a:pt x="119" y="86"/>
                  </a:lnTo>
                  <a:lnTo>
                    <a:pt x="121" y="81"/>
                  </a:lnTo>
                  <a:lnTo>
                    <a:pt x="123" y="75"/>
                  </a:lnTo>
                  <a:lnTo>
                    <a:pt x="123" y="69"/>
                  </a:lnTo>
                  <a:lnTo>
                    <a:pt x="123" y="63"/>
                  </a:lnTo>
                  <a:lnTo>
                    <a:pt x="123" y="56"/>
                  </a:lnTo>
                  <a:lnTo>
                    <a:pt x="123" y="50"/>
                  </a:lnTo>
                  <a:lnTo>
                    <a:pt x="121" y="44"/>
                  </a:lnTo>
                  <a:lnTo>
                    <a:pt x="119" y="38"/>
                  </a:lnTo>
                  <a:lnTo>
                    <a:pt x="117" y="34"/>
                  </a:lnTo>
                  <a:lnTo>
                    <a:pt x="113" y="27"/>
                  </a:lnTo>
                  <a:lnTo>
                    <a:pt x="107" y="19"/>
                  </a:lnTo>
                  <a:lnTo>
                    <a:pt x="96" y="11"/>
                  </a:lnTo>
                  <a:lnTo>
                    <a:pt x="92" y="9"/>
                  </a:lnTo>
                  <a:lnTo>
                    <a:pt x="86" y="5"/>
                  </a:lnTo>
                  <a:lnTo>
                    <a:pt x="80" y="2"/>
                  </a:lnTo>
                  <a:lnTo>
                    <a:pt x="73" y="2"/>
                  </a:lnTo>
                  <a:lnTo>
                    <a:pt x="67" y="0"/>
                  </a:lnTo>
                  <a:lnTo>
                    <a:pt x="6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46" name="Freeform 58"/>
            <p:cNvSpPr>
              <a:spLocks/>
            </p:cNvSpPr>
            <p:nvPr/>
          </p:nvSpPr>
          <p:spPr bwMode="auto">
            <a:xfrm>
              <a:off x="1855" y="2204"/>
              <a:ext cx="78" cy="78"/>
            </a:xfrm>
            <a:custGeom>
              <a:avLst/>
              <a:gdLst>
                <a:gd name="T0" fmla="*/ 1 w 125"/>
                <a:gd name="T1" fmla="*/ 0 h 125"/>
                <a:gd name="T2" fmla="*/ 1 w 125"/>
                <a:gd name="T3" fmla="*/ 0 h 125"/>
                <a:gd name="T4" fmla="*/ 1 w 125"/>
                <a:gd name="T5" fmla="*/ 1 h 125"/>
                <a:gd name="T6" fmla="*/ 1 w 125"/>
                <a:gd name="T7" fmla="*/ 1 h 125"/>
                <a:gd name="T8" fmla="*/ 1 w 125"/>
                <a:gd name="T9" fmla="*/ 1 h 125"/>
                <a:gd name="T10" fmla="*/ 1 w 125"/>
                <a:gd name="T11" fmla="*/ 1 h 125"/>
                <a:gd name="T12" fmla="*/ 1 w 125"/>
                <a:gd name="T13" fmla="*/ 1 h 125"/>
                <a:gd name="T14" fmla="*/ 1 w 125"/>
                <a:gd name="T15" fmla="*/ 1 h 125"/>
                <a:gd name="T16" fmla="*/ 1 w 125"/>
                <a:gd name="T17" fmla="*/ 1 h 125"/>
                <a:gd name="T18" fmla="*/ 1 w 125"/>
                <a:gd name="T19" fmla="*/ 1 h 125"/>
                <a:gd name="T20" fmla="*/ 1 w 125"/>
                <a:gd name="T21" fmla="*/ 1 h 125"/>
                <a:gd name="T22" fmla="*/ 1 w 125"/>
                <a:gd name="T23" fmla="*/ 1 h 125"/>
                <a:gd name="T24" fmla="*/ 1 w 125"/>
                <a:gd name="T25" fmla="*/ 1 h 125"/>
                <a:gd name="T26" fmla="*/ 0 w 125"/>
                <a:gd name="T27" fmla="*/ 1 h 125"/>
                <a:gd name="T28" fmla="*/ 0 w 125"/>
                <a:gd name="T29" fmla="*/ 1 h 125"/>
                <a:gd name="T30" fmla="*/ 0 w 125"/>
                <a:gd name="T31" fmla="*/ 1 h 125"/>
                <a:gd name="T32" fmla="*/ 1 w 125"/>
                <a:gd name="T33" fmla="*/ 1 h 125"/>
                <a:gd name="T34" fmla="*/ 1 w 125"/>
                <a:gd name="T35" fmla="*/ 1 h 125"/>
                <a:gd name="T36" fmla="*/ 1 w 125"/>
                <a:gd name="T37" fmla="*/ 1 h 125"/>
                <a:gd name="T38" fmla="*/ 1 w 125"/>
                <a:gd name="T39" fmla="*/ 1 h 125"/>
                <a:gd name="T40" fmla="*/ 1 w 125"/>
                <a:gd name="T41" fmla="*/ 1 h 125"/>
                <a:gd name="T42" fmla="*/ 1 w 125"/>
                <a:gd name="T43" fmla="*/ 1 h 125"/>
                <a:gd name="T44" fmla="*/ 1 w 125"/>
                <a:gd name="T45" fmla="*/ 1 h 125"/>
                <a:gd name="T46" fmla="*/ 1 w 125"/>
                <a:gd name="T47" fmla="*/ 1 h 125"/>
                <a:gd name="T48" fmla="*/ 1 w 125"/>
                <a:gd name="T49" fmla="*/ 1 h 125"/>
                <a:gd name="T50" fmla="*/ 1 w 125"/>
                <a:gd name="T51" fmla="*/ 1 h 125"/>
                <a:gd name="T52" fmla="*/ 1 w 125"/>
                <a:gd name="T53" fmla="*/ 1 h 125"/>
                <a:gd name="T54" fmla="*/ 1 w 125"/>
                <a:gd name="T55" fmla="*/ 1 h 125"/>
                <a:gd name="T56" fmla="*/ 1 w 125"/>
                <a:gd name="T57" fmla="*/ 1 h 125"/>
                <a:gd name="T58" fmla="*/ 1 w 125"/>
                <a:gd name="T59" fmla="*/ 1 h 125"/>
                <a:gd name="T60" fmla="*/ 1 w 125"/>
                <a:gd name="T61" fmla="*/ 1 h 125"/>
                <a:gd name="T62" fmla="*/ 1 w 125"/>
                <a:gd name="T63" fmla="*/ 1 h 125"/>
                <a:gd name="T64" fmla="*/ 1 w 125"/>
                <a:gd name="T65" fmla="*/ 1 h 125"/>
                <a:gd name="T66" fmla="*/ 1 w 125"/>
                <a:gd name="T67" fmla="*/ 1 h 125"/>
                <a:gd name="T68" fmla="*/ 1 w 125"/>
                <a:gd name="T69" fmla="*/ 1 h 125"/>
                <a:gd name="T70" fmla="*/ 1 w 125"/>
                <a:gd name="T71" fmla="*/ 1 h 125"/>
                <a:gd name="T72" fmla="*/ 1 w 125"/>
                <a:gd name="T73" fmla="*/ 1 h 125"/>
                <a:gd name="T74" fmla="*/ 1 w 125"/>
                <a:gd name="T75" fmla="*/ 1 h 125"/>
                <a:gd name="T76" fmla="*/ 1 w 125"/>
                <a:gd name="T77" fmla="*/ 1 h 125"/>
                <a:gd name="T78" fmla="*/ 1 w 125"/>
                <a:gd name="T79" fmla="*/ 1 h 125"/>
                <a:gd name="T80" fmla="*/ 1 w 125"/>
                <a:gd name="T81" fmla="*/ 1 h 125"/>
                <a:gd name="T82" fmla="*/ 1 w 125"/>
                <a:gd name="T83" fmla="*/ 1 h 125"/>
                <a:gd name="T84" fmla="*/ 1 w 125"/>
                <a:gd name="T85" fmla="*/ 1 h 125"/>
                <a:gd name="T86" fmla="*/ 1 w 125"/>
                <a:gd name="T87" fmla="*/ 1 h 125"/>
                <a:gd name="T88" fmla="*/ 1 w 125"/>
                <a:gd name="T89" fmla="*/ 1 h 125"/>
                <a:gd name="T90" fmla="*/ 1 w 125"/>
                <a:gd name="T91" fmla="*/ 1 h 125"/>
                <a:gd name="T92" fmla="*/ 1 w 125"/>
                <a:gd name="T93" fmla="*/ 1 h 125"/>
                <a:gd name="T94" fmla="*/ 1 w 125"/>
                <a:gd name="T95" fmla="*/ 1 h 125"/>
                <a:gd name="T96" fmla="*/ 1 w 125"/>
                <a:gd name="T97" fmla="*/ 1 h 125"/>
                <a:gd name="T98" fmla="*/ 1 w 125"/>
                <a:gd name="T99" fmla="*/ 1 h 125"/>
                <a:gd name="T100" fmla="*/ 1 w 125"/>
                <a:gd name="T101" fmla="*/ 1 h 125"/>
                <a:gd name="T102" fmla="*/ 1 w 125"/>
                <a:gd name="T103" fmla="*/ 1 h 125"/>
                <a:gd name="T104" fmla="*/ 1 w 125"/>
                <a:gd name="T105" fmla="*/ 1 h 125"/>
                <a:gd name="T106" fmla="*/ 1 w 125"/>
                <a:gd name="T107" fmla="*/ 1 h 125"/>
                <a:gd name="T108" fmla="*/ 1 w 125"/>
                <a:gd name="T109" fmla="*/ 1 h 125"/>
                <a:gd name="T110" fmla="*/ 1 w 125"/>
                <a:gd name="T111" fmla="*/ 0 h 125"/>
                <a:gd name="T112" fmla="*/ 1 w 125"/>
                <a:gd name="T113" fmla="*/ 0 h 12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5"/>
                <a:gd name="T172" fmla="*/ 0 h 125"/>
                <a:gd name="T173" fmla="*/ 125 w 125"/>
                <a:gd name="T174" fmla="*/ 125 h 12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5" h="125">
                  <a:moveTo>
                    <a:pt x="62" y="0"/>
                  </a:moveTo>
                  <a:lnTo>
                    <a:pt x="56" y="0"/>
                  </a:lnTo>
                  <a:lnTo>
                    <a:pt x="50" y="2"/>
                  </a:lnTo>
                  <a:lnTo>
                    <a:pt x="44" y="4"/>
                  </a:lnTo>
                  <a:lnTo>
                    <a:pt x="37" y="6"/>
                  </a:lnTo>
                  <a:lnTo>
                    <a:pt x="33" y="8"/>
                  </a:lnTo>
                  <a:lnTo>
                    <a:pt x="27" y="10"/>
                  </a:lnTo>
                  <a:lnTo>
                    <a:pt x="19" y="19"/>
                  </a:lnTo>
                  <a:lnTo>
                    <a:pt x="10" y="27"/>
                  </a:lnTo>
                  <a:lnTo>
                    <a:pt x="8" y="33"/>
                  </a:lnTo>
                  <a:lnTo>
                    <a:pt x="6" y="37"/>
                  </a:lnTo>
                  <a:lnTo>
                    <a:pt x="4" y="44"/>
                  </a:lnTo>
                  <a:lnTo>
                    <a:pt x="2" y="50"/>
                  </a:lnTo>
                  <a:lnTo>
                    <a:pt x="0" y="56"/>
                  </a:lnTo>
                  <a:lnTo>
                    <a:pt x="0" y="62"/>
                  </a:lnTo>
                  <a:lnTo>
                    <a:pt x="0" y="69"/>
                  </a:lnTo>
                  <a:lnTo>
                    <a:pt x="2" y="75"/>
                  </a:lnTo>
                  <a:lnTo>
                    <a:pt x="4" y="81"/>
                  </a:lnTo>
                  <a:lnTo>
                    <a:pt x="6" y="87"/>
                  </a:lnTo>
                  <a:lnTo>
                    <a:pt x="8" y="91"/>
                  </a:lnTo>
                  <a:lnTo>
                    <a:pt x="10" y="98"/>
                  </a:lnTo>
                  <a:lnTo>
                    <a:pt x="19" y="106"/>
                  </a:lnTo>
                  <a:lnTo>
                    <a:pt x="27" y="114"/>
                  </a:lnTo>
                  <a:lnTo>
                    <a:pt x="33" y="116"/>
                  </a:lnTo>
                  <a:lnTo>
                    <a:pt x="37" y="121"/>
                  </a:lnTo>
                  <a:lnTo>
                    <a:pt x="44" y="123"/>
                  </a:lnTo>
                  <a:lnTo>
                    <a:pt x="50" y="123"/>
                  </a:lnTo>
                  <a:lnTo>
                    <a:pt x="56" y="125"/>
                  </a:lnTo>
                  <a:lnTo>
                    <a:pt x="62" y="125"/>
                  </a:lnTo>
                  <a:lnTo>
                    <a:pt x="69" y="125"/>
                  </a:lnTo>
                  <a:lnTo>
                    <a:pt x="75" y="123"/>
                  </a:lnTo>
                  <a:lnTo>
                    <a:pt x="81" y="123"/>
                  </a:lnTo>
                  <a:lnTo>
                    <a:pt x="87" y="121"/>
                  </a:lnTo>
                  <a:lnTo>
                    <a:pt x="91" y="116"/>
                  </a:lnTo>
                  <a:lnTo>
                    <a:pt x="98" y="114"/>
                  </a:lnTo>
                  <a:lnTo>
                    <a:pt x="106" y="106"/>
                  </a:lnTo>
                  <a:lnTo>
                    <a:pt x="114" y="98"/>
                  </a:lnTo>
                  <a:lnTo>
                    <a:pt x="116" y="91"/>
                  </a:lnTo>
                  <a:lnTo>
                    <a:pt x="120" y="87"/>
                  </a:lnTo>
                  <a:lnTo>
                    <a:pt x="123" y="81"/>
                  </a:lnTo>
                  <a:lnTo>
                    <a:pt x="123" y="75"/>
                  </a:lnTo>
                  <a:lnTo>
                    <a:pt x="125" y="69"/>
                  </a:lnTo>
                  <a:lnTo>
                    <a:pt x="125" y="62"/>
                  </a:lnTo>
                  <a:lnTo>
                    <a:pt x="125" y="56"/>
                  </a:lnTo>
                  <a:lnTo>
                    <a:pt x="123" y="50"/>
                  </a:lnTo>
                  <a:lnTo>
                    <a:pt x="123" y="44"/>
                  </a:lnTo>
                  <a:lnTo>
                    <a:pt x="120" y="37"/>
                  </a:lnTo>
                  <a:lnTo>
                    <a:pt x="116" y="33"/>
                  </a:lnTo>
                  <a:lnTo>
                    <a:pt x="114" y="27"/>
                  </a:lnTo>
                  <a:lnTo>
                    <a:pt x="106" y="19"/>
                  </a:lnTo>
                  <a:lnTo>
                    <a:pt x="98" y="10"/>
                  </a:lnTo>
                  <a:lnTo>
                    <a:pt x="91" y="8"/>
                  </a:lnTo>
                  <a:lnTo>
                    <a:pt x="87" y="6"/>
                  </a:lnTo>
                  <a:lnTo>
                    <a:pt x="81" y="4"/>
                  </a:lnTo>
                  <a:lnTo>
                    <a:pt x="75" y="2"/>
                  </a:lnTo>
                  <a:lnTo>
                    <a:pt x="69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47" name="Freeform 59"/>
            <p:cNvSpPr>
              <a:spLocks/>
            </p:cNvSpPr>
            <p:nvPr/>
          </p:nvSpPr>
          <p:spPr bwMode="auto">
            <a:xfrm>
              <a:off x="1855" y="2204"/>
              <a:ext cx="78" cy="78"/>
            </a:xfrm>
            <a:custGeom>
              <a:avLst/>
              <a:gdLst>
                <a:gd name="T0" fmla="*/ 1 w 125"/>
                <a:gd name="T1" fmla="*/ 0 h 125"/>
                <a:gd name="T2" fmla="*/ 1 w 125"/>
                <a:gd name="T3" fmla="*/ 0 h 125"/>
                <a:gd name="T4" fmla="*/ 1 w 125"/>
                <a:gd name="T5" fmla="*/ 1 h 125"/>
                <a:gd name="T6" fmla="*/ 1 w 125"/>
                <a:gd name="T7" fmla="*/ 1 h 125"/>
                <a:gd name="T8" fmla="*/ 1 w 125"/>
                <a:gd name="T9" fmla="*/ 1 h 125"/>
                <a:gd name="T10" fmla="*/ 1 w 125"/>
                <a:gd name="T11" fmla="*/ 1 h 125"/>
                <a:gd name="T12" fmla="*/ 1 w 125"/>
                <a:gd name="T13" fmla="*/ 1 h 125"/>
                <a:gd name="T14" fmla="*/ 1 w 125"/>
                <a:gd name="T15" fmla="*/ 1 h 125"/>
                <a:gd name="T16" fmla="*/ 1 w 125"/>
                <a:gd name="T17" fmla="*/ 1 h 125"/>
                <a:gd name="T18" fmla="*/ 1 w 125"/>
                <a:gd name="T19" fmla="*/ 1 h 125"/>
                <a:gd name="T20" fmla="*/ 1 w 125"/>
                <a:gd name="T21" fmla="*/ 1 h 125"/>
                <a:gd name="T22" fmla="*/ 1 w 125"/>
                <a:gd name="T23" fmla="*/ 1 h 125"/>
                <a:gd name="T24" fmla="*/ 1 w 125"/>
                <a:gd name="T25" fmla="*/ 1 h 125"/>
                <a:gd name="T26" fmla="*/ 0 w 125"/>
                <a:gd name="T27" fmla="*/ 1 h 125"/>
                <a:gd name="T28" fmla="*/ 0 w 125"/>
                <a:gd name="T29" fmla="*/ 1 h 125"/>
                <a:gd name="T30" fmla="*/ 0 w 125"/>
                <a:gd name="T31" fmla="*/ 1 h 125"/>
                <a:gd name="T32" fmla="*/ 1 w 125"/>
                <a:gd name="T33" fmla="*/ 1 h 125"/>
                <a:gd name="T34" fmla="*/ 1 w 125"/>
                <a:gd name="T35" fmla="*/ 1 h 125"/>
                <a:gd name="T36" fmla="*/ 1 w 125"/>
                <a:gd name="T37" fmla="*/ 1 h 125"/>
                <a:gd name="T38" fmla="*/ 1 w 125"/>
                <a:gd name="T39" fmla="*/ 1 h 125"/>
                <a:gd name="T40" fmla="*/ 1 w 125"/>
                <a:gd name="T41" fmla="*/ 1 h 125"/>
                <a:gd name="T42" fmla="*/ 1 w 125"/>
                <a:gd name="T43" fmla="*/ 1 h 125"/>
                <a:gd name="T44" fmla="*/ 1 w 125"/>
                <a:gd name="T45" fmla="*/ 1 h 125"/>
                <a:gd name="T46" fmla="*/ 1 w 125"/>
                <a:gd name="T47" fmla="*/ 1 h 125"/>
                <a:gd name="T48" fmla="*/ 1 w 125"/>
                <a:gd name="T49" fmla="*/ 1 h 125"/>
                <a:gd name="T50" fmla="*/ 1 w 125"/>
                <a:gd name="T51" fmla="*/ 1 h 125"/>
                <a:gd name="T52" fmla="*/ 1 w 125"/>
                <a:gd name="T53" fmla="*/ 1 h 125"/>
                <a:gd name="T54" fmla="*/ 1 w 125"/>
                <a:gd name="T55" fmla="*/ 1 h 125"/>
                <a:gd name="T56" fmla="*/ 1 w 125"/>
                <a:gd name="T57" fmla="*/ 1 h 125"/>
                <a:gd name="T58" fmla="*/ 1 w 125"/>
                <a:gd name="T59" fmla="*/ 1 h 125"/>
                <a:gd name="T60" fmla="*/ 1 w 125"/>
                <a:gd name="T61" fmla="*/ 1 h 125"/>
                <a:gd name="T62" fmla="*/ 1 w 125"/>
                <a:gd name="T63" fmla="*/ 1 h 125"/>
                <a:gd name="T64" fmla="*/ 1 w 125"/>
                <a:gd name="T65" fmla="*/ 1 h 125"/>
                <a:gd name="T66" fmla="*/ 1 w 125"/>
                <a:gd name="T67" fmla="*/ 1 h 125"/>
                <a:gd name="T68" fmla="*/ 1 w 125"/>
                <a:gd name="T69" fmla="*/ 1 h 125"/>
                <a:gd name="T70" fmla="*/ 1 w 125"/>
                <a:gd name="T71" fmla="*/ 1 h 125"/>
                <a:gd name="T72" fmla="*/ 1 w 125"/>
                <a:gd name="T73" fmla="*/ 1 h 125"/>
                <a:gd name="T74" fmla="*/ 1 w 125"/>
                <a:gd name="T75" fmla="*/ 1 h 125"/>
                <a:gd name="T76" fmla="*/ 1 w 125"/>
                <a:gd name="T77" fmla="*/ 1 h 125"/>
                <a:gd name="T78" fmla="*/ 1 w 125"/>
                <a:gd name="T79" fmla="*/ 1 h 125"/>
                <a:gd name="T80" fmla="*/ 1 w 125"/>
                <a:gd name="T81" fmla="*/ 1 h 125"/>
                <a:gd name="T82" fmla="*/ 1 w 125"/>
                <a:gd name="T83" fmla="*/ 1 h 125"/>
                <a:gd name="T84" fmla="*/ 1 w 125"/>
                <a:gd name="T85" fmla="*/ 1 h 125"/>
                <a:gd name="T86" fmla="*/ 1 w 125"/>
                <a:gd name="T87" fmla="*/ 1 h 125"/>
                <a:gd name="T88" fmla="*/ 1 w 125"/>
                <a:gd name="T89" fmla="*/ 1 h 125"/>
                <a:gd name="T90" fmla="*/ 1 w 125"/>
                <a:gd name="T91" fmla="*/ 1 h 125"/>
                <a:gd name="T92" fmla="*/ 1 w 125"/>
                <a:gd name="T93" fmla="*/ 1 h 125"/>
                <a:gd name="T94" fmla="*/ 1 w 125"/>
                <a:gd name="T95" fmla="*/ 1 h 125"/>
                <a:gd name="T96" fmla="*/ 1 w 125"/>
                <a:gd name="T97" fmla="*/ 1 h 125"/>
                <a:gd name="T98" fmla="*/ 1 w 125"/>
                <a:gd name="T99" fmla="*/ 1 h 125"/>
                <a:gd name="T100" fmla="*/ 1 w 125"/>
                <a:gd name="T101" fmla="*/ 1 h 125"/>
                <a:gd name="T102" fmla="*/ 1 w 125"/>
                <a:gd name="T103" fmla="*/ 1 h 125"/>
                <a:gd name="T104" fmla="*/ 1 w 125"/>
                <a:gd name="T105" fmla="*/ 1 h 125"/>
                <a:gd name="T106" fmla="*/ 1 w 125"/>
                <a:gd name="T107" fmla="*/ 1 h 125"/>
                <a:gd name="T108" fmla="*/ 1 w 125"/>
                <a:gd name="T109" fmla="*/ 1 h 125"/>
                <a:gd name="T110" fmla="*/ 1 w 125"/>
                <a:gd name="T111" fmla="*/ 0 h 125"/>
                <a:gd name="T112" fmla="*/ 1 w 125"/>
                <a:gd name="T113" fmla="*/ 0 h 12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5"/>
                <a:gd name="T172" fmla="*/ 0 h 125"/>
                <a:gd name="T173" fmla="*/ 125 w 125"/>
                <a:gd name="T174" fmla="*/ 125 h 12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5" h="125">
                  <a:moveTo>
                    <a:pt x="62" y="0"/>
                  </a:moveTo>
                  <a:lnTo>
                    <a:pt x="56" y="0"/>
                  </a:lnTo>
                  <a:lnTo>
                    <a:pt x="50" y="2"/>
                  </a:lnTo>
                  <a:lnTo>
                    <a:pt x="44" y="4"/>
                  </a:lnTo>
                  <a:lnTo>
                    <a:pt x="37" y="6"/>
                  </a:lnTo>
                  <a:lnTo>
                    <a:pt x="33" y="8"/>
                  </a:lnTo>
                  <a:lnTo>
                    <a:pt x="27" y="10"/>
                  </a:lnTo>
                  <a:lnTo>
                    <a:pt x="19" y="19"/>
                  </a:lnTo>
                  <a:lnTo>
                    <a:pt x="10" y="27"/>
                  </a:lnTo>
                  <a:lnTo>
                    <a:pt x="8" y="33"/>
                  </a:lnTo>
                  <a:lnTo>
                    <a:pt x="6" y="37"/>
                  </a:lnTo>
                  <a:lnTo>
                    <a:pt x="4" y="44"/>
                  </a:lnTo>
                  <a:lnTo>
                    <a:pt x="2" y="50"/>
                  </a:lnTo>
                  <a:lnTo>
                    <a:pt x="0" y="56"/>
                  </a:lnTo>
                  <a:lnTo>
                    <a:pt x="0" y="62"/>
                  </a:lnTo>
                  <a:lnTo>
                    <a:pt x="0" y="69"/>
                  </a:lnTo>
                  <a:lnTo>
                    <a:pt x="2" y="75"/>
                  </a:lnTo>
                  <a:lnTo>
                    <a:pt x="4" y="81"/>
                  </a:lnTo>
                  <a:lnTo>
                    <a:pt x="6" y="87"/>
                  </a:lnTo>
                  <a:lnTo>
                    <a:pt x="8" y="91"/>
                  </a:lnTo>
                  <a:lnTo>
                    <a:pt x="10" y="98"/>
                  </a:lnTo>
                  <a:lnTo>
                    <a:pt x="19" y="106"/>
                  </a:lnTo>
                  <a:lnTo>
                    <a:pt x="27" y="114"/>
                  </a:lnTo>
                  <a:lnTo>
                    <a:pt x="33" y="116"/>
                  </a:lnTo>
                  <a:lnTo>
                    <a:pt x="37" y="121"/>
                  </a:lnTo>
                  <a:lnTo>
                    <a:pt x="44" y="123"/>
                  </a:lnTo>
                  <a:lnTo>
                    <a:pt x="50" y="123"/>
                  </a:lnTo>
                  <a:lnTo>
                    <a:pt x="56" y="125"/>
                  </a:lnTo>
                  <a:lnTo>
                    <a:pt x="62" y="125"/>
                  </a:lnTo>
                  <a:lnTo>
                    <a:pt x="69" y="125"/>
                  </a:lnTo>
                  <a:lnTo>
                    <a:pt x="75" y="123"/>
                  </a:lnTo>
                  <a:lnTo>
                    <a:pt x="81" y="123"/>
                  </a:lnTo>
                  <a:lnTo>
                    <a:pt x="87" y="121"/>
                  </a:lnTo>
                  <a:lnTo>
                    <a:pt x="91" y="116"/>
                  </a:lnTo>
                  <a:lnTo>
                    <a:pt x="98" y="114"/>
                  </a:lnTo>
                  <a:lnTo>
                    <a:pt x="106" y="106"/>
                  </a:lnTo>
                  <a:lnTo>
                    <a:pt x="114" y="98"/>
                  </a:lnTo>
                  <a:lnTo>
                    <a:pt x="116" y="91"/>
                  </a:lnTo>
                  <a:lnTo>
                    <a:pt x="120" y="87"/>
                  </a:lnTo>
                  <a:lnTo>
                    <a:pt x="123" y="81"/>
                  </a:lnTo>
                  <a:lnTo>
                    <a:pt x="123" y="75"/>
                  </a:lnTo>
                  <a:lnTo>
                    <a:pt x="125" y="69"/>
                  </a:lnTo>
                  <a:lnTo>
                    <a:pt x="125" y="62"/>
                  </a:lnTo>
                  <a:lnTo>
                    <a:pt x="125" y="56"/>
                  </a:lnTo>
                  <a:lnTo>
                    <a:pt x="123" y="50"/>
                  </a:lnTo>
                  <a:lnTo>
                    <a:pt x="123" y="44"/>
                  </a:lnTo>
                  <a:lnTo>
                    <a:pt x="120" y="37"/>
                  </a:lnTo>
                  <a:lnTo>
                    <a:pt x="116" y="33"/>
                  </a:lnTo>
                  <a:lnTo>
                    <a:pt x="114" y="27"/>
                  </a:lnTo>
                  <a:lnTo>
                    <a:pt x="106" y="19"/>
                  </a:lnTo>
                  <a:lnTo>
                    <a:pt x="98" y="10"/>
                  </a:lnTo>
                  <a:lnTo>
                    <a:pt x="91" y="8"/>
                  </a:lnTo>
                  <a:lnTo>
                    <a:pt x="87" y="6"/>
                  </a:lnTo>
                  <a:lnTo>
                    <a:pt x="81" y="4"/>
                  </a:lnTo>
                  <a:lnTo>
                    <a:pt x="75" y="2"/>
                  </a:lnTo>
                  <a:lnTo>
                    <a:pt x="69" y="0"/>
                  </a:lnTo>
                  <a:lnTo>
                    <a:pt x="6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48" name="Freeform 60"/>
            <p:cNvSpPr>
              <a:spLocks/>
            </p:cNvSpPr>
            <p:nvPr/>
          </p:nvSpPr>
          <p:spPr bwMode="auto">
            <a:xfrm>
              <a:off x="1067" y="1794"/>
              <a:ext cx="78" cy="77"/>
            </a:xfrm>
            <a:custGeom>
              <a:avLst/>
              <a:gdLst>
                <a:gd name="T0" fmla="*/ 1 w 124"/>
                <a:gd name="T1" fmla="*/ 0 h 124"/>
                <a:gd name="T2" fmla="*/ 1 w 124"/>
                <a:gd name="T3" fmla="*/ 1 h 124"/>
                <a:gd name="T4" fmla="*/ 1 w 124"/>
                <a:gd name="T5" fmla="*/ 1 h 124"/>
                <a:gd name="T6" fmla="*/ 1 w 124"/>
                <a:gd name="T7" fmla="*/ 1 h 124"/>
                <a:gd name="T8" fmla="*/ 1 w 124"/>
                <a:gd name="T9" fmla="*/ 1 h 124"/>
                <a:gd name="T10" fmla="*/ 1 w 124"/>
                <a:gd name="T11" fmla="*/ 1 h 124"/>
                <a:gd name="T12" fmla="*/ 1 w 124"/>
                <a:gd name="T13" fmla="*/ 1 h 124"/>
                <a:gd name="T14" fmla="*/ 1 w 124"/>
                <a:gd name="T15" fmla="*/ 1 h 124"/>
                <a:gd name="T16" fmla="*/ 1 w 124"/>
                <a:gd name="T17" fmla="*/ 1 h 124"/>
                <a:gd name="T18" fmla="*/ 1 w 124"/>
                <a:gd name="T19" fmla="*/ 1 h 124"/>
                <a:gd name="T20" fmla="*/ 1 w 124"/>
                <a:gd name="T21" fmla="*/ 1 h 124"/>
                <a:gd name="T22" fmla="*/ 1 w 124"/>
                <a:gd name="T23" fmla="*/ 1 h 124"/>
                <a:gd name="T24" fmla="*/ 1 w 124"/>
                <a:gd name="T25" fmla="*/ 1 h 124"/>
                <a:gd name="T26" fmla="*/ 0 w 124"/>
                <a:gd name="T27" fmla="*/ 1 h 124"/>
                <a:gd name="T28" fmla="*/ 0 w 124"/>
                <a:gd name="T29" fmla="*/ 1 h 124"/>
                <a:gd name="T30" fmla="*/ 0 w 124"/>
                <a:gd name="T31" fmla="*/ 1 h 124"/>
                <a:gd name="T32" fmla="*/ 1 w 124"/>
                <a:gd name="T33" fmla="*/ 1 h 124"/>
                <a:gd name="T34" fmla="*/ 1 w 124"/>
                <a:gd name="T35" fmla="*/ 1 h 124"/>
                <a:gd name="T36" fmla="*/ 1 w 124"/>
                <a:gd name="T37" fmla="*/ 1 h 124"/>
                <a:gd name="T38" fmla="*/ 1 w 124"/>
                <a:gd name="T39" fmla="*/ 1 h 124"/>
                <a:gd name="T40" fmla="*/ 1 w 124"/>
                <a:gd name="T41" fmla="*/ 1 h 124"/>
                <a:gd name="T42" fmla="*/ 1 w 124"/>
                <a:gd name="T43" fmla="*/ 1 h 124"/>
                <a:gd name="T44" fmla="*/ 1 w 124"/>
                <a:gd name="T45" fmla="*/ 1 h 124"/>
                <a:gd name="T46" fmla="*/ 1 w 124"/>
                <a:gd name="T47" fmla="*/ 1 h 124"/>
                <a:gd name="T48" fmla="*/ 1 w 124"/>
                <a:gd name="T49" fmla="*/ 1 h 124"/>
                <a:gd name="T50" fmla="*/ 1 w 124"/>
                <a:gd name="T51" fmla="*/ 1 h 124"/>
                <a:gd name="T52" fmla="*/ 1 w 124"/>
                <a:gd name="T53" fmla="*/ 1 h 124"/>
                <a:gd name="T54" fmla="*/ 1 w 124"/>
                <a:gd name="T55" fmla="*/ 1 h 124"/>
                <a:gd name="T56" fmla="*/ 1 w 124"/>
                <a:gd name="T57" fmla="*/ 1 h 124"/>
                <a:gd name="T58" fmla="*/ 1 w 124"/>
                <a:gd name="T59" fmla="*/ 1 h 124"/>
                <a:gd name="T60" fmla="*/ 1 w 124"/>
                <a:gd name="T61" fmla="*/ 1 h 124"/>
                <a:gd name="T62" fmla="*/ 1 w 124"/>
                <a:gd name="T63" fmla="*/ 1 h 124"/>
                <a:gd name="T64" fmla="*/ 1 w 124"/>
                <a:gd name="T65" fmla="*/ 1 h 124"/>
                <a:gd name="T66" fmla="*/ 2 w 124"/>
                <a:gd name="T67" fmla="*/ 1 h 124"/>
                <a:gd name="T68" fmla="*/ 2 w 124"/>
                <a:gd name="T69" fmla="*/ 1 h 124"/>
                <a:gd name="T70" fmla="*/ 2 w 124"/>
                <a:gd name="T71" fmla="*/ 1 h 124"/>
                <a:gd name="T72" fmla="*/ 2 w 124"/>
                <a:gd name="T73" fmla="*/ 1 h 124"/>
                <a:gd name="T74" fmla="*/ 2 w 124"/>
                <a:gd name="T75" fmla="*/ 1 h 124"/>
                <a:gd name="T76" fmla="*/ 2 w 124"/>
                <a:gd name="T77" fmla="*/ 1 h 124"/>
                <a:gd name="T78" fmla="*/ 2 w 124"/>
                <a:gd name="T79" fmla="*/ 1 h 124"/>
                <a:gd name="T80" fmla="*/ 2 w 124"/>
                <a:gd name="T81" fmla="*/ 1 h 124"/>
                <a:gd name="T82" fmla="*/ 2 w 124"/>
                <a:gd name="T83" fmla="*/ 1 h 124"/>
                <a:gd name="T84" fmla="*/ 2 w 124"/>
                <a:gd name="T85" fmla="*/ 1 h 124"/>
                <a:gd name="T86" fmla="*/ 2 w 124"/>
                <a:gd name="T87" fmla="*/ 1 h 124"/>
                <a:gd name="T88" fmla="*/ 2 w 124"/>
                <a:gd name="T89" fmla="*/ 1 h 124"/>
                <a:gd name="T90" fmla="*/ 2 w 124"/>
                <a:gd name="T91" fmla="*/ 1 h 124"/>
                <a:gd name="T92" fmla="*/ 2 w 124"/>
                <a:gd name="T93" fmla="*/ 1 h 124"/>
                <a:gd name="T94" fmla="*/ 2 w 124"/>
                <a:gd name="T95" fmla="*/ 1 h 124"/>
                <a:gd name="T96" fmla="*/ 2 w 124"/>
                <a:gd name="T97" fmla="*/ 1 h 124"/>
                <a:gd name="T98" fmla="*/ 2 w 124"/>
                <a:gd name="T99" fmla="*/ 1 h 124"/>
                <a:gd name="T100" fmla="*/ 2 w 124"/>
                <a:gd name="T101" fmla="*/ 1 h 124"/>
                <a:gd name="T102" fmla="*/ 2 w 124"/>
                <a:gd name="T103" fmla="*/ 1 h 124"/>
                <a:gd name="T104" fmla="*/ 1 w 124"/>
                <a:gd name="T105" fmla="*/ 1 h 124"/>
                <a:gd name="T106" fmla="*/ 1 w 124"/>
                <a:gd name="T107" fmla="*/ 1 h 124"/>
                <a:gd name="T108" fmla="*/ 1 w 124"/>
                <a:gd name="T109" fmla="*/ 1 h 124"/>
                <a:gd name="T110" fmla="*/ 1 w 124"/>
                <a:gd name="T111" fmla="*/ 1 h 124"/>
                <a:gd name="T112" fmla="*/ 1 w 124"/>
                <a:gd name="T113" fmla="*/ 0 h 12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4"/>
                <a:gd name="T172" fmla="*/ 0 h 124"/>
                <a:gd name="T173" fmla="*/ 124 w 124"/>
                <a:gd name="T174" fmla="*/ 124 h 12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4" h="124">
                  <a:moveTo>
                    <a:pt x="62" y="0"/>
                  </a:moveTo>
                  <a:lnTo>
                    <a:pt x="56" y="2"/>
                  </a:lnTo>
                  <a:lnTo>
                    <a:pt x="50" y="2"/>
                  </a:lnTo>
                  <a:lnTo>
                    <a:pt x="43" y="4"/>
                  </a:lnTo>
                  <a:lnTo>
                    <a:pt x="37" y="6"/>
                  </a:lnTo>
                  <a:lnTo>
                    <a:pt x="33" y="8"/>
                  </a:lnTo>
                  <a:lnTo>
                    <a:pt x="27" y="12"/>
                  </a:lnTo>
                  <a:lnTo>
                    <a:pt x="18" y="18"/>
                  </a:lnTo>
                  <a:lnTo>
                    <a:pt x="10" y="29"/>
                  </a:lnTo>
                  <a:lnTo>
                    <a:pt x="8" y="33"/>
                  </a:lnTo>
                  <a:lnTo>
                    <a:pt x="4" y="39"/>
                  </a:lnTo>
                  <a:lnTo>
                    <a:pt x="2" y="43"/>
                  </a:lnTo>
                  <a:lnTo>
                    <a:pt x="2" y="50"/>
                  </a:lnTo>
                  <a:lnTo>
                    <a:pt x="0" y="56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2" y="75"/>
                  </a:lnTo>
                  <a:lnTo>
                    <a:pt x="2" y="81"/>
                  </a:lnTo>
                  <a:lnTo>
                    <a:pt x="4" y="87"/>
                  </a:lnTo>
                  <a:lnTo>
                    <a:pt x="8" y="91"/>
                  </a:lnTo>
                  <a:lnTo>
                    <a:pt x="10" y="97"/>
                  </a:lnTo>
                  <a:lnTo>
                    <a:pt x="18" y="106"/>
                  </a:lnTo>
                  <a:lnTo>
                    <a:pt x="27" y="114"/>
                  </a:lnTo>
                  <a:lnTo>
                    <a:pt x="33" y="116"/>
                  </a:lnTo>
                  <a:lnTo>
                    <a:pt x="37" y="120"/>
                  </a:lnTo>
                  <a:lnTo>
                    <a:pt x="43" y="122"/>
                  </a:lnTo>
                  <a:lnTo>
                    <a:pt x="50" y="122"/>
                  </a:lnTo>
                  <a:lnTo>
                    <a:pt x="56" y="124"/>
                  </a:lnTo>
                  <a:lnTo>
                    <a:pt x="62" y="124"/>
                  </a:lnTo>
                  <a:lnTo>
                    <a:pt x="68" y="124"/>
                  </a:lnTo>
                  <a:lnTo>
                    <a:pt x="74" y="122"/>
                  </a:lnTo>
                  <a:lnTo>
                    <a:pt x="81" y="122"/>
                  </a:lnTo>
                  <a:lnTo>
                    <a:pt x="85" y="120"/>
                  </a:lnTo>
                  <a:lnTo>
                    <a:pt x="91" y="116"/>
                  </a:lnTo>
                  <a:lnTo>
                    <a:pt x="95" y="114"/>
                  </a:lnTo>
                  <a:lnTo>
                    <a:pt x="106" y="106"/>
                  </a:lnTo>
                  <a:lnTo>
                    <a:pt x="114" y="97"/>
                  </a:lnTo>
                  <a:lnTo>
                    <a:pt x="116" y="91"/>
                  </a:lnTo>
                  <a:lnTo>
                    <a:pt x="118" y="87"/>
                  </a:lnTo>
                  <a:lnTo>
                    <a:pt x="120" y="81"/>
                  </a:lnTo>
                  <a:lnTo>
                    <a:pt x="122" y="75"/>
                  </a:lnTo>
                  <a:lnTo>
                    <a:pt x="122" y="68"/>
                  </a:lnTo>
                  <a:lnTo>
                    <a:pt x="124" y="62"/>
                  </a:lnTo>
                  <a:lnTo>
                    <a:pt x="122" y="56"/>
                  </a:lnTo>
                  <a:lnTo>
                    <a:pt x="122" y="50"/>
                  </a:lnTo>
                  <a:lnTo>
                    <a:pt x="120" y="43"/>
                  </a:lnTo>
                  <a:lnTo>
                    <a:pt x="118" y="39"/>
                  </a:lnTo>
                  <a:lnTo>
                    <a:pt x="116" y="33"/>
                  </a:lnTo>
                  <a:lnTo>
                    <a:pt x="114" y="29"/>
                  </a:lnTo>
                  <a:lnTo>
                    <a:pt x="106" y="18"/>
                  </a:lnTo>
                  <a:lnTo>
                    <a:pt x="95" y="12"/>
                  </a:lnTo>
                  <a:lnTo>
                    <a:pt x="91" y="8"/>
                  </a:lnTo>
                  <a:lnTo>
                    <a:pt x="85" y="6"/>
                  </a:lnTo>
                  <a:lnTo>
                    <a:pt x="81" y="4"/>
                  </a:lnTo>
                  <a:lnTo>
                    <a:pt x="74" y="2"/>
                  </a:lnTo>
                  <a:lnTo>
                    <a:pt x="68" y="2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49" name="Freeform 61"/>
            <p:cNvSpPr>
              <a:spLocks/>
            </p:cNvSpPr>
            <p:nvPr/>
          </p:nvSpPr>
          <p:spPr bwMode="auto">
            <a:xfrm>
              <a:off x="1067" y="1794"/>
              <a:ext cx="78" cy="77"/>
            </a:xfrm>
            <a:custGeom>
              <a:avLst/>
              <a:gdLst>
                <a:gd name="T0" fmla="*/ 1 w 124"/>
                <a:gd name="T1" fmla="*/ 0 h 124"/>
                <a:gd name="T2" fmla="*/ 1 w 124"/>
                <a:gd name="T3" fmla="*/ 1 h 124"/>
                <a:gd name="T4" fmla="*/ 1 w 124"/>
                <a:gd name="T5" fmla="*/ 1 h 124"/>
                <a:gd name="T6" fmla="*/ 1 w 124"/>
                <a:gd name="T7" fmla="*/ 1 h 124"/>
                <a:gd name="T8" fmla="*/ 1 w 124"/>
                <a:gd name="T9" fmla="*/ 1 h 124"/>
                <a:gd name="T10" fmla="*/ 1 w 124"/>
                <a:gd name="T11" fmla="*/ 1 h 124"/>
                <a:gd name="T12" fmla="*/ 1 w 124"/>
                <a:gd name="T13" fmla="*/ 1 h 124"/>
                <a:gd name="T14" fmla="*/ 1 w 124"/>
                <a:gd name="T15" fmla="*/ 1 h 124"/>
                <a:gd name="T16" fmla="*/ 1 w 124"/>
                <a:gd name="T17" fmla="*/ 1 h 124"/>
                <a:gd name="T18" fmla="*/ 1 w 124"/>
                <a:gd name="T19" fmla="*/ 1 h 124"/>
                <a:gd name="T20" fmla="*/ 1 w 124"/>
                <a:gd name="T21" fmla="*/ 1 h 124"/>
                <a:gd name="T22" fmla="*/ 1 w 124"/>
                <a:gd name="T23" fmla="*/ 1 h 124"/>
                <a:gd name="T24" fmla="*/ 1 w 124"/>
                <a:gd name="T25" fmla="*/ 1 h 124"/>
                <a:gd name="T26" fmla="*/ 0 w 124"/>
                <a:gd name="T27" fmla="*/ 1 h 124"/>
                <a:gd name="T28" fmla="*/ 0 w 124"/>
                <a:gd name="T29" fmla="*/ 1 h 124"/>
                <a:gd name="T30" fmla="*/ 0 w 124"/>
                <a:gd name="T31" fmla="*/ 1 h 124"/>
                <a:gd name="T32" fmla="*/ 1 w 124"/>
                <a:gd name="T33" fmla="*/ 1 h 124"/>
                <a:gd name="T34" fmla="*/ 1 w 124"/>
                <a:gd name="T35" fmla="*/ 1 h 124"/>
                <a:gd name="T36" fmla="*/ 1 w 124"/>
                <a:gd name="T37" fmla="*/ 1 h 124"/>
                <a:gd name="T38" fmla="*/ 1 w 124"/>
                <a:gd name="T39" fmla="*/ 1 h 124"/>
                <a:gd name="T40" fmla="*/ 1 w 124"/>
                <a:gd name="T41" fmla="*/ 1 h 124"/>
                <a:gd name="T42" fmla="*/ 1 w 124"/>
                <a:gd name="T43" fmla="*/ 1 h 124"/>
                <a:gd name="T44" fmla="*/ 1 w 124"/>
                <a:gd name="T45" fmla="*/ 1 h 124"/>
                <a:gd name="T46" fmla="*/ 1 w 124"/>
                <a:gd name="T47" fmla="*/ 1 h 124"/>
                <a:gd name="T48" fmla="*/ 1 w 124"/>
                <a:gd name="T49" fmla="*/ 1 h 124"/>
                <a:gd name="T50" fmla="*/ 1 w 124"/>
                <a:gd name="T51" fmla="*/ 1 h 124"/>
                <a:gd name="T52" fmla="*/ 1 w 124"/>
                <a:gd name="T53" fmla="*/ 1 h 124"/>
                <a:gd name="T54" fmla="*/ 1 w 124"/>
                <a:gd name="T55" fmla="*/ 1 h 124"/>
                <a:gd name="T56" fmla="*/ 1 w 124"/>
                <a:gd name="T57" fmla="*/ 1 h 124"/>
                <a:gd name="T58" fmla="*/ 1 w 124"/>
                <a:gd name="T59" fmla="*/ 1 h 124"/>
                <a:gd name="T60" fmla="*/ 1 w 124"/>
                <a:gd name="T61" fmla="*/ 1 h 124"/>
                <a:gd name="T62" fmla="*/ 1 w 124"/>
                <a:gd name="T63" fmla="*/ 1 h 124"/>
                <a:gd name="T64" fmla="*/ 1 w 124"/>
                <a:gd name="T65" fmla="*/ 1 h 124"/>
                <a:gd name="T66" fmla="*/ 2 w 124"/>
                <a:gd name="T67" fmla="*/ 1 h 124"/>
                <a:gd name="T68" fmla="*/ 2 w 124"/>
                <a:gd name="T69" fmla="*/ 1 h 124"/>
                <a:gd name="T70" fmla="*/ 2 w 124"/>
                <a:gd name="T71" fmla="*/ 1 h 124"/>
                <a:gd name="T72" fmla="*/ 2 w 124"/>
                <a:gd name="T73" fmla="*/ 1 h 124"/>
                <a:gd name="T74" fmla="*/ 2 w 124"/>
                <a:gd name="T75" fmla="*/ 1 h 124"/>
                <a:gd name="T76" fmla="*/ 2 w 124"/>
                <a:gd name="T77" fmla="*/ 1 h 124"/>
                <a:gd name="T78" fmla="*/ 2 w 124"/>
                <a:gd name="T79" fmla="*/ 1 h 124"/>
                <a:gd name="T80" fmla="*/ 2 w 124"/>
                <a:gd name="T81" fmla="*/ 1 h 124"/>
                <a:gd name="T82" fmla="*/ 2 w 124"/>
                <a:gd name="T83" fmla="*/ 1 h 124"/>
                <a:gd name="T84" fmla="*/ 2 w 124"/>
                <a:gd name="T85" fmla="*/ 1 h 124"/>
                <a:gd name="T86" fmla="*/ 2 w 124"/>
                <a:gd name="T87" fmla="*/ 1 h 124"/>
                <a:gd name="T88" fmla="*/ 2 w 124"/>
                <a:gd name="T89" fmla="*/ 1 h 124"/>
                <a:gd name="T90" fmla="*/ 2 w 124"/>
                <a:gd name="T91" fmla="*/ 1 h 124"/>
                <a:gd name="T92" fmla="*/ 2 w 124"/>
                <a:gd name="T93" fmla="*/ 1 h 124"/>
                <a:gd name="T94" fmla="*/ 2 w 124"/>
                <a:gd name="T95" fmla="*/ 1 h 124"/>
                <a:gd name="T96" fmla="*/ 2 w 124"/>
                <a:gd name="T97" fmla="*/ 1 h 124"/>
                <a:gd name="T98" fmla="*/ 2 w 124"/>
                <a:gd name="T99" fmla="*/ 1 h 124"/>
                <a:gd name="T100" fmla="*/ 2 w 124"/>
                <a:gd name="T101" fmla="*/ 1 h 124"/>
                <a:gd name="T102" fmla="*/ 2 w 124"/>
                <a:gd name="T103" fmla="*/ 1 h 124"/>
                <a:gd name="T104" fmla="*/ 1 w 124"/>
                <a:gd name="T105" fmla="*/ 1 h 124"/>
                <a:gd name="T106" fmla="*/ 1 w 124"/>
                <a:gd name="T107" fmla="*/ 1 h 124"/>
                <a:gd name="T108" fmla="*/ 1 w 124"/>
                <a:gd name="T109" fmla="*/ 1 h 124"/>
                <a:gd name="T110" fmla="*/ 1 w 124"/>
                <a:gd name="T111" fmla="*/ 1 h 124"/>
                <a:gd name="T112" fmla="*/ 1 w 124"/>
                <a:gd name="T113" fmla="*/ 0 h 12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4"/>
                <a:gd name="T172" fmla="*/ 0 h 124"/>
                <a:gd name="T173" fmla="*/ 124 w 124"/>
                <a:gd name="T174" fmla="*/ 124 h 12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4" h="124">
                  <a:moveTo>
                    <a:pt x="62" y="0"/>
                  </a:moveTo>
                  <a:lnTo>
                    <a:pt x="56" y="2"/>
                  </a:lnTo>
                  <a:lnTo>
                    <a:pt x="50" y="2"/>
                  </a:lnTo>
                  <a:lnTo>
                    <a:pt x="43" y="4"/>
                  </a:lnTo>
                  <a:lnTo>
                    <a:pt x="37" y="6"/>
                  </a:lnTo>
                  <a:lnTo>
                    <a:pt x="33" y="8"/>
                  </a:lnTo>
                  <a:lnTo>
                    <a:pt x="27" y="12"/>
                  </a:lnTo>
                  <a:lnTo>
                    <a:pt x="18" y="18"/>
                  </a:lnTo>
                  <a:lnTo>
                    <a:pt x="10" y="29"/>
                  </a:lnTo>
                  <a:lnTo>
                    <a:pt x="8" y="33"/>
                  </a:lnTo>
                  <a:lnTo>
                    <a:pt x="4" y="39"/>
                  </a:lnTo>
                  <a:lnTo>
                    <a:pt x="2" y="43"/>
                  </a:lnTo>
                  <a:lnTo>
                    <a:pt x="2" y="50"/>
                  </a:lnTo>
                  <a:lnTo>
                    <a:pt x="0" y="56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2" y="75"/>
                  </a:lnTo>
                  <a:lnTo>
                    <a:pt x="2" y="81"/>
                  </a:lnTo>
                  <a:lnTo>
                    <a:pt x="4" y="87"/>
                  </a:lnTo>
                  <a:lnTo>
                    <a:pt x="8" y="91"/>
                  </a:lnTo>
                  <a:lnTo>
                    <a:pt x="10" y="97"/>
                  </a:lnTo>
                  <a:lnTo>
                    <a:pt x="18" y="106"/>
                  </a:lnTo>
                  <a:lnTo>
                    <a:pt x="27" y="114"/>
                  </a:lnTo>
                  <a:lnTo>
                    <a:pt x="33" y="116"/>
                  </a:lnTo>
                  <a:lnTo>
                    <a:pt x="37" y="120"/>
                  </a:lnTo>
                  <a:lnTo>
                    <a:pt x="43" y="122"/>
                  </a:lnTo>
                  <a:lnTo>
                    <a:pt x="50" y="122"/>
                  </a:lnTo>
                  <a:lnTo>
                    <a:pt x="56" y="124"/>
                  </a:lnTo>
                  <a:lnTo>
                    <a:pt x="62" y="124"/>
                  </a:lnTo>
                  <a:lnTo>
                    <a:pt x="68" y="124"/>
                  </a:lnTo>
                  <a:lnTo>
                    <a:pt x="74" y="122"/>
                  </a:lnTo>
                  <a:lnTo>
                    <a:pt x="81" y="122"/>
                  </a:lnTo>
                  <a:lnTo>
                    <a:pt x="85" y="120"/>
                  </a:lnTo>
                  <a:lnTo>
                    <a:pt x="91" y="116"/>
                  </a:lnTo>
                  <a:lnTo>
                    <a:pt x="95" y="114"/>
                  </a:lnTo>
                  <a:lnTo>
                    <a:pt x="106" y="106"/>
                  </a:lnTo>
                  <a:lnTo>
                    <a:pt x="114" y="97"/>
                  </a:lnTo>
                  <a:lnTo>
                    <a:pt x="116" y="91"/>
                  </a:lnTo>
                  <a:lnTo>
                    <a:pt x="118" y="87"/>
                  </a:lnTo>
                  <a:lnTo>
                    <a:pt x="120" y="81"/>
                  </a:lnTo>
                  <a:lnTo>
                    <a:pt x="122" y="75"/>
                  </a:lnTo>
                  <a:lnTo>
                    <a:pt x="122" y="68"/>
                  </a:lnTo>
                  <a:lnTo>
                    <a:pt x="124" y="62"/>
                  </a:lnTo>
                  <a:lnTo>
                    <a:pt x="122" y="56"/>
                  </a:lnTo>
                  <a:lnTo>
                    <a:pt x="122" y="50"/>
                  </a:lnTo>
                  <a:lnTo>
                    <a:pt x="120" y="43"/>
                  </a:lnTo>
                  <a:lnTo>
                    <a:pt x="118" y="39"/>
                  </a:lnTo>
                  <a:lnTo>
                    <a:pt x="116" y="33"/>
                  </a:lnTo>
                  <a:lnTo>
                    <a:pt x="114" y="29"/>
                  </a:lnTo>
                  <a:lnTo>
                    <a:pt x="106" y="18"/>
                  </a:lnTo>
                  <a:lnTo>
                    <a:pt x="95" y="12"/>
                  </a:lnTo>
                  <a:lnTo>
                    <a:pt x="91" y="8"/>
                  </a:lnTo>
                  <a:lnTo>
                    <a:pt x="85" y="6"/>
                  </a:lnTo>
                  <a:lnTo>
                    <a:pt x="81" y="4"/>
                  </a:lnTo>
                  <a:lnTo>
                    <a:pt x="74" y="2"/>
                  </a:lnTo>
                  <a:lnTo>
                    <a:pt x="68" y="2"/>
                  </a:lnTo>
                  <a:lnTo>
                    <a:pt x="6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50" name="Freeform 62"/>
            <p:cNvSpPr>
              <a:spLocks/>
            </p:cNvSpPr>
            <p:nvPr/>
          </p:nvSpPr>
          <p:spPr bwMode="auto">
            <a:xfrm>
              <a:off x="1641" y="2618"/>
              <a:ext cx="76" cy="76"/>
            </a:xfrm>
            <a:custGeom>
              <a:avLst/>
              <a:gdLst>
                <a:gd name="T0" fmla="*/ 1 w 122"/>
                <a:gd name="T1" fmla="*/ 0 h 122"/>
                <a:gd name="T2" fmla="*/ 1 w 122"/>
                <a:gd name="T3" fmla="*/ 0 h 122"/>
                <a:gd name="T4" fmla="*/ 1 w 122"/>
                <a:gd name="T5" fmla="*/ 0 h 122"/>
                <a:gd name="T6" fmla="*/ 1 w 122"/>
                <a:gd name="T7" fmla="*/ 1 h 122"/>
                <a:gd name="T8" fmla="*/ 1 w 122"/>
                <a:gd name="T9" fmla="*/ 1 h 122"/>
                <a:gd name="T10" fmla="*/ 1 w 122"/>
                <a:gd name="T11" fmla="*/ 1 h 122"/>
                <a:gd name="T12" fmla="*/ 1 w 122"/>
                <a:gd name="T13" fmla="*/ 1 h 122"/>
                <a:gd name="T14" fmla="*/ 1 w 122"/>
                <a:gd name="T15" fmla="*/ 1 h 122"/>
                <a:gd name="T16" fmla="*/ 1 w 122"/>
                <a:gd name="T17" fmla="*/ 1 h 122"/>
                <a:gd name="T18" fmla="*/ 1 w 122"/>
                <a:gd name="T19" fmla="*/ 1 h 122"/>
                <a:gd name="T20" fmla="*/ 1 w 122"/>
                <a:gd name="T21" fmla="*/ 1 h 122"/>
                <a:gd name="T22" fmla="*/ 1 w 122"/>
                <a:gd name="T23" fmla="*/ 1 h 122"/>
                <a:gd name="T24" fmla="*/ 1 w 122"/>
                <a:gd name="T25" fmla="*/ 1 h 122"/>
                <a:gd name="T26" fmla="*/ 0 w 122"/>
                <a:gd name="T27" fmla="*/ 1 h 122"/>
                <a:gd name="T28" fmla="*/ 0 w 122"/>
                <a:gd name="T29" fmla="*/ 1 h 122"/>
                <a:gd name="T30" fmla="*/ 0 w 122"/>
                <a:gd name="T31" fmla="*/ 1 h 122"/>
                <a:gd name="T32" fmla="*/ 1 w 122"/>
                <a:gd name="T33" fmla="*/ 1 h 122"/>
                <a:gd name="T34" fmla="*/ 1 w 122"/>
                <a:gd name="T35" fmla="*/ 1 h 122"/>
                <a:gd name="T36" fmla="*/ 1 w 122"/>
                <a:gd name="T37" fmla="*/ 1 h 122"/>
                <a:gd name="T38" fmla="*/ 1 w 122"/>
                <a:gd name="T39" fmla="*/ 1 h 122"/>
                <a:gd name="T40" fmla="*/ 1 w 122"/>
                <a:gd name="T41" fmla="*/ 1 h 122"/>
                <a:gd name="T42" fmla="*/ 1 w 122"/>
                <a:gd name="T43" fmla="*/ 1 h 122"/>
                <a:gd name="T44" fmla="*/ 1 w 122"/>
                <a:gd name="T45" fmla="*/ 1 h 122"/>
                <a:gd name="T46" fmla="*/ 1 w 122"/>
                <a:gd name="T47" fmla="*/ 1 h 122"/>
                <a:gd name="T48" fmla="*/ 1 w 122"/>
                <a:gd name="T49" fmla="*/ 1 h 122"/>
                <a:gd name="T50" fmla="*/ 1 w 122"/>
                <a:gd name="T51" fmla="*/ 1 h 122"/>
                <a:gd name="T52" fmla="*/ 1 w 122"/>
                <a:gd name="T53" fmla="*/ 1 h 122"/>
                <a:gd name="T54" fmla="*/ 1 w 122"/>
                <a:gd name="T55" fmla="*/ 1 h 122"/>
                <a:gd name="T56" fmla="*/ 1 w 122"/>
                <a:gd name="T57" fmla="*/ 1 h 122"/>
                <a:gd name="T58" fmla="*/ 1 w 122"/>
                <a:gd name="T59" fmla="*/ 1 h 122"/>
                <a:gd name="T60" fmla="*/ 1 w 122"/>
                <a:gd name="T61" fmla="*/ 1 h 122"/>
                <a:gd name="T62" fmla="*/ 1 w 122"/>
                <a:gd name="T63" fmla="*/ 1 h 122"/>
                <a:gd name="T64" fmla="*/ 1 w 122"/>
                <a:gd name="T65" fmla="*/ 1 h 122"/>
                <a:gd name="T66" fmla="*/ 1 w 122"/>
                <a:gd name="T67" fmla="*/ 1 h 122"/>
                <a:gd name="T68" fmla="*/ 1 w 122"/>
                <a:gd name="T69" fmla="*/ 1 h 122"/>
                <a:gd name="T70" fmla="*/ 1 w 122"/>
                <a:gd name="T71" fmla="*/ 1 h 122"/>
                <a:gd name="T72" fmla="*/ 1 w 122"/>
                <a:gd name="T73" fmla="*/ 1 h 122"/>
                <a:gd name="T74" fmla="*/ 1 w 122"/>
                <a:gd name="T75" fmla="*/ 1 h 122"/>
                <a:gd name="T76" fmla="*/ 1 w 122"/>
                <a:gd name="T77" fmla="*/ 1 h 122"/>
                <a:gd name="T78" fmla="*/ 1 w 122"/>
                <a:gd name="T79" fmla="*/ 1 h 122"/>
                <a:gd name="T80" fmla="*/ 1 w 122"/>
                <a:gd name="T81" fmla="*/ 1 h 122"/>
                <a:gd name="T82" fmla="*/ 1 w 122"/>
                <a:gd name="T83" fmla="*/ 1 h 122"/>
                <a:gd name="T84" fmla="*/ 1 w 122"/>
                <a:gd name="T85" fmla="*/ 1 h 122"/>
                <a:gd name="T86" fmla="*/ 1 w 122"/>
                <a:gd name="T87" fmla="*/ 1 h 122"/>
                <a:gd name="T88" fmla="*/ 1 w 122"/>
                <a:gd name="T89" fmla="*/ 1 h 122"/>
                <a:gd name="T90" fmla="*/ 1 w 122"/>
                <a:gd name="T91" fmla="*/ 1 h 122"/>
                <a:gd name="T92" fmla="*/ 1 w 122"/>
                <a:gd name="T93" fmla="*/ 1 h 122"/>
                <a:gd name="T94" fmla="*/ 1 w 122"/>
                <a:gd name="T95" fmla="*/ 1 h 122"/>
                <a:gd name="T96" fmla="*/ 1 w 122"/>
                <a:gd name="T97" fmla="*/ 1 h 122"/>
                <a:gd name="T98" fmla="*/ 1 w 122"/>
                <a:gd name="T99" fmla="*/ 1 h 122"/>
                <a:gd name="T100" fmla="*/ 1 w 122"/>
                <a:gd name="T101" fmla="*/ 1 h 122"/>
                <a:gd name="T102" fmla="*/ 1 w 122"/>
                <a:gd name="T103" fmla="*/ 1 h 122"/>
                <a:gd name="T104" fmla="*/ 1 w 122"/>
                <a:gd name="T105" fmla="*/ 1 h 122"/>
                <a:gd name="T106" fmla="*/ 1 w 122"/>
                <a:gd name="T107" fmla="*/ 1 h 122"/>
                <a:gd name="T108" fmla="*/ 1 w 122"/>
                <a:gd name="T109" fmla="*/ 0 h 122"/>
                <a:gd name="T110" fmla="*/ 1 w 122"/>
                <a:gd name="T111" fmla="*/ 0 h 122"/>
                <a:gd name="T112" fmla="*/ 1 w 122"/>
                <a:gd name="T113" fmla="*/ 0 h 12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2"/>
                <a:gd name="T172" fmla="*/ 0 h 122"/>
                <a:gd name="T173" fmla="*/ 122 w 122"/>
                <a:gd name="T174" fmla="*/ 122 h 12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2" h="122">
                  <a:moveTo>
                    <a:pt x="62" y="0"/>
                  </a:moveTo>
                  <a:lnTo>
                    <a:pt x="56" y="0"/>
                  </a:lnTo>
                  <a:lnTo>
                    <a:pt x="50" y="0"/>
                  </a:lnTo>
                  <a:lnTo>
                    <a:pt x="43" y="2"/>
                  </a:lnTo>
                  <a:lnTo>
                    <a:pt x="37" y="4"/>
                  </a:lnTo>
                  <a:lnTo>
                    <a:pt x="31" y="6"/>
                  </a:lnTo>
                  <a:lnTo>
                    <a:pt x="27" y="10"/>
                  </a:lnTo>
                  <a:lnTo>
                    <a:pt x="18" y="16"/>
                  </a:lnTo>
                  <a:lnTo>
                    <a:pt x="10" y="27"/>
                  </a:lnTo>
                  <a:lnTo>
                    <a:pt x="6" y="31"/>
                  </a:lnTo>
                  <a:lnTo>
                    <a:pt x="4" y="37"/>
                  </a:lnTo>
                  <a:lnTo>
                    <a:pt x="2" y="43"/>
                  </a:lnTo>
                  <a:lnTo>
                    <a:pt x="2" y="47"/>
                  </a:lnTo>
                  <a:lnTo>
                    <a:pt x="0" y="54"/>
                  </a:lnTo>
                  <a:lnTo>
                    <a:pt x="0" y="60"/>
                  </a:lnTo>
                  <a:lnTo>
                    <a:pt x="0" y="66"/>
                  </a:lnTo>
                  <a:lnTo>
                    <a:pt x="2" y="72"/>
                  </a:lnTo>
                  <a:lnTo>
                    <a:pt x="2" y="79"/>
                  </a:lnTo>
                  <a:lnTo>
                    <a:pt x="4" y="85"/>
                  </a:lnTo>
                  <a:lnTo>
                    <a:pt x="6" y="91"/>
                  </a:lnTo>
                  <a:lnTo>
                    <a:pt x="10" y="95"/>
                  </a:lnTo>
                  <a:lnTo>
                    <a:pt x="18" y="106"/>
                  </a:lnTo>
                  <a:lnTo>
                    <a:pt x="27" y="112"/>
                  </a:lnTo>
                  <a:lnTo>
                    <a:pt x="31" y="116"/>
                  </a:lnTo>
                  <a:lnTo>
                    <a:pt x="37" y="118"/>
                  </a:lnTo>
                  <a:lnTo>
                    <a:pt x="43" y="120"/>
                  </a:lnTo>
                  <a:lnTo>
                    <a:pt x="50" y="122"/>
                  </a:lnTo>
                  <a:lnTo>
                    <a:pt x="56" y="122"/>
                  </a:lnTo>
                  <a:lnTo>
                    <a:pt x="62" y="122"/>
                  </a:lnTo>
                  <a:lnTo>
                    <a:pt x="68" y="122"/>
                  </a:lnTo>
                  <a:lnTo>
                    <a:pt x="75" y="122"/>
                  </a:lnTo>
                  <a:lnTo>
                    <a:pt x="81" y="120"/>
                  </a:lnTo>
                  <a:lnTo>
                    <a:pt x="85" y="118"/>
                  </a:lnTo>
                  <a:lnTo>
                    <a:pt x="91" y="116"/>
                  </a:lnTo>
                  <a:lnTo>
                    <a:pt x="95" y="112"/>
                  </a:lnTo>
                  <a:lnTo>
                    <a:pt x="106" y="106"/>
                  </a:lnTo>
                  <a:lnTo>
                    <a:pt x="112" y="95"/>
                  </a:lnTo>
                  <a:lnTo>
                    <a:pt x="116" y="91"/>
                  </a:lnTo>
                  <a:lnTo>
                    <a:pt x="118" y="85"/>
                  </a:lnTo>
                  <a:lnTo>
                    <a:pt x="120" y="79"/>
                  </a:lnTo>
                  <a:lnTo>
                    <a:pt x="122" y="72"/>
                  </a:lnTo>
                  <a:lnTo>
                    <a:pt x="122" y="66"/>
                  </a:lnTo>
                  <a:lnTo>
                    <a:pt x="122" y="60"/>
                  </a:lnTo>
                  <a:lnTo>
                    <a:pt x="122" y="54"/>
                  </a:lnTo>
                  <a:lnTo>
                    <a:pt x="122" y="47"/>
                  </a:lnTo>
                  <a:lnTo>
                    <a:pt x="120" y="43"/>
                  </a:lnTo>
                  <a:lnTo>
                    <a:pt x="118" y="37"/>
                  </a:lnTo>
                  <a:lnTo>
                    <a:pt x="116" y="31"/>
                  </a:lnTo>
                  <a:lnTo>
                    <a:pt x="112" y="27"/>
                  </a:lnTo>
                  <a:lnTo>
                    <a:pt x="106" y="16"/>
                  </a:lnTo>
                  <a:lnTo>
                    <a:pt x="95" y="10"/>
                  </a:lnTo>
                  <a:lnTo>
                    <a:pt x="91" y="6"/>
                  </a:lnTo>
                  <a:lnTo>
                    <a:pt x="85" y="4"/>
                  </a:lnTo>
                  <a:lnTo>
                    <a:pt x="81" y="2"/>
                  </a:lnTo>
                  <a:lnTo>
                    <a:pt x="75" y="0"/>
                  </a:lnTo>
                  <a:lnTo>
                    <a:pt x="68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51" name="Freeform 63"/>
            <p:cNvSpPr>
              <a:spLocks/>
            </p:cNvSpPr>
            <p:nvPr/>
          </p:nvSpPr>
          <p:spPr bwMode="auto">
            <a:xfrm>
              <a:off x="1641" y="2618"/>
              <a:ext cx="76" cy="76"/>
            </a:xfrm>
            <a:custGeom>
              <a:avLst/>
              <a:gdLst>
                <a:gd name="T0" fmla="*/ 1 w 122"/>
                <a:gd name="T1" fmla="*/ 0 h 122"/>
                <a:gd name="T2" fmla="*/ 1 w 122"/>
                <a:gd name="T3" fmla="*/ 0 h 122"/>
                <a:gd name="T4" fmla="*/ 1 w 122"/>
                <a:gd name="T5" fmla="*/ 0 h 122"/>
                <a:gd name="T6" fmla="*/ 1 w 122"/>
                <a:gd name="T7" fmla="*/ 1 h 122"/>
                <a:gd name="T8" fmla="*/ 1 w 122"/>
                <a:gd name="T9" fmla="*/ 1 h 122"/>
                <a:gd name="T10" fmla="*/ 1 w 122"/>
                <a:gd name="T11" fmla="*/ 1 h 122"/>
                <a:gd name="T12" fmla="*/ 1 w 122"/>
                <a:gd name="T13" fmla="*/ 1 h 122"/>
                <a:gd name="T14" fmla="*/ 1 w 122"/>
                <a:gd name="T15" fmla="*/ 1 h 122"/>
                <a:gd name="T16" fmla="*/ 1 w 122"/>
                <a:gd name="T17" fmla="*/ 1 h 122"/>
                <a:gd name="T18" fmla="*/ 1 w 122"/>
                <a:gd name="T19" fmla="*/ 1 h 122"/>
                <a:gd name="T20" fmla="*/ 1 w 122"/>
                <a:gd name="T21" fmla="*/ 1 h 122"/>
                <a:gd name="T22" fmla="*/ 1 w 122"/>
                <a:gd name="T23" fmla="*/ 1 h 122"/>
                <a:gd name="T24" fmla="*/ 1 w 122"/>
                <a:gd name="T25" fmla="*/ 1 h 122"/>
                <a:gd name="T26" fmla="*/ 0 w 122"/>
                <a:gd name="T27" fmla="*/ 1 h 122"/>
                <a:gd name="T28" fmla="*/ 0 w 122"/>
                <a:gd name="T29" fmla="*/ 1 h 122"/>
                <a:gd name="T30" fmla="*/ 0 w 122"/>
                <a:gd name="T31" fmla="*/ 1 h 122"/>
                <a:gd name="T32" fmla="*/ 1 w 122"/>
                <a:gd name="T33" fmla="*/ 1 h 122"/>
                <a:gd name="T34" fmla="*/ 1 w 122"/>
                <a:gd name="T35" fmla="*/ 1 h 122"/>
                <a:gd name="T36" fmla="*/ 1 w 122"/>
                <a:gd name="T37" fmla="*/ 1 h 122"/>
                <a:gd name="T38" fmla="*/ 1 w 122"/>
                <a:gd name="T39" fmla="*/ 1 h 122"/>
                <a:gd name="T40" fmla="*/ 1 w 122"/>
                <a:gd name="T41" fmla="*/ 1 h 122"/>
                <a:gd name="T42" fmla="*/ 1 w 122"/>
                <a:gd name="T43" fmla="*/ 1 h 122"/>
                <a:gd name="T44" fmla="*/ 1 w 122"/>
                <a:gd name="T45" fmla="*/ 1 h 122"/>
                <a:gd name="T46" fmla="*/ 1 w 122"/>
                <a:gd name="T47" fmla="*/ 1 h 122"/>
                <a:gd name="T48" fmla="*/ 1 w 122"/>
                <a:gd name="T49" fmla="*/ 1 h 122"/>
                <a:gd name="T50" fmla="*/ 1 w 122"/>
                <a:gd name="T51" fmla="*/ 1 h 122"/>
                <a:gd name="T52" fmla="*/ 1 w 122"/>
                <a:gd name="T53" fmla="*/ 1 h 122"/>
                <a:gd name="T54" fmla="*/ 1 w 122"/>
                <a:gd name="T55" fmla="*/ 1 h 122"/>
                <a:gd name="T56" fmla="*/ 1 w 122"/>
                <a:gd name="T57" fmla="*/ 1 h 122"/>
                <a:gd name="T58" fmla="*/ 1 w 122"/>
                <a:gd name="T59" fmla="*/ 1 h 122"/>
                <a:gd name="T60" fmla="*/ 1 w 122"/>
                <a:gd name="T61" fmla="*/ 1 h 122"/>
                <a:gd name="T62" fmla="*/ 1 w 122"/>
                <a:gd name="T63" fmla="*/ 1 h 122"/>
                <a:gd name="T64" fmla="*/ 1 w 122"/>
                <a:gd name="T65" fmla="*/ 1 h 122"/>
                <a:gd name="T66" fmla="*/ 1 w 122"/>
                <a:gd name="T67" fmla="*/ 1 h 122"/>
                <a:gd name="T68" fmla="*/ 1 w 122"/>
                <a:gd name="T69" fmla="*/ 1 h 122"/>
                <a:gd name="T70" fmla="*/ 1 w 122"/>
                <a:gd name="T71" fmla="*/ 1 h 122"/>
                <a:gd name="T72" fmla="*/ 1 w 122"/>
                <a:gd name="T73" fmla="*/ 1 h 122"/>
                <a:gd name="T74" fmla="*/ 1 w 122"/>
                <a:gd name="T75" fmla="*/ 1 h 122"/>
                <a:gd name="T76" fmla="*/ 1 w 122"/>
                <a:gd name="T77" fmla="*/ 1 h 122"/>
                <a:gd name="T78" fmla="*/ 1 w 122"/>
                <a:gd name="T79" fmla="*/ 1 h 122"/>
                <a:gd name="T80" fmla="*/ 1 w 122"/>
                <a:gd name="T81" fmla="*/ 1 h 122"/>
                <a:gd name="T82" fmla="*/ 1 w 122"/>
                <a:gd name="T83" fmla="*/ 1 h 122"/>
                <a:gd name="T84" fmla="*/ 1 w 122"/>
                <a:gd name="T85" fmla="*/ 1 h 122"/>
                <a:gd name="T86" fmla="*/ 1 w 122"/>
                <a:gd name="T87" fmla="*/ 1 h 122"/>
                <a:gd name="T88" fmla="*/ 1 w 122"/>
                <a:gd name="T89" fmla="*/ 1 h 122"/>
                <a:gd name="T90" fmla="*/ 1 w 122"/>
                <a:gd name="T91" fmla="*/ 1 h 122"/>
                <a:gd name="T92" fmla="*/ 1 w 122"/>
                <a:gd name="T93" fmla="*/ 1 h 122"/>
                <a:gd name="T94" fmla="*/ 1 w 122"/>
                <a:gd name="T95" fmla="*/ 1 h 122"/>
                <a:gd name="T96" fmla="*/ 1 w 122"/>
                <a:gd name="T97" fmla="*/ 1 h 122"/>
                <a:gd name="T98" fmla="*/ 1 w 122"/>
                <a:gd name="T99" fmla="*/ 1 h 122"/>
                <a:gd name="T100" fmla="*/ 1 w 122"/>
                <a:gd name="T101" fmla="*/ 1 h 122"/>
                <a:gd name="T102" fmla="*/ 1 w 122"/>
                <a:gd name="T103" fmla="*/ 1 h 122"/>
                <a:gd name="T104" fmla="*/ 1 w 122"/>
                <a:gd name="T105" fmla="*/ 1 h 122"/>
                <a:gd name="T106" fmla="*/ 1 w 122"/>
                <a:gd name="T107" fmla="*/ 1 h 122"/>
                <a:gd name="T108" fmla="*/ 1 w 122"/>
                <a:gd name="T109" fmla="*/ 0 h 122"/>
                <a:gd name="T110" fmla="*/ 1 w 122"/>
                <a:gd name="T111" fmla="*/ 0 h 122"/>
                <a:gd name="T112" fmla="*/ 1 w 122"/>
                <a:gd name="T113" fmla="*/ 0 h 12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2"/>
                <a:gd name="T172" fmla="*/ 0 h 122"/>
                <a:gd name="T173" fmla="*/ 122 w 122"/>
                <a:gd name="T174" fmla="*/ 122 h 12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2" h="122">
                  <a:moveTo>
                    <a:pt x="62" y="0"/>
                  </a:moveTo>
                  <a:lnTo>
                    <a:pt x="56" y="0"/>
                  </a:lnTo>
                  <a:lnTo>
                    <a:pt x="50" y="0"/>
                  </a:lnTo>
                  <a:lnTo>
                    <a:pt x="43" y="2"/>
                  </a:lnTo>
                  <a:lnTo>
                    <a:pt x="37" y="4"/>
                  </a:lnTo>
                  <a:lnTo>
                    <a:pt x="31" y="6"/>
                  </a:lnTo>
                  <a:lnTo>
                    <a:pt x="27" y="10"/>
                  </a:lnTo>
                  <a:lnTo>
                    <a:pt x="18" y="16"/>
                  </a:lnTo>
                  <a:lnTo>
                    <a:pt x="10" y="27"/>
                  </a:lnTo>
                  <a:lnTo>
                    <a:pt x="6" y="31"/>
                  </a:lnTo>
                  <a:lnTo>
                    <a:pt x="4" y="37"/>
                  </a:lnTo>
                  <a:lnTo>
                    <a:pt x="2" y="43"/>
                  </a:lnTo>
                  <a:lnTo>
                    <a:pt x="2" y="47"/>
                  </a:lnTo>
                  <a:lnTo>
                    <a:pt x="0" y="54"/>
                  </a:lnTo>
                  <a:lnTo>
                    <a:pt x="0" y="60"/>
                  </a:lnTo>
                  <a:lnTo>
                    <a:pt x="0" y="66"/>
                  </a:lnTo>
                  <a:lnTo>
                    <a:pt x="2" y="72"/>
                  </a:lnTo>
                  <a:lnTo>
                    <a:pt x="2" y="79"/>
                  </a:lnTo>
                  <a:lnTo>
                    <a:pt x="4" y="85"/>
                  </a:lnTo>
                  <a:lnTo>
                    <a:pt x="6" y="91"/>
                  </a:lnTo>
                  <a:lnTo>
                    <a:pt x="10" y="95"/>
                  </a:lnTo>
                  <a:lnTo>
                    <a:pt x="18" y="106"/>
                  </a:lnTo>
                  <a:lnTo>
                    <a:pt x="27" y="112"/>
                  </a:lnTo>
                  <a:lnTo>
                    <a:pt x="31" y="116"/>
                  </a:lnTo>
                  <a:lnTo>
                    <a:pt x="37" y="118"/>
                  </a:lnTo>
                  <a:lnTo>
                    <a:pt x="43" y="120"/>
                  </a:lnTo>
                  <a:lnTo>
                    <a:pt x="50" y="122"/>
                  </a:lnTo>
                  <a:lnTo>
                    <a:pt x="56" y="122"/>
                  </a:lnTo>
                  <a:lnTo>
                    <a:pt x="62" y="122"/>
                  </a:lnTo>
                  <a:lnTo>
                    <a:pt x="68" y="122"/>
                  </a:lnTo>
                  <a:lnTo>
                    <a:pt x="75" y="122"/>
                  </a:lnTo>
                  <a:lnTo>
                    <a:pt x="81" y="120"/>
                  </a:lnTo>
                  <a:lnTo>
                    <a:pt x="85" y="118"/>
                  </a:lnTo>
                  <a:lnTo>
                    <a:pt x="91" y="116"/>
                  </a:lnTo>
                  <a:lnTo>
                    <a:pt x="95" y="112"/>
                  </a:lnTo>
                  <a:lnTo>
                    <a:pt x="106" y="106"/>
                  </a:lnTo>
                  <a:lnTo>
                    <a:pt x="112" y="95"/>
                  </a:lnTo>
                  <a:lnTo>
                    <a:pt x="116" y="91"/>
                  </a:lnTo>
                  <a:lnTo>
                    <a:pt x="118" y="85"/>
                  </a:lnTo>
                  <a:lnTo>
                    <a:pt x="120" y="79"/>
                  </a:lnTo>
                  <a:lnTo>
                    <a:pt x="122" y="72"/>
                  </a:lnTo>
                  <a:lnTo>
                    <a:pt x="122" y="66"/>
                  </a:lnTo>
                  <a:lnTo>
                    <a:pt x="122" y="60"/>
                  </a:lnTo>
                  <a:lnTo>
                    <a:pt x="122" y="54"/>
                  </a:lnTo>
                  <a:lnTo>
                    <a:pt x="122" y="47"/>
                  </a:lnTo>
                  <a:lnTo>
                    <a:pt x="120" y="43"/>
                  </a:lnTo>
                  <a:lnTo>
                    <a:pt x="118" y="37"/>
                  </a:lnTo>
                  <a:lnTo>
                    <a:pt x="116" y="31"/>
                  </a:lnTo>
                  <a:lnTo>
                    <a:pt x="112" y="27"/>
                  </a:lnTo>
                  <a:lnTo>
                    <a:pt x="106" y="16"/>
                  </a:lnTo>
                  <a:lnTo>
                    <a:pt x="95" y="10"/>
                  </a:lnTo>
                  <a:lnTo>
                    <a:pt x="91" y="6"/>
                  </a:lnTo>
                  <a:lnTo>
                    <a:pt x="85" y="4"/>
                  </a:lnTo>
                  <a:lnTo>
                    <a:pt x="81" y="2"/>
                  </a:lnTo>
                  <a:lnTo>
                    <a:pt x="75" y="0"/>
                  </a:lnTo>
                  <a:lnTo>
                    <a:pt x="68" y="0"/>
                  </a:lnTo>
                  <a:lnTo>
                    <a:pt x="6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52" name="Freeform 64"/>
            <p:cNvSpPr>
              <a:spLocks/>
            </p:cNvSpPr>
            <p:nvPr/>
          </p:nvSpPr>
          <p:spPr bwMode="auto">
            <a:xfrm>
              <a:off x="1669" y="1928"/>
              <a:ext cx="78" cy="77"/>
            </a:xfrm>
            <a:custGeom>
              <a:avLst/>
              <a:gdLst>
                <a:gd name="T0" fmla="*/ 1 w 125"/>
                <a:gd name="T1" fmla="*/ 0 h 124"/>
                <a:gd name="T2" fmla="*/ 1 w 125"/>
                <a:gd name="T3" fmla="*/ 1 h 124"/>
                <a:gd name="T4" fmla="*/ 1 w 125"/>
                <a:gd name="T5" fmla="*/ 1 h 124"/>
                <a:gd name="T6" fmla="*/ 1 w 125"/>
                <a:gd name="T7" fmla="*/ 1 h 124"/>
                <a:gd name="T8" fmla="*/ 1 w 125"/>
                <a:gd name="T9" fmla="*/ 1 h 124"/>
                <a:gd name="T10" fmla="*/ 1 w 125"/>
                <a:gd name="T11" fmla="*/ 1 h 124"/>
                <a:gd name="T12" fmla="*/ 1 w 125"/>
                <a:gd name="T13" fmla="*/ 1 h 124"/>
                <a:gd name="T14" fmla="*/ 1 w 125"/>
                <a:gd name="T15" fmla="*/ 1 h 124"/>
                <a:gd name="T16" fmla="*/ 1 w 125"/>
                <a:gd name="T17" fmla="*/ 1 h 124"/>
                <a:gd name="T18" fmla="*/ 1 w 125"/>
                <a:gd name="T19" fmla="*/ 1 h 124"/>
                <a:gd name="T20" fmla="*/ 1 w 125"/>
                <a:gd name="T21" fmla="*/ 1 h 124"/>
                <a:gd name="T22" fmla="*/ 1 w 125"/>
                <a:gd name="T23" fmla="*/ 1 h 124"/>
                <a:gd name="T24" fmla="*/ 1 w 125"/>
                <a:gd name="T25" fmla="*/ 1 h 124"/>
                <a:gd name="T26" fmla="*/ 0 w 125"/>
                <a:gd name="T27" fmla="*/ 1 h 124"/>
                <a:gd name="T28" fmla="*/ 0 w 125"/>
                <a:gd name="T29" fmla="*/ 1 h 124"/>
                <a:gd name="T30" fmla="*/ 0 w 125"/>
                <a:gd name="T31" fmla="*/ 1 h 124"/>
                <a:gd name="T32" fmla="*/ 1 w 125"/>
                <a:gd name="T33" fmla="*/ 1 h 124"/>
                <a:gd name="T34" fmla="*/ 1 w 125"/>
                <a:gd name="T35" fmla="*/ 1 h 124"/>
                <a:gd name="T36" fmla="*/ 1 w 125"/>
                <a:gd name="T37" fmla="*/ 1 h 124"/>
                <a:gd name="T38" fmla="*/ 1 w 125"/>
                <a:gd name="T39" fmla="*/ 1 h 124"/>
                <a:gd name="T40" fmla="*/ 1 w 125"/>
                <a:gd name="T41" fmla="*/ 1 h 124"/>
                <a:gd name="T42" fmla="*/ 1 w 125"/>
                <a:gd name="T43" fmla="*/ 1 h 124"/>
                <a:gd name="T44" fmla="*/ 1 w 125"/>
                <a:gd name="T45" fmla="*/ 1 h 124"/>
                <a:gd name="T46" fmla="*/ 1 w 125"/>
                <a:gd name="T47" fmla="*/ 1 h 124"/>
                <a:gd name="T48" fmla="*/ 1 w 125"/>
                <a:gd name="T49" fmla="*/ 1 h 124"/>
                <a:gd name="T50" fmla="*/ 1 w 125"/>
                <a:gd name="T51" fmla="*/ 1 h 124"/>
                <a:gd name="T52" fmla="*/ 1 w 125"/>
                <a:gd name="T53" fmla="*/ 1 h 124"/>
                <a:gd name="T54" fmla="*/ 1 w 125"/>
                <a:gd name="T55" fmla="*/ 1 h 124"/>
                <a:gd name="T56" fmla="*/ 1 w 125"/>
                <a:gd name="T57" fmla="*/ 1 h 124"/>
                <a:gd name="T58" fmla="*/ 1 w 125"/>
                <a:gd name="T59" fmla="*/ 1 h 124"/>
                <a:gd name="T60" fmla="*/ 1 w 125"/>
                <a:gd name="T61" fmla="*/ 1 h 124"/>
                <a:gd name="T62" fmla="*/ 1 w 125"/>
                <a:gd name="T63" fmla="*/ 1 h 124"/>
                <a:gd name="T64" fmla="*/ 1 w 125"/>
                <a:gd name="T65" fmla="*/ 1 h 124"/>
                <a:gd name="T66" fmla="*/ 1 w 125"/>
                <a:gd name="T67" fmla="*/ 1 h 124"/>
                <a:gd name="T68" fmla="*/ 1 w 125"/>
                <a:gd name="T69" fmla="*/ 1 h 124"/>
                <a:gd name="T70" fmla="*/ 1 w 125"/>
                <a:gd name="T71" fmla="*/ 1 h 124"/>
                <a:gd name="T72" fmla="*/ 1 w 125"/>
                <a:gd name="T73" fmla="*/ 1 h 124"/>
                <a:gd name="T74" fmla="*/ 1 w 125"/>
                <a:gd name="T75" fmla="*/ 1 h 124"/>
                <a:gd name="T76" fmla="*/ 1 w 125"/>
                <a:gd name="T77" fmla="*/ 1 h 124"/>
                <a:gd name="T78" fmla="*/ 1 w 125"/>
                <a:gd name="T79" fmla="*/ 1 h 124"/>
                <a:gd name="T80" fmla="*/ 1 w 125"/>
                <a:gd name="T81" fmla="*/ 1 h 124"/>
                <a:gd name="T82" fmla="*/ 1 w 125"/>
                <a:gd name="T83" fmla="*/ 1 h 124"/>
                <a:gd name="T84" fmla="*/ 1 w 125"/>
                <a:gd name="T85" fmla="*/ 1 h 124"/>
                <a:gd name="T86" fmla="*/ 1 w 125"/>
                <a:gd name="T87" fmla="*/ 1 h 124"/>
                <a:gd name="T88" fmla="*/ 1 w 125"/>
                <a:gd name="T89" fmla="*/ 1 h 124"/>
                <a:gd name="T90" fmla="*/ 1 w 125"/>
                <a:gd name="T91" fmla="*/ 1 h 124"/>
                <a:gd name="T92" fmla="*/ 1 w 125"/>
                <a:gd name="T93" fmla="*/ 1 h 124"/>
                <a:gd name="T94" fmla="*/ 1 w 125"/>
                <a:gd name="T95" fmla="*/ 1 h 124"/>
                <a:gd name="T96" fmla="*/ 1 w 125"/>
                <a:gd name="T97" fmla="*/ 1 h 124"/>
                <a:gd name="T98" fmla="*/ 1 w 125"/>
                <a:gd name="T99" fmla="*/ 1 h 124"/>
                <a:gd name="T100" fmla="*/ 1 w 125"/>
                <a:gd name="T101" fmla="*/ 1 h 124"/>
                <a:gd name="T102" fmla="*/ 1 w 125"/>
                <a:gd name="T103" fmla="*/ 1 h 124"/>
                <a:gd name="T104" fmla="*/ 1 w 125"/>
                <a:gd name="T105" fmla="*/ 1 h 124"/>
                <a:gd name="T106" fmla="*/ 1 w 125"/>
                <a:gd name="T107" fmla="*/ 1 h 124"/>
                <a:gd name="T108" fmla="*/ 1 w 125"/>
                <a:gd name="T109" fmla="*/ 1 h 124"/>
                <a:gd name="T110" fmla="*/ 1 w 125"/>
                <a:gd name="T111" fmla="*/ 1 h 124"/>
                <a:gd name="T112" fmla="*/ 1 w 125"/>
                <a:gd name="T113" fmla="*/ 0 h 12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5"/>
                <a:gd name="T172" fmla="*/ 0 h 124"/>
                <a:gd name="T173" fmla="*/ 125 w 125"/>
                <a:gd name="T174" fmla="*/ 124 h 12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5" h="124">
                  <a:moveTo>
                    <a:pt x="63" y="0"/>
                  </a:moveTo>
                  <a:lnTo>
                    <a:pt x="57" y="2"/>
                  </a:lnTo>
                  <a:lnTo>
                    <a:pt x="50" y="2"/>
                  </a:lnTo>
                  <a:lnTo>
                    <a:pt x="44" y="4"/>
                  </a:lnTo>
                  <a:lnTo>
                    <a:pt x="38" y="6"/>
                  </a:lnTo>
                  <a:lnTo>
                    <a:pt x="34" y="8"/>
                  </a:lnTo>
                  <a:lnTo>
                    <a:pt x="28" y="10"/>
                  </a:lnTo>
                  <a:lnTo>
                    <a:pt x="19" y="18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5" y="39"/>
                  </a:lnTo>
                  <a:lnTo>
                    <a:pt x="3" y="43"/>
                  </a:lnTo>
                  <a:lnTo>
                    <a:pt x="3" y="50"/>
                  </a:lnTo>
                  <a:lnTo>
                    <a:pt x="0" y="56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3" y="74"/>
                  </a:lnTo>
                  <a:lnTo>
                    <a:pt x="3" y="81"/>
                  </a:lnTo>
                  <a:lnTo>
                    <a:pt x="5" y="87"/>
                  </a:lnTo>
                  <a:lnTo>
                    <a:pt x="9" y="91"/>
                  </a:lnTo>
                  <a:lnTo>
                    <a:pt x="11" y="97"/>
                  </a:lnTo>
                  <a:lnTo>
                    <a:pt x="19" y="106"/>
                  </a:lnTo>
                  <a:lnTo>
                    <a:pt x="28" y="114"/>
                  </a:lnTo>
                  <a:lnTo>
                    <a:pt x="34" y="116"/>
                  </a:lnTo>
                  <a:lnTo>
                    <a:pt x="38" y="120"/>
                  </a:lnTo>
                  <a:lnTo>
                    <a:pt x="44" y="122"/>
                  </a:lnTo>
                  <a:lnTo>
                    <a:pt x="50" y="122"/>
                  </a:lnTo>
                  <a:lnTo>
                    <a:pt x="57" y="124"/>
                  </a:lnTo>
                  <a:lnTo>
                    <a:pt x="63" y="124"/>
                  </a:lnTo>
                  <a:lnTo>
                    <a:pt x="69" y="124"/>
                  </a:lnTo>
                  <a:lnTo>
                    <a:pt x="75" y="122"/>
                  </a:lnTo>
                  <a:lnTo>
                    <a:pt x="82" y="122"/>
                  </a:lnTo>
                  <a:lnTo>
                    <a:pt x="86" y="120"/>
                  </a:lnTo>
                  <a:lnTo>
                    <a:pt x="92" y="116"/>
                  </a:lnTo>
                  <a:lnTo>
                    <a:pt x="96" y="114"/>
                  </a:lnTo>
                  <a:lnTo>
                    <a:pt x="107" y="106"/>
                  </a:lnTo>
                  <a:lnTo>
                    <a:pt x="113" y="97"/>
                  </a:lnTo>
                  <a:lnTo>
                    <a:pt x="117" y="91"/>
                  </a:lnTo>
                  <a:lnTo>
                    <a:pt x="119" y="87"/>
                  </a:lnTo>
                  <a:lnTo>
                    <a:pt x="121" y="81"/>
                  </a:lnTo>
                  <a:lnTo>
                    <a:pt x="123" y="74"/>
                  </a:lnTo>
                  <a:lnTo>
                    <a:pt x="123" y="68"/>
                  </a:lnTo>
                  <a:lnTo>
                    <a:pt x="125" y="62"/>
                  </a:lnTo>
                  <a:lnTo>
                    <a:pt x="123" y="56"/>
                  </a:lnTo>
                  <a:lnTo>
                    <a:pt x="123" y="50"/>
                  </a:lnTo>
                  <a:lnTo>
                    <a:pt x="121" y="43"/>
                  </a:lnTo>
                  <a:lnTo>
                    <a:pt x="119" y="39"/>
                  </a:lnTo>
                  <a:lnTo>
                    <a:pt x="117" y="33"/>
                  </a:lnTo>
                  <a:lnTo>
                    <a:pt x="113" y="29"/>
                  </a:lnTo>
                  <a:lnTo>
                    <a:pt x="107" y="18"/>
                  </a:lnTo>
                  <a:lnTo>
                    <a:pt x="96" y="10"/>
                  </a:lnTo>
                  <a:lnTo>
                    <a:pt x="92" y="8"/>
                  </a:lnTo>
                  <a:lnTo>
                    <a:pt x="86" y="6"/>
                  </a:lnTo>
                  <a:lnTo>
                    <a:pt x="82" y="4"/>
                  </a:lnTo>
                  <a:lnTo>
                    <a:pt x="75" y="2"/>
                  </a:lnTo>
                  <a:lnTo>
                    <a:pt x="69" y="2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53" name="Freeform 65"/>
            <p:cNvSpPr>
              <a:spLocks/>
            </p:cNvSpPr>
            <p:nvPr/>
          </p:nvSpPr>
          <p:spPr bwMode="auto">
            <a:xfrm>
              <a:off x="1669" y="1928"/>
              <a:ext cx="78" cy="77"/>
            </a:xfrm>
            <a:custGeom>
              <a:avLst/>
              <a:gdLst>
                <a:gd name="T0" fmla="*/ 1 w 125"/>
                <a:gd name="T1" fmla="*/ 0 h 124"/>
                <a:gd name="T2" fmla="*/ 1 w 125"/>
                <a:gd name="T3" fmla="*/ 1 h 124"/>
                <a:gd name="T4" fmla="*/ 1 w 125"/>
                <a:gd name="T5" fmla="*/ 1 h 124"/>
                <a:gd name="T6" fmla="*/ 1 w 125"/>
                <a:gd name="T7" fmla="*/ 1 h 124"/>
                <a:gd name="T8" fmla="*/ 1 w 125"/>
                <a:gd name="T9" fmla="*/ 1 h 124"/>
                <a:gd name="T10" fmla="*/ 1 w 125"/>
                <a:gd name="T11" fmla="*/ 1 h 124"/>
                <a:gd name="T12" fmla="*/ 1 w 125"/>
                <a:gd name="T13" fmla="*/ 1 h 124"/>
                <a:gd name="T14" fmla="*/ 1 w 125"/>
                <a:gd name="T15" fmla="*/ 1 h 124"/>
                <a:gd name="T16" fmla="*/ 1 w 125"/>
                <a:gd name="T17" fmla="*/ 1 h 124"/>
                <a:gd name="T18" fmla="*/ 1 w 125"/>
                <a:gd name="T19" fmla="*/ 1 h 124"/>
                <a:gd name="T20" fmla="*/ 1 w 125"/>
                <a:gd name="T21" fmla="*/ 1 h 124"/>
                <a:gd name="T22" fmla="*/ 1 w 125"/>
                <a:gd name="T23" fmla="*/ 1 h 124"/>
                <a:gd name="T24" fmla="*/ 1 w 125"/>
                <a:gd name="T25" fmla="*/ 1 h 124"/>
                <a:gd name="T26" fmla="*/ 0 w 125"/>
                <a:gd name="T27" fmla="*/ 1 h 124"/>
                <a:gd name="T28" fmla="*/ 0 w 125"/>
                <a:gd name="T29" fmla="*/ 1 h 124"/>
                <a:gd name="T30" fmla="*/ 0 w 125"/>
                <a:gd name="T31" fmla="*/ 1 h 124"/>
                <a:gd name="T32" fmla="*/ 1 w 125"/>
                <a:gd name="T33" fmla="*/ 1 h 124"/>
                <a:gd name="T34" fmla="*/ 1 w 125"/>
                <a:gd name="T35" fmla="*/ 1 h 124"/>
                <a:gd name="T36" fmla="*/ 1 w 125"/>
                <a:gd name="T37" fmla="*/ 1 h 124"/>
                <a:gd name="T38" fmla="*/ 1 w 125"/>
                <a:gd name="T39" fmla="*/ 1 h 124"/>
                <a:gd name="T40" fmla="*/ 1 w 125"/>
                <a:gd name="T41" fmla="*/ 1 h 124"/>
                <a:gd name="T42" fmla="*/ 1 w 125"/>
                <a:gd name="T43" fmla="*/ 1 h 124"/>
                <a:gd name="T44" fmla="*/ 1 w 125"/>
                <a:gd name="T45" fmla="*/ 1 h 124"/>
                <a:gd name="T46" fmla="*/ 1 w 125"/>
                <a:gd name="T47" fmla="*/ 1 h 124"/>
                <a:gd name="T48" fmla="*/ 1 w 125"/>
                <a:gd name="T49" fmla="*/ 1 h 124"/>
                <a:gd name="T50" fmla="*/ 1 w 125"/>
                <a:gd name="T51" fmla="*/ 1 h 124"/>
                <a:gd name="T52" fmla="*/ 1 w 125"/>
                <a:gd name="T53" fmla="*/ 1 h 124"/>
                <a:gd name="T54" fmla="*/ 1 w 125"/>
                <a:gd name="T55" fmla="*/ 1 h 124"/>
                <a:gd name="T56" fmla="*/ 1 w 125"/>
                <a:gd name="T57" fmla="*/ 1 h 124"/>
                <a:gd name="T58" fmla="*/ 1 w 125"/>
                <a:gd name="T59" fmla="*/ 1 h 124"/>
                <a:gd name="T60" fmla="*/ 1 w 125"/>
                <a:gd name="T61" fmla="*/ 1 h 124"/>
                <a:gd name="T62" fmla="*/ 1 w 125"/>
                <a:gd name="T63" fmla="*/ 1 h 124"/>
                <a:gd name="T64" fmla="*/ 1 w 125"/>
                <a:gd name="T65" fmla="*/ 1 h 124"/>
                <a:gd name="T66" fmla="*/ 1 w 125"/>
                <a:gd name="T67" fmla="*/ 1 h 124"/>
                <a:gd name="T68" fmla="*/ 1 w 125"/>
                <a:gd name="T69" fmla="*/ 1 h 124"/>
                <a:gd name="T70" fmla="*/ 1 w 125"/>
                <a:gd name="T71" fmla="*/ 1 h 124"/>
                <a:gd name="T72" fmla="*/ 1 w 125"/>
                <a:gd name="T73" fmla="*/ 1 h 124"/>
                <a:gd name="T74" fmla="*/ 1 w 125"/>
                <a:gd name="T75" fmla="*/ 1 h 124"/>
                <a:gd name="T76" fmla="*/ 1 w 125"/>
                <a:gd name="T77" fmla="*/ 1 h 124"/>
                <a:gd name="T78" fmla="*/ 1 w 125"/>
                <a:gd name="T79" fmla="*/ 1 h 124"/>
                <a:gd name="T80" fmla="*/ 1 w 125"/>
                <a:gd name="T81" fmla="*/ 1 h 124"/>
                <a:gd name="T82" fmla="*/ 1 w 125"/>
                <a:gd name="T83" fmla="*/ 1 h 124"/>
                <a:gd name="T84" fmla="*/ 1 w 125"/>
                <a:gd name="T85" fmla="*/ 1 h 124"/>
                <a:gd name="T86" fmla="*/ 1 w 125"/>
                <a:gd name="T87" fmla="*/ 1 h 124"/>
                <a:gd name="T88" fmla="*/ 1 w 125"/>
                <a:gd name="T89" fmla="*/ 1 h 124"/>
                <a:gd name="T90" fmla="*/ 1 w 125"/>
                <a:gd name="T91" fmla="*/ 1 h 124"/>
                <a:gd name="T92" fmla="*/ 1 w 125"/>
                <a:gd name="T93" fmla="*/ 1 h 124"/>
                <a:gd name="T94" fmla="*/ 1 w 125"/>
                <a:gd name="T95" fmla="*/ 1 h 124"/>
                <a:gd name="T96" fmla="*/ 1 w 125"/>
                <a:gd name="T97" fmla="*/ 1 h 124"/>
                <a:gd name="T98" fmla="*/ 1 w 125"/>
                <a:gd name="T99" fmla="*/ 1 h 124"/>
                <a:gd name="T100" fmla="*/ 1 w 125"/>
                <a:gd name="T101" fmla="*/ 1 h 124"/>
                <a:gd name="T102" fmla="*/ 1 w 125"/>
                <a:gd name="T103" fmla="*/ 1 h 124"/>
                <a:gd name="T104" fmla="*/ 1 w 125"/>
                <a:gd name="T105" fmla="*/ 1 h 124"/>
                <a:gd name="T106" fmla="*/ 1 w 125"/>
                <a:gd name="T107" fmla="*/ 1 h 124"/>
                <a:gd name="T108" fmla="*/ 1 w 125"/>
                <a:gd name="T109" fmla="*/ 1 h 124"/>
                <a:gd name="T110" fmla="*/ 1 w 125"/>
                <a:gd name="T111" fmla="*/ 1 h 124"/>
                <a:gd name="T112" fmla="*/ 1 w 125"/>
                <a:gd name="T113" fmla="*/ 0 h 12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5"/>
                <a:gd name="T172" fmla="*/ 0 h 124"/>
                <a:gd name="T173" fmla="*/ 125 w 125"/>
                <a:gd name="T174" fmla="*/ 124 h 12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5" h="124">
                  <a:moveTo>
                    <a:pt x="63" y="0"/>
                  </a:moveTo>
                  <a:lnTo>
                    <a:pt x="57" y="2"/>
                  </a:lnTo>
                  <a:lnTo>
                    <a:pt x="50" y="2"/>
                  </a:lnTo>
                  <a:lnTo>
                    <a:pt x="44" y="4"/>
                  </a:lnTo>
                  <a:lnTo>
                    <a:pt x="38" y="6"/>
                  </a:lnTo>
                  <a:lnTo>
                    <a:pt x="34" y="8"/>
                  </a:lnTo>
                  <a:lnTo>
                    <a:pt x="28" y="10"/>
                  </a:lnTo>
                  <a:lnTo>
                    <a:pt x="19" y="18"/>
                  </a:lnTo>
                  <a:lnTo>
                    <a:pt x="11" y="29"/>
                  </a:lnTo>
                  <a:lnTo>
                    <a:pt x="9" y="33"/>
                  </a:lnTo>
                  <a:lnTo>
                    <a:pt x="5" y="39"/>
                  </a:lnTo>
                  <a:lnTo>
                    <a:pt x="3" y="43"/>
                  </a:lnTo>
                  <a:lnTo>
                    <a:pt x="3" y="50"/>
                  </a:lnTo>
                  <a:lnTo>
                    <a:pt x="0" y="56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3" y="74"/>
                  </a:lnTo>
                  <a:lnTo>
                    <a:pt x="3" y="81"/>
                  </a:lnTo>
                  <a:lnTo>
                    <a:pt x="5" y="87"/>
                  </a:lnTo>
                  <a:lnTo>
                    <a:pt x="9" y="91"/>
                  </a:lnTo>
                  <a:lnTo>
                    <a:pt x="11" y="97"/>
                  </a:lnTo>
                  <a:lnTo>
                    <a:pt x="19" y="106"/>
                  </a:lnTo>
                  <a:lnTo>
                    <a:pt x="28" y="114"/>
                  </a:lnTo>
                  <a:lnTo>
                    <a:pt x="34" y="116"/>
                  </a:lnTo>
                  <a:lnTo>
                    <a:pt x="38" y="120"/>
                  </a:lnTo>
                  <a:lnTo>
                    <a:pt x="44" y="122"/>
                  </a:lnTo>
                  <a:lnTo>
                    <a:pt x="50" y="122"/>
                  </a:lnTo>
                  <a:lnTo>
                    <a:pt x="57" y="124"/>
                  </a:lnTo>
                  <a:lnTo>
                    <a:pt x="63" y="124"/>
                  </a:lnTo>
                  <a:lnTo>
                    <a:pt x="69" y="124"/>
                  </a:lnTo>
                  <a:lnTo>
                    <a:pt x="75" y="122"/>
                  </a:lnTo>
                  <a:lnTo>
                    <a:pt x="82" y="122"/>
                  </a:lnTo>
                  <a:lnTo>
                    <a:pt x="86" y="120"/>
                  </a:lnTo>
                  <a:lnTo>
                    <a:pt x="92" y="116"/>
                  </a:lnTo>
                  <a:lnTo>
                    <a:pt x="96" y="114"/>
                  </a:lnTo>
                  <a:lnTo>
                    <a:pt x="107" y="106"/>
                  </a:lnTo>
                  <a:lnTo>
                    <a:pt x="113" y="97"/>
                  </a:lnTo>
                  <a:lnTo>
                    <a:pt x="117" y="91"/>
                  </a:lnTo>
                  <a:lnTo>
                    <a:pt x="119" y="87"/>
                  </a:lnTo>
                  <a:lnTo>
                    <a:pt x="121" y="81"/>
                  </a:lnTo>
                  <a:lnTo>
                    <a:pt x="123" y="74"/>
                  </a:lnTo>
                  <a:lnTo>
                    <a:pt x="123" y="68"/>
                  </a:lnTo>
                  <a:lnTo>
                    <a:pt x="125" y="62"/>
                  </a:lnTo>
                  <a:lnTo>
                    <a:pt x="123" y="56"/>
                  </a:lnTo>
                  <a:lnTo>
                    <a:pt x="123" y="50"/>
                  </a:lnTo>
                  <a:lnTo>
                    <a:pt x="121" y="43"/>
                  </a:lnTo>
                  <a:lnTo>
                    <a:pt x="119" y="39"/>
                  </a:lnTo>
                  <a:lnTo>
                    <a:pt x="117" y="33"/>
                  </a:lnTo>
                  <a:lnTo>
                    <a:pt x="113" y="29"/>
                  </a:lnTo>
                  <a:lnTo>
                    <a:pt x="107" y="18"/>
                  </a:lnTo>
                  <a:lnTo>
                    <a:pt x="96" y="10"/>
                  </a:lnTo>
                  <a:lnTo>
                    <a:pt x="92" y="8"/>
                  </a:lnTo>
                  <a:lnTo>
                    <a:pt x="86" y="6"/>
                  </a:lnTo>
                  <a:lnTo>
                    <a:pt x="82" y="4"/>
                  </a:lnTo>
                  <a:lnTo>
                    <a:pt x="75" y="2"/>
                  </a:lnTo>
                  <a:lnTo>
                    <a:pt x="69" y="2"/>
                  </a:lnTo>
                  <a:lnTo>
                    <a:pt x="63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54" name="Freeform 66"/>
            <p:cNvSpPr>
              <a:spLocks/>
            </p:cNvSpPr>
            <p:nvPr/>
          </p:nvSpPr>
          <p:spPr bwMode="auto">
            <a:xfrm>
              <a:off x="1698" y="2151"/>
              <a:ext cx="77" cy="78"/>
            </a:xfrm>
            <a:custGeom>
              <a:avLst/>
              <a:gdLst>
                <a:gd name="T0" fmla="*/ 1 w 123"/>
                <a:gd name="T1" fmla="*/ 0 h 125"/>
                <a:gd name="T2" fmla="*/ 1 w 123"/>
                <a:gd name="T3" fmla="*/ 1 h 125"/>
                <a:gd name="T4" fmla="*/ 1 w 123"/>
                <a:gd name="T5" fmla="*/ 1 h 125"/>
                <a:gd name="T6" fmla="*/ 1 w 123"/>
                <a:gd name="T7" fmla="*/ 1 h 125"/>
                <a:gd name="T8" fmla="*/ 1 w 123"/>
                <a:gd name="T9" fmla="*/ 1 h 125"/>
                <a:gd name="T10" fmla="*/ 1 w 123"/>
                <a:gd name="T11" fmla="*/ 1 h 125"/>
                <a:gd name="T12" fmla="*/ 1 w 123"/>
                <a:gd name="T13" fmla="*/ 1 h 125"/>
                <a:gd name="T14" fmla="*/ 1 w 123"/>
                <a:gd name="T15" fmla="*/ 1 h 125"/>
                <a:gd name="T16" fmla="*/ 1 w 123"/>
                <a:gd name="T17" fmla="*/ 1 h 125"/>
                <a:gd name="T18" fmla="*/ 1 w 123"/>
                <a:gd name="T19" fmla="*/ 1 h 125"/>
                <a:gd name="T20" fmla="*/ 1 w 123"/>
                <a:gd name="T21" fmla="*/ 1 h 125"/>
                <a:gd name="T22" fmla="*/ 1 w 123"/>
                <a:gd name="T23" fmla="*/ 1 h 125"/>
                <a:gd name="T24" fmla="*/ 0 w 123"/>
                <a:gd name="T25" fmla="*/ 1 h 125"/>
                <a:gd name="T26" fmla="*/ 0 w 123"/>
                <a:gd name="T27" fmla="*/ 1 h 125"/>
                <a:gd name="T28" fmla="*/ 0 w 123"/>
                <a:gd name="T29" fmla="*/ 1 h 125"/>
                <a:gd name="T30" fmla="*/ 0 w 123"/>
                <a:gd name="T31" fmla="*/ 1 h 125"/>
                <a:gd name="T32" fmla="*/ 0 w 123"/>
                <a:gd name="T33" fmla="*/ 1 h 125"/>
                <a:gd name="T34" fmla="*/ 1 w 123"/>
                <a:gd name="T35" fmla="*/ 1 h 125"/>
                <a:gd name="T36" fmla="*/ 1 w 123"/>
                <a:gd name="T37" fmla="*/ 1 h 125"/>
                <a:gd name="T38" fmla="*/ 1 w 123"/>
                <a:gd name="T39" fmla="*/ 1 h 125"/>
                <a:gd name="T40" fmla="*/ 1 w 123"/>
                <a:gd name="T41" fmla="*/ 1 h 125"/>
                <a:gd name="T42" fmla="*/ 1 w 123"/>
                <a:gd name="T43" fmla="*/ 1 h 125"/>
                <a:gd name="T44" fmla="*/ 1 w 123"/>
                <a:gd name="T45" fmla="*/ 1 h 125"/>
                <a:gd name="T46" fmla="*/ 1 w 123"/>
                <a:gd name="T47" fmla="*/ 1 h 125"/>
                <a:gd name="T48" fmla="*/ 1 w 123"/>
                <a:gd name="T49" fmla="*/ 1 h 125"/>
                <a:gd name="T50" fmla="*/ 1 w 123"/>
                <a:gd name="T51" fmla="*/ 1 h 125"/>
                <a:gd name="T52" fmla="*/ 1 w 123"/>
                <a:gd name="T53" fmla="*/ 1 h 125"/>
                <a:gd name="T54" fmla="*/ 1 w 123"/>
                <a:gd name="T55" fmla="*/ 1 h 125"/>
                <a:gd name="T56" fmla="*/ 1 w 123"/>
                <a:gd name="T57" fmla="*/ 1 h 125"/>
                <a:gd name="T58" fmla="*/ 1 w 123"/>
                <a:gd name="T59" fmla="*/ 1 h 125"/>
                <a:gd name="T60" fmla="*/ 1 w 123"/>
                <a:gd name="T61" fmla="*/ 1 h 125"/>
                <a:gd name="T62" fmla="*/ 1 w 123"/>
                <a:gd name="T63" fmla="*/ 1 h 125"/>
                <a:gd name="T64" fmla="*/ 1 w 123"/>
                <a:gd name="T65" fmla="*/ 1 h 125"/>
                <a:gd name="T66" fmla="*/ 2 w 123"/>
                <a:gd name="T67" fmla="*/ 1 h 125"/>
                <a:gd name="T68" fmla="*/ 2 w 123"/>
                <a:gd name="T69" fmla="*/ 1 h 125"/>
                <a:gd name="T70" fmla="*/ 2 w 123"/>
                <a:gd name="T71" fmla="*/ 1 h 125"/>
                <a:gd name="T72" fmla="*/ 2 w 123"/>
                <a:gd name="T73" fmla="*/ 1 h 125"/>
                <a:gd name="T74" fmla="*/ 2 w 123"/>
                <a:gd name="T75" fmla="*/ 1 h 125"/>
                <a:gd name="T76" fmla="*/ 2 w 123"/>
                <a:gd name="T77" fmla="*/ 1 h 125"/>
                <a:gd name="T78" fmla="*/ 2 w 123"/>
                <a:gd name="T79" fmla="*/ 1 h 125"/>
                <a:gd name="T80" fmla="*/ 2 w 123"/>
                <a:gd name="T81" fmla="*/ 1 h 125"/>
                <a:gd name="T82" fmla="*/ 2 w 123"/>
                <a:gd name="T83" fmla="*/ 1 h 125"/>
                <a:gd name="T84" fmla="*/ 2 w 123"/>
                <a:gd name="T85" fmla="*/ 1 h 125"/>
                <a:gd name="T86" fmla="*/ 2 w 123"/>
                <a:gd name="T87" fmla="*/ 1 h 125"/>
                <a:gd name="T88" fmla="*/ 2 w 123"/>
                <a:gd name="T89" fmla="*/ 1 h 125"/>
                <a:gd name="T90" fmla="*/ 2 w 123"/>
                <a:gd name="T91" fmla="*/ 1 h 125"/>
                <a:gd name="T92" fmla="*/ 2 w 123"/>
                <a:gd name="T93" fmla="*/ 1 h 125"/>
                <a:gd name="T94" fmla="*/ 2 w 123"/>
                <a:gd name="T95" fmla="*/ 1 h 125"/>
                <a:gd name="T96" fmla="*/ 2 w 123"/>
                <a:gd name="T97" fmla="*/ 1 h 125"/>
                <a:gd name="T98" fmla="*/ 2 w 123"/>
                <a:gd name="T99" fmla="*/ 1 h 125"/>
                <a:gd name="T100" fmla="*/ 2 w 123"/>
                <a:gd name="T101" fmla="*/ 1 h 125"/>
                <a:gd name="T102" fmla="*/ 2 w 123"/>
                <a:gd name="T103" fmla="*/ 1 h 125"/>
                <a:gd name="T104" fmla="*/ 1 w 123"/>
                <a:gd name="T105" fmla="*/ 1 h 125"/>
                <a:gd name="T106" fmla="*/ 1 w 123"/>
                <a:gd name="T107" fmla="*/ 1 h 125"/>
                <a:gd name="T108" fmla="*/ 1 w 123"/>
                <a:gd name="T109" fmla="*/ 1 h 125"/>
                <a:gd name="T110" fmla="*/ 1 w 123"/>
                <a:gd name="T111" fmla="*/ 1 h 125"/>
                <a:gd name="T112" fmla="*/ 1 w 123"/>
                <a:gd name="T113" fmla="*/ 0 h 12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3"/>
                <a:gd name="T172" fmla="*/ 0 h 125"/>
                <a:gd name="T173" fmla="*/ 123 w 123"/>
                <a:gd name="T174" fmla="*/ 125 h 12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3" h="125">
                  <a:moveTo>
                    <a:pt x="61" y="0"/>
                  </a:moveTo>
                  <a:lnTo>
                    <a:pt x="54" y="2"/>
                  </a:lnTo>
                  <a:lnTo>
                    <a:pt x="48" y="2"/>
                  </a:lnTo>
                  <a:lnTo>
                    <a:pt x="44" y="4"/>
                  </a:lnTo>
                  <a:lnTo>
                    <a:pt x="38" y="6"/>
                  </a:lnTo>
                  <a:lnTo>
                    <a:pt x="31" y="8"/>
                  </a:lnTo>
                  <a:lnTo>
                    <a:pt x="27" y="12"/>
                  </a:lnTo>
                  <a:lnTo>
                    <a:pt x="17" y="19"/>
                  </a:lnTo>
                  <a:lnTo>
                    <a:pt x="11" y="29"/>
                  </a:lnTo>
                  <a:lnTo>
                    <a:pt x="6" y="33"/>
                  </a:lnTo>
                  <a:lnTo>
                    <a:pt x="4" y="39"/>
                  </a:lnTo>
                  <a:lnTo>
                    <a:pt x="2" y="44"/>
                  </a:lnTo>
                  <a:lnTo>
                    <a:pt x="0" y="50"/>
                  </a:lnTo>
                  <a:lnTo>
                    <a:pt x="0" y="56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0" y="75"/>
                  </a:lnTo>
                  <a:lnTo>
                    <a:pt x="2" y="81"/>
                  </a:lnTo>
                  <a:lnTo>
                    <a:pt x="4" y="87"/>
                  </a:lnTo>
                  <a:lnTo>
                    <a:pt x="6" y="91"/>
                  </a:lnTo>
                  <a:lnTo>
                    <a:pt x="11" y="98"/>
                  </a:lnTo>
                  <a:lnTo>
                    <a:pt x="17" y="106"/>
                  </a:lnTo>
                  <a:lnTo>
                    <a:pt x="27" y="114"/>
                  </a:lnTo>
                  <a:lnTo>
                    <a:pt x="31" y="116"/>
                  </a:lnTo>
                  <a:lnTo>
                    <a:pt x="38" y="120"/>
                  </a:lnTo>
                  <a:lnTo>
                    <a:pt x="44" y="122"/>
                  </a:lnTo>
                  <a:lnTo>
                    <a:pt x="48" y="122"/>
                  </a:lnTo>
                  <a:lnTo>
                    <a:pt x="54" y="125"/>
                  </a:lnTo>
                  <a:lnTo>
                    <a:pt x="61" y="125"/>
                  </a:lnTo>
                  <a:lnTo>
                    <a:pt x="67" y="125"/>
                  </a:lnTo>
                  <a:lnTo>
                    <a:pt x="73" y="122"/>
                  </a:lnTo>
                  <a:lnTo>
                    <a:pt x="79" y="122"/>
                  </a:lnTo>
                  <a:lnTo>
                    <a:pt x="86" y="120"/>
                  </a:lnTo>
                  <a:lnTo>
                    <a:pt x="92" y="116"/>
                  </a:lnTo>
                  <a:lnTo>
                    <a:pt x="96" y="114"/>
                  </a:lnTo>
                  <a:lnTo>
                    <a:pt x="106" y="106"/>
                  </a:lnTo>
                  <a:lnTo>
                    <a:pt x="113" y="98"/>
                  </a:lnTo>
                  <a:lnTo>
                    <a:pt x="117" y="91"/>
                  </a:lnTo>
                  <a:lnTo>
                    <a:pt x="119" y="87"/>
                  </a:lnTo>
                  <a:lnTo>
                    <a:pt x="121" y="81"/>
                  </a:lnTo>
                  <a:lnTo>
                    <a:pt x="123" y="75"/>
                  </a:lnTo>
                  <a:lnTo>
                    <a:pt x="123" y="68"/>
                  </a:lnTo>
                  <a:lnTo>
                    <a:pt x="123" y="62"/>
                  </a:lnTo>
                  <a:lnTo>
                    <a:pt x="123" y="56"/>
                  </a:lnTo>
                  <a:lnTo>
                    <a:pt x="123" y="50"/>
                  </a:lnTo>
                  <a:lnTo>
                    <a:pt x="121" y="44"/>
                  </a:lnTo>
                  <a:lnTo>
                    <a:pt x="119" y="39"/>
                  </a:lnTo>
                  <a:lnTo>
                    <a:pt x="117" y="33"/>
                  </a:lnTo>
                  <a:lnTo>
                    <a:pt x="113" y="29"/>
                  </a:lnTo>
                  <a:lnTo>
                    <a:pt x="106" y="19"/>
                  </a:lnTo>
                  <a:lnTo>
                    <a:pt x="96" y="12"/>
                  </a:lnTo>
                  <a:lnTo>
                    <a:pt x="92" y="8"/>
                  </a:lnTo>
                  <a:lnTo>
                    <a:pt x="86" y="6"/>
                  </a:lnTo>
                  <a:lnTo>
                    <a:pt x="79" y="4"/>
                  </a:lnTo>
                  <a:lnTo>
                    <a:pt x="73" y="2"/>
                  </a:lnTo>
                  <a:lnTo>
                    <a:pt x="67" y="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55" name="Freeform 67"/>
            <p:cNvSpPr>
              <a:spLocks/>
            </p:cNvSpPr>
            <p:nvPr/>
          </p:nvSpPr>
          <p:spPr bwMode="auto">
            <a:xfrm>
              <a:off x="1698" y="2151"/>
              <a:ext cx="77" cy="78"/>
            </a:xfrm>
            <a:custGeom>
              <a:avLst/>
              <a:gdLst>
                <a:gd name="T0" fmla="*/ 1 w 123"/>
                <a:gd name="T1" fmla="*/ 0 h 125"/>
                <a:gd name="T2" fmla="*/ 1 w 123"/>
                <a:gd name="T3" fmla="*/ 1 h 125"/>
                <a:gd name="T4" fmla="*/ 1 w 123"/>
                <a:gd name="T5" fmla="*/ 1 h 125"/>
                <a:gd name="T6" fmla="*/ 1 w 123"/>
                <a:gd name="T7" fmla="*/ 1 h 125"/>
                <a:gd name="T8" fmla="*/ 1 w 123"/>
                <a:gd name="T9" fmla="*/ 1 h 125"/>
                <a:gd name="T10" fmla="*/ 1 w 123"/>
                <a:gd name="T11" fmla="*/ 1 h 125"/>
                <a:gd name="T12" fmla="*/ 1 w 123"/>
                <a:gd name="T13" fmla="*/ 1 h 125"/>
                <a:gd name="T14" fmla="*/ 1 w 123"/>
                <a:gd name="T15" fmla="*/ 1 h 125"/>
                <a:gd name="T16" fmla="*/ 1 w 123"/>
                <a:gd name="T17" fmla="*/ 1 h 125"/>
                <a:gd name="T18" fmla="*/ 1 w 123"/>
                <a:gd name="T19" fmla="*/ 1 h 125"/>
                <a:gd name="T20" fmla="*/ 1 w 123"/>
                <a:gd name="T21" fmla="*/ 1 h 125"/>
                <a:gd name="T22" fmla="*/ 1 w 123"/>
                <a:gd name="T23" fmla="*/ 1 h 125"/>
                <a:gd name="T24" fmla="*/ 0 w 123"/>
                <a:gd name="T25" fmla="*/ 1 h 125"/>
                <a:gd name="T26" fmla="*/ 0 w 123"/>
                <a:gd name="T27" fmla="*/ 1 h 125"/>
                <a:gd name="T28" fmla="*/ 0 w 123"/>
                <a:gd name="T29" fmla="*/ 1 h 125"/>
                <a:gd name="T30" fmla="*/ 0 w 123"/>
                <a:gd name="T31" fmla="*/ 1 h 125"/>
                <a:gd name="T32" fmla="*/ 0 w 123"/>
                <a:gd name="T33" fmla="*/ 1 h 125"/>
                <a:gd name="T34" fmla="*/ 1 w 123"/>
                <a:gd name="T35" fmla="*/ 1 h 125"/>
                <a:gd name="T36" fmla="*/ 1 w 123"/>
                <a:gd name="T37" fmla="*/ 1 h 125"/>
                <a:gd name="T38" fmla="*/ 1 w 123"/>
                <a:gd name="T39" fmla="*/ 1 h 125"/>
                <a:gd name="T40" fmla="*/ 1 w 123"/>
                <a:gd name="T41" fmla="*/ 1 h 125"/>
                <a:gd name="T42" fmla="*/ 1 w 123"/>
                <a:gd name="T43" fmla="*/ 1 h 125"/>
                <a:gd name="T44" fmla="*/ 1 w 123"/>
                <a:gd name="T45" fmla="*/ 1 h 125"/>
                <a:gd name="T46" fmla="*/ 1 w 123"/>
                <a:gd name="T47" fmla="*/ 1 h 125"/>
                <a:gd name="T48" fmla="*/ 1 w 123"/>
                <a:gd name="T49" fmla="*/ 1 h 125"/>
                <a:gd name="T50" fmla="*/ 1 w 123"/>
                <a:gd name="T51" fmla="*/ 1 h 125"/>
                <a:gd name="T52" fmla="*/ 1 w 123"/>
                <a:gd name="T53" fmla="*/ 1 h 125"/>
                <a:gd name="T54" fmla="*/ 1 w 123"/>
                <a:gd name="T55" fmla="*/ 1 h 125"/>
                <a:gd name="T56" fmla="*/ 1 w 123"/>
                <a:gd name="T57" fmla="*/ 1 h 125"/>
                <a:gd name="T58" fmla="*/ 1 w 123"/>
                <a:gd name="T59" fmla="*/ 1 h 125"/>
                <a:gd name="T60" fmla="*/ 1 w 123"/>
                <a:gd name="T61" fmla="*/ 1 h 125"/>
                <a:gd name="T62" fmla="*/ 1 w 123"/>
                <a:gd name="T63" fmla="*/ 1 h 125"/>
                <a:gd name="T64" fmla="*/ 1 w 123"/>
                <a:gd name="T65" fmla="*/ 1 h 125"/>
                <a:gd name="T66" fmla="*/ 2 w 123"/>
                <a:gd name="T67" fmla="*/ 1 h 125"/>
                <a:gd name="T68" fmla="*/ 2 w 123"/>
                <a:gd name="T69" fmla="*/ 1 h 125"/>
                <a:gd name="T70" fmla="*/ 2 w 123"/>
                <a:gd name="T71" fmla="*/ 1 h 125"/>
                <a:gd name="T72" fmla="*/ 2 w 123"/>
                <a:gd name="T73" fmla="*/ 1 h 125"/>
                <a:gd name="T74" fmla="*/ 2 w 123"/>
                <a:gd name="T75" fmla="*/ 1 h 125"/>
                <a:gd name="T76" fmla="*/ 2 w 123"/>
                <a:gd name="T77" fmla="*/ 1 h 125"/>
                <a:gd name="T78" fmla="*/ 2 w 123"/>
                <a:gd name="T79" fmla="*/ 1 h 125"/>
                <a:gd name="T80" fmla="*/ 2 w 123"/>
                <a:gd name="T81" fmla="*/ 1 h 125"/>
                <a:gd name="T82" fmla="*/ 2 w 123"/>
                <a:gd name="T83" fmla="*/ 1 h 125"/>
                <a:gd name="T84" fmla="*/ 2 w 123"/>
                <a:gd name="T85" fmla="*/ 1 h 125"/>
                <a:gd name="T86" fmla="*/ 2 w 123"/>
                <a:gd name="T87" fmla="*/ 1 h 125"/>
                <a:gd name="T88" fmla="*/ 2 w 123"/>
                <a:gd name="T89" fmla="*/ 1 h 125"/>
                <a:gd name="T90" fmla="*/ 2 w 123"/>
                <a:gd name="T91" fmla="*/ 1 h 125"/>
                <a:gd name="T92" fmla="*/ 2 w 123"/>
                <a:gd name="T93" fmla="*/ 1 h 125"/>
                <a:gd name="T94" fmla="*/ 2 w 123"/>
                <a:gd name="T95" fmla="*/ 1 h 125"/>
                <a:gd name="T96" fmla="*/ 2 w 123"/>
                <a:gd name="T97" fmla="*/ 1 h 125"/>
                <a:gd name="T98" fmla="*/ 2 w 123"/>
                <a:gd name="T99" fmla="*/ 1 h 125"/>
                <a:gd name="T100" fmla="*/ 2 w 123"/>
                <a:gd name="T101" fmla="*/ 1 h 125"/>
                <a:gd name="T102" fmla="*/ 2 w 123"/>
                <a:gd name="T103" fmla="*/ 1 h 125"/>
                <a:gd name="T104" fmla="*/ 1 w 123"/>
                <a:gd name="T105" fmla="*/ 1 h 125"/>
                <a:gd name="T106" fmla="*/ 1 w 123"/>
                <a:gd name="T107" fmla="*/ 1 h 125"/>
                <a:gd name="T108" fmla="*/ 1 w 123"/>
                <a:gd name="T109" fmla="*/ 1 h 125"/>
                <a:gd name="T110" fmla="*/ 1 w 123"/>
                <a:gd name="T111" fmla="*/ 1 h 125"/>
                <a:gd name="T112" fmla="*/ 1 w 123"/>
                <a:gd name="T113" fmla="*/ 0 h 12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3"/>
                <a:gd name="T172" fmla="*/ 0 h 125"/>
                <a:gd name="T173" fmla="*/ 123 w 123"/>
                <a:gd name="T174" fmla="*/ 125 h 12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3" h="125">
                  <a:moveTo>
                    <a:pt x="61" y="0"/>
                  </a:moveTo>
                  <a:lnTo>
                    <a:pt x="54" y="2"/>
                  </a:lnTo>
                  <a:lnTo>
                    <a:pt x="48" y="2"/>
                  </a:lnTo>
                  <a:lnTo>
                    <a:pt x="44" y="4"/>
                  </a:lnTo>
                  <a:lnTo>
                    <a:pt x="38" y="6"/>
                  </a:lnTo>
                  <a:lnTo>
                    <a:pt x="31" y="8"/>
                  </a:lnTo>
                  <a:lnTo>
                    <a:pt x="27" y="12"/>
                  </a:lnTo>
                  <a:lnTo>
                    <a:pt x="17" y="19"/>
                  </a:lnTo>
                  <a:lnTo>
                    <a:pt x="11" y="29"/>
                  </a:lnTo>
                  <a:lnTo>
                    <a:pt x="6" y="33"/>
                  </a:lnTo>
                  <a:lnTo>
                    <a:pt x="4" y="39"/>
                  </a:lnTo>
                  <a:lnTo>
                    <a:pt x="2" y="44"/>
                  </a:lnTo>
                  <a:lnTo>
                    <a:pt x="0" y="50"/>
                  </a:lnTo>
                  <a:lnTo>
                    <a:pt x="0" y="56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0" y="75"/>
                  </a:lnTo>
                  <a:lnTo>
                    <a:pt x="2" y="81"/>
                  </a:lnTo>
                  <a:lnTo>
                    <a:pt x="4" y="87"/>
                  </a:lnTo>
                  <a:lnTo>
                    <a:pt x="6" y="91"/>
                  </a:lnTo>
                  <a:lnTo>
                    <a:pt x="11" y="98"/>
                  </a:lnTo>
                  <a:lnTo>
                    <a:pt x="17" y="106"/>
                  </a:lnTo>
                  <a:lnTo>
                    <a:pt x="27" y="114"/>
                  </a:lnTo>
                  <a:lnTo>
                    <a:pt x="31" y="116"/>
                  </a:lnTo>
                  <a:lnTo>
                    <a:pt x="38" y="120"/>
                  </a:lnTo>
                  <a:lnTo>
                    <a:pt x="44" y="122"/>
                  </a:lnTo>
                  <a:lnTo>
                    <a:pt x="48" y="122"/>
                  </a:lnTo>
                  <a:lnTo>
                    <a:pt x="54" y="125"/>
                  </a:lnTo>
                  <a:lnTo>
                    <a:pt x="61" y="125"/>
                  </a:lnTo>
                  <a:lnTo>
                    <a:pt x="67" y="125"/>
                  </a:lnTo>
                  <a:lnTo>
                    <a:pt x="73" y="122"/>
                  </a:lnTo>
                  <a:lnTo>
                    <a:pt x="79" y="122"/>
                  </a:lnTo>
                  <a:lnTo>
                    <a:pt x="86" y="120"/>
                  </a:lnTo>
                  <a:lnTo>
                    <a:pt x="92" y="116"/>
                  </a:lnTo>
                  <a:lnTo>
                    <a:pt x="96" y="114"/>
                  </a:lnTo>
                  <a:lnTo>
                    <a:pt x="106" y="106"/>
                  </a:lnTo>
                  <a:lnTo>
                    <a:pt x="113" y="98"/>
                  </a:lnTo>
                  <a:lnTo>
                    <a:pt x="117" y="91"/>
                  </a:lnTo>
                  <a:lnTo>
                    <a:pt x="119" y="87"/>
                  </a:lnTo>
                  <a:lnTo>
                    <a:pt x="121" y="81"/>
                  </a:lnTo>
                  <a:lnTo>
                    <a:pt x="123" y="75"/>
                  </a:lnTo>
                  <a:lnTo>
                    <a:pt x="123" y="68"/>
                  </a:lnTo>
                  <a:lnTo>
                    <a:pt x="123" y="62"/>
                  </a:lnTo>
                  <a:lnTo>
                    <a:pt x="123" y="56"/>
                  </a:lnTo>
                  <a:lnTo>
                    <a:pt x="123" y="50"/>
                  </a:lnTo>
                  <a:lnTo>
                    <a:pt x="121" y="44"/>
                  </a:lnTo>
                  <a:lnTo>
                    <a:pt x="119" y="39"/>
                  </a:lnTo>
                  <a:lnTo>
                    <a:pt x="117" y="33"/>
                  </a:lnTo>
                  <a:lnTo>
                    <a:pt x="113" y="29"/>
                  </a:lnTo>
                  <a:lnTo>
                    <a:pt x="106" y="19"/>
                  </a:lnTo>
                  <a:lnTo>
                    <a:pt x="96" y="12"/>
                  </a:lnTo>
                  <a:lnTo>
                    <a:pt x="92" y="8"/>
                  </a:lnTo>
                  <a:lnTo>
                    <a:pt x="86" y="6"/>
                  </a:lnTo>
                  <a:lnTo>
                    <a:pt x="79" y="4"/>
                  </a:lnTo>
                  <a:lnTo>
                    <a:pt x="73" y="2"/>
                  </a:lnTo>
                  <a:lnTo>
                    <a:pt x="67" y="2"/>
                  </a:lnTo>
                  <a:lnTo>
                    <a:pt x="6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56" name="Rectangle 70"/>
            <p:cNvSpPr>
              <a:spLocks noChangeArrowheads="1"/>
            </p:cNvSpPr>
            <p:nvPr/>
          </p:nvSpPr>
          <p:spPr bwMode="auto">
            <a:xfrm>
              <a:off x="2097" y="1865"/>
              <a:ext cx="73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3300">
                  <a:solidFill>
                    <a:srgbClr val="000000"/>
                  </a:solidFill>
                </a:rPr>
                <a:t> </a:t>
              </a:r>
              <a:endParaRPr lang="de-DE"/>
            </a:p>
          </p:txBody>
        </p:sp>
        <p:sp>
          <p:nvSpPr>
            <p:cNvPr id="30857" name="Rectangle 71"/>
            <p:cNvSpPr>
              <a:spLocks noChangeArrowheads="1"/>
            </p:cNvSpPr>
            <p:nvPr/>
          </p:nvSpPr>
          <p:spPr bwMode="auto">
            <a:xfrm>
              <a:off x="2097" y="2083"/>
              <a:ext cx="73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3300">
                  <a:solidFill>
                    <a:srgbClr val="000000"/>
                  </a:solidFill>
                </a:rPr>
                <a:t> </a:t>
              </a:r>
              <a:endParaRPr lang="de-DE"/>
            </a:p>
          </p:txBody>
        </p:sp>
        <p:sp>
          <p:nvSpPr>
            <p:cNvPr id="30858" name="Rectangle 72"/>
            <p:cNvSpPr>
              <a:spLocks noChangeArrowheads="1"/>
            </p:cNvSpPr>
            <p:nvPr/>
          </p:nvSpPr>
          <p:spPr bwMode="auto">
            <a:xfrm>
              <a:off x="2097" y="2381"/>
              <a:ext cx="73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3300">
                  <a:solidFill>
                    <a:srgbClr val="000000"/>
                  </a:solidFill>
                </a:rPr>
                <a:t> </a:t>
              </a:r>
              <a:endParaRPr lang="de-DE"/>
            </a:p>
          </p:txBody>
        </p:sp>
        <p:sp>
          <p:nvSpPr>
            <p:cNvPr id="30859" name="Rectangle 73"/>
            <p:cNvSpPr>
              <a:spLocks noChangeArrowheads="1"/>
            </p:cNvSpPr>
            <p:nvPr/>
          </p:nvSpPr>
          <p:spPr bwMode="auto">
            <a:xfrm>
              <a:off x="2097" y="2680"/>
              <a:ext cx="73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3300">
                  <a:solidFill>
                    <a:srgbClr val="000000"/>
                  </a:solidFill>
                </a:rPr>
                <a:t> </a:t>
              </a:r>
              <a:endParaRPr lang="de-DE"/>
            </a:p>
          </p:txBody>
        </p:sp>
      </p:grpSp>
      <p:grpSp>
        <p:nvGrpSpPr>
          <p:cNvPr id="3" name="Group 502"/>
          <p:cNvGrpSpPr>
            <a:grpSpLocks/>
          </p:cNvGrpSpPr>
          <p:nvPr/>
        </p:nvGrpSpPr>
        <p:grpSpPr bwMode="auto">
          <a:xfrm>
            <a:off x="6627813" y="2632075"/>
            <a:ext cx="1992312" cy="2946400"/>
            <a:chOff x="4175" y="1658"/>
            <a:chExt cx="1255" cy="1856"/>
          </a:xfrm>
        </p:grpSpPr>
        <p:sp>
          <p:nvSpPr>
            <p:cNvPr id="30752" name="Rectangle 14"/>
            <p:cNvSpPr>
              <a:spLocks noChangeArrowheads="1"/>
            </p:cNvSpPr>
            <p:nvPr/>
          </p:nvSpPr>
          <p:spPr bwMode="auto">
            <a:xfrm>
              <a:off x="4217" y="3264"/>
              <a:ext cx="107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b="1" i="1"/>
                <a:t>Hyperebene</a:t>
              </a:r>
              <a:r>
                <a:rPr lang="de-DE"/>
                <a:t> </a:t>
              </a:r>
            </a:p>
          </p:txBody>
        </p:sp>
        <p:grpSp>
          <p:nvGrpSpPr>
            <p:cNvPr id="30753" name="Group 429"/>
            <p:cNvGrpSpPr>
              <a:grpSpLocks noChangeAspect="1"/>
            </p:cNvGrpSpPr>
            <p:nvPr/>
          </p:nvGrpSpPr>
          <p:grpSpPr bwMode="auto">
            <a:xfrm>
              <a:off x="4175" y="1658"/>
              <a:ext cx="1255" cy="1424"/>
              <a:chOff x="4079" y="1658"/>
              <a:chExt cx="1255" cy="1424"/>
            </a:xfrm>
          </p:grpSpPr>
          <p:sp>
            <p:nvSpPr>
              <p:cNvPr id="30754" name="AutoShape 428"/>
              <p:cNvSpPr>
                <a:spLocks noChangeAspect="1" noChangeArrowheads="1" noTextEdit="1"/>
              </p:cNvSpPr>
              <p:nvPr/>
            </p:nvSpPr>
            <p:spPr bwMode="auto">
              <a:xfrm>
                <a:off x="4152" y="1659"/>
                <a:ext cx="1182" cy="1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55" name="Rectangle 430"/>
              <p:cNvSpPr>
                <a:spLocks noChangeArrowheads="1"/>
              </p:cNvSpPr>
              <p:nvPr/>
            </p:nvSpPr>
            <p:spPr bwMode="auto">
              <a:xfrm>
                <a:off x="4152" y="1658"/>
                <a:ext cx="19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600">
                    <a:solidFill>
                      <a:srgbClr val="000000"/>
                    </a:solidFill>
                    <a:latin typeface="Times New Roman" pitchFamily="18" charset="0"/>
                  </a:rPr>
                  <a:t>      </a:t>
                </a:r>
                <a:endParaRPr lang="de-DE"/>
              </a:p>
            </p:txBody>
          </p:sp>
          <p:sp>
            <p:nvSpPr>
              <p:cNvPr id="30756" name="Rectangle 431"/>
              <p:cNvSpPr>
                <a:spLocks noChangeArrowheads="1"/>
              </p:cNvSpPr>
              <p:nvPr/>
            </p:nvSpPr>
            <p:spPr bwMode="auto">
              <a:xfrm>
                <a:off x="4338" y="1658"/>
                <a:ext cx="6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600">
                    <a:solidFill>
                      <a:srgbClr val="000000"/>
                    </a:solidFill>
                  </a:rPr>
                  <a:t>z</a:t>
                </a:r>
                <a:endParaRPr lang="de-DE"/>
              </a:p>
            </p:txBody>
          </p:sp>
          <p:sp>
            <p:nvSpPr>
              <p:cNvPr id="30757" name="Rectangle 432"/>
              <p:cNvSpPr>
                <a:spLocks noChangeArrowheads="1"/>
              </p:cNvSpPr>
              <p:nvPr/>
            </p:nvSpPr>
            <p:spPr bwMode="auto">
              <a:xfrm>
                <a:off x="4400" y="1711"/>
                <a:ext cx="4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100">
                    <a:solidFill>
                      <a:srgbClr val="000000"/>
                    </a:solidFill>
                  </a:rPr>
                  <a:t>2</a:t>
                </a:r>
                <a:endParaRPr lang="de-DE"/>
              </a:p>
            </p:txBody>
          </p:sp>
          <p:sp>
            <p:nvSpPr>
              <p:cNvPr id="30758" name="Rectangle 433"/>
              <p:cNvSpPr>
                <a:spLocks noChangeArrowheads="1"/>
              </p:cNvSpPr>
              <p:nvPr/>
            </p:nvSpPr>
            <p:spPr bwMode="auto">
              <a:xfrm>
                <a:off x="4446" y="1711"/>
                <a:ext cx="2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100">
                    <a:solidFill>
                      <a:srgbClr val="000000"/>
                    </a:solidFill>
                  </a:rPr>
                  <a:t> </a:t>
                </a:r>
                <a:endParaRPr lang="de-DE"/>
              </a:p>
            </p:txBody>
          </p:sp>
          <p:sp>
            <p:nvSpPr>
              <p:cNvPr id="30759" name="Rectangle 434"/>
              <p:cNvSpPr>
                <a:spLocks noChangeArrowheads="1"/>
              </p:cNvSpPr>
              <p:nvPr/>
            </p:nvSpPr>
            <p:spPr bwMode="auto">
              <a:xfrm>
                <a:off x="4152" y="1855"/>
                <a:ext cx="2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100">
                    <a:solidFill>
                      <a:srgbClr val="000000"/>
                    </a:solidFill>
                  </a:rPr>
                  <a:t> </a:t>
                </a:r>
                <a:endParaRPr lang="de-DE"/>
              </a:p>
            </p:txBody>
          </p:sp>
          <p:sp>
            <p:nvSpPr>
              <p:cNvPr id="30760" name="Rectangle 435"/>
              <p:cNvSpPr>
                <a:spLocks noChangeArrowheads="1"/>
              </p:cNvSpPr>
              <p:nvPr/>
            </p:nvSpPr>
            <p:spPr bwMode="auto">
              <a:xfrm>
                <a:off x="4152" y="1999"/>
                <a:ext cx="2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100">
                    <a:solidFill>
                      <a:srgbClr val="000000"/>
                    </a:solidFill>
                  </a:rPr>
                  <a:t> </a:t>
                </a:r>
                <a:endParaRPr lang="de-DE"/>
              </a:p>
            </p:txBody>
          </p:sp>
          <p:sp>
            <p:nvSpPr>
              <p:cNvPr id="30761" name="Rectangle 436"/>
              <p:cNvSpPr>
                <a:spLocks noChangeArrowheads="1"/>
              </p:cNvSpPr>
              <p:nvPr/>
            </p:nvSpPr>
            <p:spPr bwMode="auto">
              <a:xfrm>
                <a:off x="4152" y="2142"/>
                <a:ext cx="2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100">
                    <a:solidFill>
                      <a:srgbClr val="000000"/>
                    </a:solidFill>
                  </a:rPr>
                  <a:t> </a:t>
                </a:r>
                <a:endParaRPr lang="de-DE"/>
              </a:p>
            </p:txBody>
          </p:sp>
          <p:sp>
            <p:nvSpPr>
              <p:cNvPr id="30762" name="Rectangle 437"/>
              <p:cNvSpPr>
                <a:spLocks noChangeArrowheads="1"/>
              </p:cNvSpPr>
              <p:nvPr/>
            </p:nvSpPr>
            <p:spPr bwMode="auto">
              <a:xfrm>
                <a:off x="4152" y="2307"/>
                <a:ext cx="2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100">
                    <a:solidFill>
                      <a:srgbClr val="000000"/>
                    </a:solidFill>
                  </a:rPr>
                  <a:t> </a:t>
                </a:r>
                <a:endParaRPr lang="de-DE"/>
              </a:p>
            </p:txBody>
          </p:sp>
          <p:sp>
            <p:nvSpPr>
              <p:cNvPr id="30763" name="Rectangle 438"/>
              <p:cNvSpPr>
                <a:spLocks noChangeArrowheads="1"/>
              </p:cNvSpPr>
              <p:nvPr/>
            </p:nvSpPr>
            <p:spPr bwMode="auto">
              <a:xfrm>
                <a:off x="4152" y="2471"/>
                <a:ext cx="2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100">
                    <a:solidFill>
                      <a:srgbClr val="000000"/>
                    </a:solidFill>
                  </a:rPr>
                  <a:t> </a:t>
                </a:r>
                <a:endParaRPr lang="de-DE"/>
              </a:p>
            </p:txBody>
          </p:sp>
          <p:sp>
            <p:nvSpPr>
              <p:cNvPr id="30764" name="Rectangle 439"/>
              <p:cNvSpPr>
                <a:spLocks noChangeArrowheads="1"/>
              </p:cNvSpPr>
              <p:nvPr/>
            </p:nvSpPr>
            <p:spPr bwMode="auto">
              <a:xfrm>
                <a:off x="4152" y="2636"/>
                <a:ext cx="2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100">
                    <a:solidFill>
                      <a:srgbClr val="000000"/>
                    </a:solidFill>
                  </a:rPr>
                  <a:t> </a:t>
                </a:r>
                <a:endParaRPr lang="de-DE"/>
              </a:p>
            </p:txBody>
          </p:sp>
          <p:sp>
            <p:nvSpPr>
              <p:cNvPr id="30765" name="Rectangle 440"/>
              <p:cNvSpPr>
                <a:spLocks noChangeArrowheads="1"/>
              </p:cNvSpPr>
              <p:nvPr/>
            </p:nvSpPr>
            <p:spPr bwMode="auto">
              <a:xfrm>
                <a:off x="4152" y="2801"/>
                <a:ext cx="2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100">
                    <a:solidFill>
                      <a:srgbClr val="000000"/>
                    </a:solidFill>
                  </a:rPr>
                  <a:t> </a:t>
                </a:r>
                <a:endParaRPr lang="de-DE"/>
              </a:p>
            </p:txBody>
          </p:sp>
          <p:sp>
            <p:nvSpPr>
              <p:cNvPr id="30766" name="Rectangle 441"/>
              <p:cNvSpPr>
                <a:spLocks noChangeArrowheads="1"/>
              </p:cNvSpPr>
              <p:nvPr/>
            </p:nvSpPr>
            <p:spPr bwMode="auto">
              <a:xfrm>
                <a:off x="4885" y="2891"/>
                <a:ext cx="28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600">
                    <a:solidFill>
                      <a:srgbClr val="000000"/>
                    </a:solidFill>
                  </a:rPr>
                  <a:t>      z</a:t>
                </a:r>
                <a:endParaRPr lang="de-DE"/>
              </a:p>
            </p:txBody>
          </p:sp>
          <p:sp>
            <p:nvSpPr>
              <p:cNvPr id="30767" name="Rectangle 442"/>
              <p:cNvSpPr>
                <a:spLocks noChangeArrowheads="1"/>
              </p:cNvSpPr>
              <p:nvPr/>
            </p:nvSpPr>
            <p:spPr bwMode="auto">
              <a:xfrm>
                <a:off x="5155" y="2945"/>
                <a:ext cx="4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100">
                    <a:solidFill>
                      <a:srgbClr val="000000"/>
                    </a:solidFill>
                  </a:rPr>
                  <a:t>1</a:t>
                </a:r>
                <a:endParaRPr lang="de-DE"/>
              </a:p>
            </p:txBody>
          </p:sp>
          <p:sp>
            <p:nvSpPr>
              <p:cNvPr id="30768" name="Rectangle 443"/>
              <p:cNvSpPr>
                <a:spLocks noChangeArrowheads="1"/>
              </p:cNvSpPr>
              <p:nvPr/>
            </p:nvSpPr>
            <p:spPr bwMode="auto">
              <a:xfrm>
                <a:off x="5201" y="2891"/>
                <a:ext cx="3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600">
                    <a:solidFill>
                      <a:srgbClr val="000000"/>
                    </a:solidFill>
                  </a:rPr>
                  <a:t> </a:t>
                </a:r>
                <a:endParaRPr lang="de-DE"/>
              </a:p>
            </p:txBody>
          </p:sp>
          <p:sp>
            <p:nvSpPr>
              <p:cNvPr id="30769" name="Freeform 444"/>
              <p:cNvSpPr>
                <a:spLocks noEditPoints="1"/>
              </p:cNvSpPr>
              <p:nvPr/>
            </p:nvSpPr>
            <p:spPr bwMode="auto">
              <a:xfrm>
                <a:off x="4079" y="2883"/>
                <a:ext cx="1253" cy="63"/>
              </a:xfrm>
              <a:custGeom>
                <a:avLst/>
                <a:gdLst>
                  <a:gd name="T0" fmla="*/ 5 w 1253"/>
                  <a:gd name="T1" fmla="*/ 28 h 63"/>
                  <a:gd name="T2" fmla="*/ 1202 w 1253"/>
                  <a:gd name="T3" fmla="*/ 27 h 63"/>
                  <a:gd name="T4" fmla="*/ 1203 w 1253"/>
                  <a:gd name="T5" fmla="*/ 28 h 63"/>
                  <a:gd name="T6" fmla="*/ 1205 w 1253"/>
                  <a:gd name="T7" fmla="*/ 28 h 63"/>
                  <a:gd name="T8" fmla="*/ 1207 w 1253"/>
                  <a:gd name="T9" fmla="*/ 30 h 63"/>
                  <a:gd name="T10" fmla="*/ 1207 w 1253"/>
                  <a:gd name="T11" fmla="*/ 32 h 63"/>
                  <a:gd name="T12" fmla="*/ 1207 w 1253"/>
                  <a:gd name="T13" fmla="*/ 34 h 63"/>
                  <a:gd name="T14" fmla="*/ 1205 w 1253"/>
                  <a:gd name="T15" fmla="*/ 35 h 63"/>
                  <a:gd name="T16" fmla="*/ 1203 w 1253"/>
                  <a:gd name="T17" fmla="*/ 37 h 63"/>
                  <a:gd name="T18" fmla="*/ 1202 w 1253"/>
                  <a:gd name="T19" fmla="*/ 38 h 63"/>
                  <a:gd name="T20" fmla="*/ 5 w 1253"/>
                  <a:gd name="T21" fmla="*/ 38 h 63"/>
                  <a:gd name="T22" fmla="*/ 2 w 1253"/>
                  <a:gd name="T23" fmla="*/ 38 h 63"/>
                  <a:gd name="T24" fmla="*/ 1 w 1253"/>
                  <a:gd name="T25" fmla="*/ 37 h 63"/>
                  <a:gd name="T26" fmla="*/ 0 w 1253"/>
                  <a:gd name="T27" fmla="*/ 34 h 63"/>
                  <a:gd name="T28" fmla="*/ 0 w 1253"/>
                  <a:gd name="T29" fmla="*/ 33 h 63"/>
                  <a:gd name="T30" fmla="*/ 0 w 1253"/>
                  <a:gd name="T31" fmla="*/ 30 h 63"/>
                  <a:gd name="T32" fmla="*/ 1 w 1253"/>
                  <a:gd name="T33" fmla="*/ 29 h 63"/>
                  <a:gd name="T34" fmla="*/ 2 w 1253"/>
                  <a:gd name="T35" fmla="*/ 28 h 63"/>
                  <a:gd name="T36" fmla="*/ 5 w 1253"/>
                  <a:gd name="T37" fmla="*/ 28 h 63"/>
                  <a:gd name="T38" fmla="*/ 5 w 1253"/>
                  <a:gd name="T39" fmla="*/ 28 h 63"/>
                  <a:gd name="T40" fmla="*/ 1190 w 1253"/>
                  <a:gd name="T41" fmla="*/ 0 h 63"/>
                  <a:gd name="T42" fmla="*/ 1253 w 1253"/>
                  <a:gd name="T43" fmla="*/ 32 h 63"/>
                  <a:gd name="T44" fmla="*/ 1190 w 1253"/>
                  <a:gd name="T45" fmla="*/ 63 h 63"/>
                  <a:gd name="T46" fmla="*/ 1190 w 1253"/>
                  <a:gd name="T47" fmla="*/ 0 h 6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253"/>
                  <a:gd name="T73" fmla="*/ 0 h 63"/>
                  <a:gd name="T74" fmla="*/ 1253 w 1253"/>
                  <a:gd name="T75" fmla="*/ 63 h 6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253" h="63">
                    <a:moveTo>
                      <a:pt x="5" y="28"/>
                    </a:moveTo>
                    <a:lnTo>
                      <a:pt x="1202" y="27"/>
                    </a:lnTo>
                    <a:lnTo>
                      <a:pt x="1203" y="28"/>
                    </a:lnTo>
                    <a:lnTo>
                      <a:pt x="1205" y="28"/>
                    </a:lnTo>
                    <a:lnTo>
                      <a:pt x="1207" y="30"/>
                    </a:lnTo>
                    <a:lnTo>
                      <a:pt x="1207" y="32"/>
                    </a:lnTo>
                    <a:lnTo>
                      <a:pt x="1207" y="34"/>
                    </a:lnTo>
                    <a:lnTo>
                      <a:pt x="1205" y="35"/>
                    </a:lnTo>
                    <a:lnTo>
                      <a:pt x="1203" y="37"/>
                    </a:lnTo>
                    <a:lnTo>
                      <a:pt x="1202" y="38"/>
                    </a:lnTo>
                    <a:lnTo>
                      <a:pt x="5" y="38"/>
                    </a:lnTo>
                    <a:lnTo>
                      <a:pt x="2" y="38"/>
                    </a:lnTo>
                    <a:lnTo>
                      <a:pt x="1" y="37"/>
                    </a:lnTo>
                    <a:lnTo>
                      <a:pt x="0" y="34"/>
                    </a:lnTo>
                    <a:lnTo>
                      <a:pt x="0" y="33"/>
                    </a:lnTo>
                    <a:lnTo>
                      <a:pt x="0" y="30"/>
                    </a:lnTo>
                    <a:lnTo>
                      <a:pt x="1" y="29"/>
                    </a:lnTo>
                    <a:lnTo>
                      <a:pt x="2" y="28"/>
                    </a:lnTo>
                    <a:lnTo>
                      <a:pt x="5" y="28"/>
                    </a:lnTo>
                    <a:close/>
                    <a:moveTo>
                      <a:pt x="1190" y="0"/>
                    </a:moveTo>
                    <a:lnTo>
                      <a:pt x="1253" y="32"/>
                    </a:lnTo>
                    <a:lnTo>
                      <a:pt x="1190" y="63"/>
                    </a:lnTo>
                    <a:lnTo>
                      <a:pt x="119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70" name="Freeform 445"/>
              <p:cNvSpPr>
                <a:spLocks noEditPoints="1"/>
              </p:cNvSpPr>
              <p:nvPr/>
            </p:nvSpPr>
            <p:spPr bwMode="auto">
              <a:xfrm>
                <a:off x="4183" y="1670"/>
                <a:ext cx="62" cy="1341"/>
              </a:xfrm>
              <a:custGeom>
                <a:avLst/>
                <a:gdLst>
                  <a:gd name="T0" fmla="*/ 26 w 62"/>
                  <a:gd name="T1" fmla="*/ 1335 h 1341"/>
                  <a:gd name="T2" fmla="*/ 26 w 62"/>
                  <a:gd name="T3" fmla="*/ 51 h 1341"/>
                  <a:gd name="T4" fmla="*/ 27 w 62"/>
                  <a:gd name="T5" fmla="*/ 50 h 1341"/>
                  <a:gd name="T6" fmla="*/ 27 w 62"/>
                  <a:gd name="T7" fmla="*/ 48 h 1341"/>
                  <a:gd name="T8" fmla="*/ 30 w 62"/>
                  <a:gd name="T9" fmla="*/ 48 h 1341"/>
                  <a:gd name="T10" fmla="*/ 31 w 62"/>
                  <a:gd name="T11" fmla="*/ 46 h 1341"/>
                  <a:gd name="T12" fmla="*/ 34 w 62"/>
                  <a:gd name="T13" fmla="*/ 48 h 1341"/>
                  <a:gd name="T14" fmla="*/ 35 w 62"/>
                  <a:gd name="T15" fmla="*/ 48 h 1341"/>
                  <a:gd name="T16" fmla="*/ 36 w 62"/>
                  <a:gd name="T17" fmla="*/ 50 h 1341"/>
                  <a:gd name="T18" fmla="*/ 37 w 62"/>
                  <a:gd name="T19" fmla="*/ 51 h 1341"/>
                  <a:gd name="T20" fmla="*/ 37 w 62"/>
                  <a:gd name="T21" fmla="*/ 1335 h 1341"/>
                  <a:gd name="T22" fmla="*/ 36 w 62"/>
                  <a:gd name="T23" fmla="*/ 1337 h 1341"/>
                  <a:gd name="T24" fmla="*/ 35 w 62"/>
                  <a:gd name="T25" fmla="*/ 1338 h 1341"/>
                  <a:gd name="T26" fmla="*/ 34 w 62"/>
                  <a:gd name="T27" fmla="*/ 1340 h 1341"/>
                  <a:gd name="T28" fmla="*/ 31 w 62"/>
                  <a:gd name="T29" fmla="*/ 1341 h 1341"/>
                  <a:gd name="T30" fmla="*/ 30 w 62"/>
                  <a:gd name="T31" fmla="*/ 1340 h 1341"/>
                  <a:gd name="T32" fmla="*/ 27 w 62"/>
                  <a:gd name="T33" fmla="*/ 1338 h 1341"/>
                  <a:gd name="T34" fmla="*/ 27 w 62"/>
                  <a:gd name="T35" fmla="*/ 1337 h 1341"/>
                  <a:gd name="T36" fmla="*/ 26 w 62"/>
                  <a:gd name="T37" fmla="*/ 1335 h 1341"/>
                  <a:gd name="T38" fmla="*/ 26 w 62"/>
                  <a:gd name="T39" fmla="*/ 1335 h 1341"/>
                  <a:gd name="T40" fmla="*/ 0 w 62"/>
                  <a:gd name="T41" fmla="*/ 63 h 1341"/>
                  <a:gd name="T42" fmla="*/ 31 w 62"/>
                  <a:gd name="T43" fmla="*/ 0 h 1341"/>
                  <a:gd name="T44" fmla="*/ 62 w 62"/>
                  <a:gd name="T45" fmla="*/ 63 h 1341"/>
                  <a:gd name="T46" fmla="*/ 0 w 62"/>
                  <a:gd name="T47" fmla="*/ 63 h 134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2"/>
                  <a:gd name="T73" fmla="*/ 0 h 1341"/>
                  <a:gd name="T74" fmla="*/ 62 w 62"/>
                  <a:gd name="T75" fmla="*/ 1341 h 1341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2" h="1341">
                    <a:moveTo>
                      <a:pt x="26" y="1335"/>
                    </a:moveTo>
                    <a:lnTo>
                      <a:pt x="26" y="51"/>
                    </a:lnTo>
                    <a:lnTo>
                      <a:pt x="27" y="50"/>
                    </a:lnTo>
                    <a:lnTo>
                      <a:pt x="27" y="48"/>
                    </a:lnTo>
                    <a:lnTo>
                      <a:pt x="30" y="48"/>
                    </a:lnTo>
                    <a:lnTo>
                      <a:pt x="31" y="46"/>
                    </a:lnTo>
                    <a:lnTo>
                      <a:pt x="34" y="48"/>
                    </a:lnTo>
                    <a:lnTo>
                      <a:pt x="35" y="48"/>
                    </a:lnTo>
                    <a:lnTo>
                      <a:pt x="36" y="50"/>
                    </a:lnTo>
                    <a:lnTo>
                      <a:pt x="37" y="51"/>
                    </a:lnTo>
                    <a:lnTo>
                      <a:pt x="37" y="1335"/>
                    </a:lnTo>
                    <a:lnTo>
                      <a:pt x="36" y="1337"/>
                    </a:lnTo>
                    <a:lnTo>
                      <a:pt x="35" y="1338"/>
                    </a:lnTo>
                    <a:lnTo>
                      <a:pt x="34" y="1340"/>
                    </a:lnTo>
                    <a:lnTo>
                      <a:pt x="31" y="1341"/>
                    </a:lnTo>
                    <a:lnTo>
                      <a:pt x="30" y="1340"/>
                    </a:lnTo>
                    <a:lnTo>
                      <a:pt x="27" y="1338"/>
                    </a:lnTo>
                    <a:lnTo>
                      <a:pt x="27" y="1337"/>
                    </a:lnTo>
                    <a:lnTo>
                      <a:pt x="26" y="1335"/>
                    </a:lnTo>
                    <a:close/>
                    <a:moveTo>
                      <a:pt x="0" y="63"/>
                    </a:moveTo>
                    <a:lnTo>
                      <a:pt x="31" y="0"/>
                    </a:lnTo>
                    <a:lnTo>
                      <a:pt x="62" y="63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71" name="Freeform 446"/>
              <p:cNvSpPr>
                <a:spLocks/>
              </p:cNvSpPr>
              <p:nvPr/>
            </p:nvSpPr>
            <p:spPr bwMode="auto">
              <a:xfrm>
                <a:off x="4598" y="2377"/>
                <a:ext cx="74" cy="74"/>
              </a:xfrm>
              <a:custGeom>
                <a:avLst/>
                <a:gdLst>
                  <a:gd name="T0" fmla="*/ 37 w 74"/>
                  <a:gd name="T1" fmla="*/ 0 h 74"/>
                  <a:gd name="T2" fmla="*/ 33 w 74"/>
                  <a:gd name="T3" fmla="*/ 0 h 74"/>
                  <a:gd name="T4" fmla="*/ 30 w 74"/>
                  <a:gd name="T5" fmla="*/ 0 h 74"/>
                  <a:gd name="T6" fmla="*/ 26 w 74"/>
                  <a:gd name="T7" fmla="*/ 2 h 74"/>
                  <a:gd name="T8" fmla="*/ 22 w 74"/>
                  <a:gd name="T9" fmla="*/ 3 h 74"/>
                  <a:gd name="T10" fmla="*/ 20 w 74"/>
                  <a:gd name="T11" fmla="*/ 4 h 74"/>
                  <a:gd name="T12" fmla="*/ 16 w 74"/>
                  <a:gd name="T13" fmla="*/ 7 h 74"/>
                  <a:gd name="T14" fmla="*/ 11 w 74"/>
                  <a:gd name="T15" fmla="*/ 10 h 74"/>
                  <a:gd name="T16" fmla="*/ 6 w 74"/>
                  <a:gd name="T17" fmla="*/ 17 h 74"/>
                  <a:gd name="T18" fmla="*/ 5 w 74"/>
                  <a:gd name="T19" fmla="*/ 19 h 74"/>
                  <a:gd name="T20" fmla="*/ 2 w 74"/>
                  <a:gd name="T21" fmla="*/ 23 h 74"/>
                  <a:gd name="T22" fmla="*/ 1 w 74"/>
                  <a:gd name="T23" fmla="*/ 25 h 74"/>
                  <a:gd name="T24" fmla="*/ 1 w 74"/>
                  <a:gd name="T25" fmla="*/ 29 h 74"/>
                  <a:gd name="T26" fmla="*/ 0 w 74"/>
                  <a:gd name="T27" fmla="*/ 33 h 74"/>
                  <a:gd name="T28" fmla="*/ 0 w 74"/>
                  <a:gd name="T29" fmla="*/ 37 h 74"/>
                  <a:gd name="T30" fmla="*/ 0 w 74"/>
                  <a:gd name="T31" fmla="*/ 40 h 74"/>
                  <a:gd name="T32" fmla="*/ 1 w 74"/>
                  <a:gd name="T33" fmla="*/ 44 h 74"/>
                  <a:gd name="T34" fmla="*/ 1 w 74"/>
                  <a:gd name="T35" fmla="*/ 48 h 74"/>
                  <a:gd name="T36" fmla="*/ 2 w 74"/>
                  <a:gd name="T37" fmla="*/ 52 h 74"/>
                  <a:gd name="T38" fmla="*/ 5 w 74"/>
                  <a:gd name="T39" fmla="*/ 55 h 74"/>
                  <a:gd name="T40" fmla="*/ 6 w 74"/>
                  <a:gd name="T41" fmla="*/ 58 h 74"/>
                  <a:gd name="T42" fmla="*/ 11 w 74"/>
                  <a:gd name="T43" fmla="*/ 63 h 74"/>
                  <a:gd name="T44" fmla="*/ 16 w 74"/>
                  <a:gd name="T45" fmla="*/ 68 h 74"/>
                  <a:gd name="T46" fmla="*/ 20 w 74"/>
                  <a:gd name="T47" fmla="*/ 70 h 74"/>
                  <a:gd name="T48" fmla="*/ 22 w 74"/>
                  <a:gd name="T49" fmla="*/ 72 h 74"/>
                  <a:gd name="T50" fmla="*/ 26 w 74"/>
                  <a:gd name="T51" fmla="*/ 73 h 74"/>
                  <a:gd name="T52" fmla="*/ 30 w 74"/>
                  <a:gd name="T53" fmla="*/ 74 h 74"/>
                  <a:gd name="T54" fmla="*/ 33 w 74"/>
                  <a:gd name="T55" fmla="*/ 74 h 74"/>
                  <a:gd name="T56" fmla="*/ 37 w 74"/>
                  <a:gd name="T57" fmla="*/ 74 h 74"/>
                  <a:gd name="T58" fmla="*/ 41 w 74"/>
                  <a:gd name="T59" fmla="*/ 74 h 74"/>
                  <a:gd name="T60" fmla="*/ 44 w 74"/>
                  <a:gd name="T61" fmla="*/ 74 h 74"/>
                  <a:gd name="T62" fmla="*/ 48 w 74"/>
                  <a:gd name="T63" fmla="*/ 73 h 74"/>
                  <a:gd name="T64" fmla="*/ 52 w 74"/>
                  <a:gd name="T65" fmla="*/ 72 h 74"/>
                  <a:gd name="T66" fmla="*/ 54 w 74"/>
                  <a:gd name="T67" fmla="*/ 70 h 74"/>
                  <a:gd name="T68" fmla="*/ 58 w 74"/>
                  <a:gd name="T69" fmla="*/ 68 h 74"/>
                  <a:gd name="T70" fmla="*/ 63 w 74"/>
                  <a:gd name="T71" fmla="*/ 63 h 74"/>
                  <a:gd name="T72" fmla="*/ 68 w 74"/>
                  <a:gd name="T73" fmla="*/ 58 h 74"/>
                  <a:gd name="T74" fmla="*/ 69 w 74"/>
                  <a:gd name="T75" fmla="*/ 55 h 74"/>
                  <a:gd name="T76" fmla="*/ 71 w 74"/>
                  <a:gd name="T77" fmla="*/ 52 h 74"/>
                  <a:gd name="T78" fmla="*/ 72 w 74"/>
                  <a:gd name="T79" fmla="*/ 48 h 74"/>
                  <a:gd name="T80" fmla="*/ 73 w 74"/>
                  <a:gd name="T81" fmla="*/ 44 h 74"/>
                  <a:gd name="T82" fmla="*/ 74 w 74"/>
                  <a:gd name="T83" fmla="*/ 40 h 74"/>
                  <a:gd name="T84" fmla="*/ 74 w 74"/>
                  <a:gd name="T85" fmla="*/ 37 h 74"/>
                  <a:gd name="T86" fmla="*/ 74 w 74"/>
                  <a:gd name="T87" fmla="*/ 33 h 74"/>
                  <a:gd name="T88" fmla="*/ 73 w 74"/>
                  <a:gd name="T89" fmla="*/ 29 h 74"/>
                  <a:gd name="T90" fmla="*/ 72 w 74"/>
                  <a:gd name="T91" fmla="*/ 25 h 74"/>
                  <a:gd name="T92" fmla="*/ 71 w 74"/>
                  <a:gd name="T93" fmla="*/ 23 h 74"/>
                  <a:gd name="T94" fmla="*/ 69 w 74"/>
                  <a:gd name="T95" fmla="*/ 19 h 74"/>
                  <a:gd name="T96" fmla="*/ 68 w 74"/>
                  <a:gd name="T97" fmla="*/ 17 h 74"/>
                  <a:gd name="T98" fmla="*/ 63 w 74"/>
                  <a:gd name="T99" fmla="*/ 10 h 74"/>
                  <a:gd name="T100" fmla="*/ 58 w 74"/>
                  <a:gd name="T101" fmla="*/ 7 h 74"/>
                  <a:gd name="T102" fmla="*/ 54 w 74"/>
                  <a:gd name="T103" fmla="*/ 4 h 74"/>
                  <a:gd name="T104" fmla="*/ 52 w 74"/>
                  <a:gd name="T105" fmla="*/ 3 h 74"/>
                  <a:gd name="T106" fmla="*/ 48 w 74"/>
                  <a:gd name="T107" fmla="*/ 2 h 74"/>
                  <a:gd name="T108" fmla="*/ 44 w 74"/>
                  <a:gd name="T109" fmla="*/ 0 h 74"/>
                  <a:gd name="T110" fmla="*/ 41 w 74"/>
                  <a:gd name="T111" fmla="*/ 0 h 74"/>
                  <a:gd name="T112" fmla="*/ 37 w 74"/>
                  <a:gd name="T113" fmla="*/ 0 h 7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4"/>
                  <a:gd name="T172" fmla="*/ 0 h 74"/>
                  <a:gd name="T173" fmla="*/ 74 w 74"/>
                  <a:gd name="T174" fmla="*/ 74 h 7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4" h="74">
                    <a:moveTo>
                      <a:pt x="37" y="0"/>
                    </a:moveTo>
                    <a:lnTo>
                      <a:pt x="33" y="0"/>
                    </a:lnTo>
                    <a:lnTo>
                      <a:pt x="30" y="0"/>
                    </a:lnTo>
                    <a:lnTo>
                      <a:pt x="26" y="2"/>
                    </a:lnTo>
                    <a:lnTo>
                      <a:pt x="22" y="3"/>
                    </a:lnTo>
                    <a:lnTo>
                      <a:pt x="20" y="4"/>
                    </a:lnTo>
                    <a:lnTo>
                      <a:pt x="16" y="7"/>
                    </a:lnTo>
                    <a:lnTo>
                      <a:pt x="11" y="10"/>
                    </a:lnTo>
                    <a:lnTo>
                      <a:pt x="6" y="17"/>
                    </a:lnTo>
                    <a:lnTo>
                      <a:pt x="5" y="19"/>
                    </a:lnTo>
                    <a:lnTo>
                      <a:pt x="2" y="23"/>
                    </a:lnTo>
                    <a:lnTo>
                      <a:pt x="1" y="25"/>
                    </a:lnTo>
                    <a:lnTo>
                      <a:pt x="1" y="29"/>
                    </a:lnTo>
                    <a:lnTo>
                      <a:pt x="0" y="33"/>
                    </a:lnTo>
                    <a:lnTo>
                      <a:pt x="0" y="37"/>
                    </a:lnTo>
                    <a:lnTo>
                      <a:pt x="0" y="40"/>
                    </a:lnTo>
                    <a:lnTo>
                      <a:pt x="1" y="44"/>
                    </a:lnTo>
                    <a:lnTo>
                      <a:pt x="1" y="48"/>
                    </a:lnTo>
                    <a:lnTo>
                      <a:pt x="2" y="52"/>
                    </a:lnTo>
                    <a:lnTo>
                      <a:pt x="5" y="55"/>
                    </a:lnTo>
                    <a:lnTo>
                      <a:pt x="6" y="58"/>
                    </a:lnTo>
                    <a:lnTo>
                      <a:pt x="11" y="63"/>
                    </a:lnTo>
                    <a:lnTo>
                      <a:pt x="16" y="68"/>
                    </a:lnTo>
                    <a:lnTo>
                      <a:pt x="20" y="70"/>
                    </a:lnTo>
                    <a:lnTo>
                      <a:pt x="22" y="72"/>
                    </a:lnTo>
                    <a:lnTo>
                      <a:pt x="26" y="73"/>
                    </a:lnTo>
                    <a:lnTo>
                      <a:pt x="30" y="74"/>
                    </a:lnTo>
                    <a:lnTo>
                      <a:pt x="33" y="74"/>
                    </a:lnTo>
                    <a:lnTo>
                      <a:pt x="37" y="74"/>
                    </a:lnTo>
                    <a:lnTo>
                      <a:pt x="41" y="74"/>
                    </a:lnTo>
                    <a:lnTo>
                      <a:pt x="44" y="74"/>
                    </a:lnTo>
                    <a:lnTo>
                      <a:pt x="48" y="73"/>
                    </a:lnTo>
                    <a:lnTo>
                      <a:pt x="52" y="72"/>
                    </a:lnTo>
                    <a:lnTo>
                      <a:pt x="54" y="70"/>
                    </a:lnTo>
                    <a:lnTo>
                      <a:pt x="58" y="68"/>
                    </a:lnTo>
                    <a:lnTo>
                      <a:pt x="63" y="63"/>
                    </a:lnTo>
                    <a:lnTo>
                      <a:pt x="68" y="58"/>
                    </a:lnTo>
                    <a:lnTo>
                      <a:pt x="69" y="55"/>
                    </a:lnTo>
                    <a:lnTo>
                      <a:pt x="71" y="52"/>
                    </a:lnTo>
                    <a:lnTo>
                      <a:pt x="72" y="48"/>
                    </a:lnTo>
                    <a:lnTo>
                      <a:pt x="73" y="44"/>
                    </a:lnTo>
                    <a:lnTo>
                      <a:pt x="74" y="40"/>
                    </a:lnTo>
                    <a:lnTo>
                      <a:pt x="74" y="37"/>
                    </a:lnTo>
                    <a:lnTo>
                      <a:pt x="74" y="33"/>
                    </a:lnTo>
                    <a:lnTo>
                      <a:pt x="73" y="29"/>
                    </a:lnTo>
                    <a:lnTo>
                      <a:pt x="72" y="25"/>
                    </a:lnTo>
                    <a:lnTo>
                      <a:pt x="71" y="23"/>
                    </a:lnTo>
                    <a:lnTo>
                      <a:pt x="69" y="19"/>
                    </a:lnTo>
                    <a:lnTo>
                      <a:pt x="68" y="17"/>
                    </a:lnTo>
                    <a:lnTo>
                      <a:pt x="63" y="10"/>
                    </a:lnTo>
                    <a:lnTo>
                      <a:pt x="58" y="7"/>
                    </a:lnTo>
                    <a:lnTo>
                      <a:pt x="54" y="4"/>
                    </a:lnTo>
                    <a:lnTo>
                      <a:pt x="52" y="3"/>
                    </a:lnTo>
                    <a:lnTo>
                      <a:pt x="48" y="2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72" name="Freeform 447"/>
              <p:cNvSpPr>
                <a:spLocks/>
              </p:cNvSpPr>
              <p:nvPr/>
            </p:nvSpPr>
            <p:spPr bwMode="auto">
              <a:xfrm>
                <a:off x="4598" y="2377"/>
                <a:ext cx="74" cy="74"/>
              </a:xfrm>
              <a:custGeom>
                <a:avLst/>
                <a:gdLst>
                  <a:gd name="T0" fmla="*/ 37 w 74"/>
                  <a:gd name="T1" fmla="*/ 0 h 74"/>
                  <a:gd name="T2" fmla="*/ 33 w 74"/>
                  <a:gd name="T3" fmla="*/ 0 h 74"/>
                  <a:gd name="T4" fmla="*/ 30 w 74"/>
                  <a:gd name="T5" fmla="*/ 0 h 74"/>
                  <a:gd name="T6" fmla="*/ 26 w 74"/>
                  <a:gd name="T7" fmla="*/ 2 h 74"/>
                  <a:gd name="T8" fmla="*/ 22 w 74"/>
                  <a:gd name="T9" fmla="*/ 3 h 74"/>
                  <a:gd name="T10" fmla="*/ 20 w 74"/>
                  <a:gd name="T11" fmla="*/ 4 h 74"/>
                  <a:gd name="T12" fmla="*/ 16 w 74"/>
                  <a:gd name="T13" fmla="*/ 7 h 74"/>
                  <a:gd name="T14" fmla="*/ 11 w 74"/>
                  <a:gd name="T15" fmla="*/ 10 h 74"/>
                  <a:gd name="T16" fmla="*/ 6 w 74"/>
                  <a:gd name="T17" fmla="*/ 17 h 74"/>
                  <a:gd name="T18" fmla="*/ 5 w 74"/>
                  <a:gd name="T19" fmla="*/ 19 h 74"/>
                  <a:gd name="T20" fmla="*/ 2 w 74"/>
                  <a:gd name="T21" fmla="*/ 23 h 74"/>
                  <a:gd name="T22" fmla="*/ 1 w 74"/>
                  <a:gd name="T23" fmla="*/ 25 h 74"/>
                  <a:gd name="T24" fmla="*/ 1 w 74"/>
                  <a:gd name="T25" fmla="*/ 29 h 74"/>
                  <a:gd name="T26" fmla="*/ 0 w 74"/>
                  <a:gd name="T27" fmla="*/ 33 h 74"/>
                  <a:gd name="T28" fmla="*/ 0 w 74"/>
                  <a:gd name="T29" fmla="*/ 37 h 74"/>
                  <a:gd name="T30" fmla="*/ 0 w 74"/>
                  <a:gd name="T31" fmla="*/ 40 h 74"/>
                  <a:gd name="T32" fmla="*/ 1 w 74"/>
                  <a:gd name="T33" fmla="*/ 44 h 74"/>
                  <a:gd name="T34" fmla="*/ 1 w 74"/>
                  <a:gd name="T35" fmla="*/ 48 h 74"/>
                  <a:gd name="T36" fmla="*/ 2 w 74"/>
                  <a:gd name="T37" fmla="*/ 52 h 74"/>
                  <a:gd name="T38" fmla="*/ 5 w 74"/>
                  <a:gd name="T39" fmla="*/ 55 h 74"/>
                  <a:gd name="T40" fmla="*/ 6 w 74"/>
                  <a:gd name="T41" fmla="*/ 58 h 74"/>
                  <a:gd name="T42" fmla="*/ 11 w 74"/>
                  <a:gd name="T43" fmla="*/ 63 h 74"/>
                  <a:gd name="T44" fmla="*/ 16 w 74"/>
                  <a:gd name="T45" fmla="*/ 68 h 74"/>
                  <a:gd name="T46" fmla="*/ 20 w 74"/>
                  <a:gd name="T47" fmla="*/ 70 h 74"/>
                  <a:gd name="T48" fmla="*/ 22 w 74"/>
                  <a:gd name="T49" fmla="*/ 72 h 74"/>
                  <a:gd name="T50" fmla="*/ 26 w 74"/>
                  <a:gd name="T51" fmla="*/ 73 h 74"/>
                  <a:gd name="T52" fmla="*/ 30 w 74"/>
                  <a:gd name="T53" fmla="*/ 74 h 74"/>
                  <a:gd name="T54" fmla="*/ 33 w 74"/>
                  <a:gd name="T55" fmla="*/ 74 h 74"/>
                  <a:gd name="T56" fmla="*/ 37 w 74"/>
                  <a:gd name="T57" fmla="*/ 74 h 74"/>
                  <a:gd name="T58" fmla="*/ 41 w 74"/>
                  <a:gd name="T59" fmla="*/ 74 h 74"/>
                  <a:gd name="T60" fmla="*/ 44 w 74"/>
                  <a:gd name="T61" fmla="*/ 74 h 74"/>
                  <a:gd name="T62" fmla="*/ 48 w 74"/>
                  <a:gd name="T63" fmla="*/ 73 h 74"/>
                  <a:gd name="T64" fmla="*/ 52 w 74"/>
                  <a:gd name="T65" fmla="*/ 72 h 74"/>
                  <a:gd name="T66" fmla="*/ 54 w 74"/>
                  <a:gd name="T67" fmla="*/ 70 h 74"/>
                  <a:gd name="T68" fmla="*/ 58 w 74"/>
                  <a:gd name="T69" fmla="*/ 68 h 74"/>
                  <a:gd name="T70" fmla="*/ 63 w 74"/>
                  <a:gd name="T71" fmla="*/ 63 h 74"/>
                  <a:gd name="T72" fmla="*/ 68 w 74"/>
                  <a:gd name="T73" fmla="*/ 58 h 74"/>
                  <a:gd name="T74" fmla="*/ 69 w 74"/>
                  <a:gd name="T75" fmla="*/ 55 h 74"/>
                  <a:gd name="T76" fmla="*/ 71 w 74"/>
                  <a:gd name="T77" fmla="*/ 52 h 74"/>
                  <a:gd name="T78" fmla="*/ 72 w 74"/>
                  <a:gd name="T79" fmla="*/ 48 h 74"/>
                  <a:gd name="T80" fmla="*/ 73 w 74"/>
                  <a:gd name="T81" fmla="*/ 44 h 74"/>
                  <a:gd name="T82" fmla="*/ 74 w 74"/>
                  <a:gd name="T83" fmla="*/ 40 h 74"/>
                  <a:gd name="T84" fmla="*/ 74 w 74"/>
                  <a:gd name="T85" fmla="*/ 37 h 74"/>
                  <a:gd name="T86" fmla="*/ 74 w 74"/>
                  <a:gd name="T87" fmla="*/ 33 h 74"/>
                  <a:gd name="T88" fmla="*/ 73 w 74"/>
                  <a:gd name="T89" fmla="*/ 29 h 74"/>
                  <a:gd name="T90" fmla="*/ 72 w 74"/>
                  <a:gd name="T91" fmla="*/ 25 h 74"/>
                  <a:gd name="T92" fmla="*/ 71 w 74"/>
                  <a:gd name="T93" fmla="*/ 23 h 74"/>
                  <a:gd name="T94" fmla="*/ 69 w 74"/>
                  <a:gd name="T95" fmla="*/ 19 h 74"/>
                  <a:gd name="T96" fmla="*/ 68 w 74"/>
                  <a:gd name="T97" fmla="*/ 17 h 74"/>
                  <a:gd name="T98" fmla="*/ 63 w 74"/>
                  <a:gd name="T99" fmla="*/ 10 h 74"/>
                  <a:gd name="T100" fmla="*/ 58 w 74"/>
                  <a:gd name="T101" fmla="*/ 7 h 74"/>
                  <a:gd name="T102" fmla="*/ 54 w 74"/>
                  <a:gd name="T103" fmla="*/ 4 h 74"/>
                  <a:gd name="T104" fmla="*/ 52 w 74"/>
                  <a:gd name="T105" fmla="*/ 3 h 74"/>
                  <a:gd name="T106" fmla="*/ 48 w 74"/>
                  <a:gd name="T107" fmla="*/ 2 h 74"/>
                  <a:gd name="T108" fmla="*/ 44 w 74"/>
                  <a:gd name="T109" fmla="*/ 0 h 74"/>
                  <a:gd name="T110" fmla="*/ 41 w 74"/>
                  <a:gd name="T111" fmla="*/ 0 h 74"/>
                  <a:gd name="T112" fmla="*/ 37 w 74"/>
                  <a:gd name="T113" fmla="*/ 0 h 7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4"/>
                  <a:gd name="T172" fmla="*/ 0 h 74"/>
                  <a:gd name="T173" fmla="*/ 74 w 74"/>
                  <a:gd name="T174" fmla="*/ 74 h 7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4" h="74">
                    <a:moveTo>
                      <a:pt x="37" y="0"/>
                    </a:moveTo>
                    <a:lnTo>
                      <a:pt x="33" y="0"/>
                    </a:lnTo>
                    <a:lnTo>
                      <a:pt x="30" y="0"/>
                    </a:lnTo>
                    <a:lnTo>
                      <a:pt x="26" y="2"/>
                    </a:lnTo>
                    <a:lnTo>
                      <a:pt x="22" y="3"/>
                    </a:lnTo>
                    <a:lnTo>
                      <a:pt x="20" y="4"/>
                    </a:lnTo>
                    <a:lnTo>
                      <a:pt x="16" y="7"/>
                    </a:lnTo>
                    <a:lnTo>
                      <a:pt x="11" y="10"/>
                    </a:lnTo>
                    <a:lnTo>
                      <a:pt x="6" y="17"/>
                    </a:lnTo>
                    <a:lnTo>
                      <a:pt x="5" y="19"/>
                    </a:lnTo>
                    <a:lnTo>
                      <a:pt x="2" y="23"/>
                    </a:lnTo>
                    <a:lnTo>
                      <a:pt x="1" y="25"/>
                    </a:lnTo>
                    <a:lnTo>
                      <a:pt x="1" y="29"/>
                    </a:lnTo>
                    <a:lnTo>
                      <a:pt x="0" y="33"/>
                    </a:lnTo>
                    <a:lnTo>
                      <a:pt x="0" y="37"/>
                    </a:lnTo>
                    <a:lnTo>
                      <a:pt x="0" y="40"/>
                    </a:lnTo>
                    <a:lnTo>
                      <a:pt x="1" y="44"/>
                    </a:lnTo>
                    <a:lnTo>
                      <a:pt x="1" y="48"/>
                    </a:lnTo>
                    <a:lnTo>
                      <a:pt x="2" y="52"/>
                    </a:lnTo>
                    <a:lnTo>
                      <a:pt x="5" y="55"/>
                    </a:lnTo>
                    <a:lnTo>
                      <a:pt x="6" y="58"/>
                    </a:lnTo>
                    <a:lnTo>
                      <a:pt x="11" y="63"/>
                    </a:lnTo>
                    <a:lnTo>
                      <a:pt x="16" y="68"/>
                    </a:lnTo>
                    <a:lnTo>
                      <a:pt x="20" y="70"/>
                    </a:lnTo>
                    <a:lnTo>
                      <a:pt x="22" y="72"/>
                    </a:lnTo>
                    <a:lnTo>
                      <a:pt x="26" y="73"/>
                    </a:lnTo>
                    <a:lnTo>
                      <a:pt x="30" y="74"/>
                    </a:lnTo>
                    <a:lnTo>
                      <a:pt x="33" y="74"/>
                    </a:lnTo>
                    <a:lnTo>
                      <a:pt x="37" y="74"/>
                    </a:lnTo>
                    <a:lnTo>
                      <a:pt x="41" y="74"/>
                    </a:lnTo>
                    <a:lnTo>
                      <a:pt x="44" y="74"/>
                    </a:lnTo>
                    <a:lnTo>
                      <a:pt x="48" y="73"/>
                    </a:lnTo>
                    <a:lnTo>
                      <a:pt x="52" y="72"/>
                    </a:lnTo>
                    <a:lnTo>
                      <a:pt x="54" y="70"/>
                    </a:lnTo>
                    <a:lnTo>
                      <a:pt x="58" y="68"/>
                    </a:lnTo>
                    <a:lnTo>
                      <a:pt x="63" y="63"/>
                    </a:lnTo>
                    <a:lnTo>
                      <a:pt x="68" y="58"/>
                    </a:lnTo>
                    <a:lnTo>
                      <a:pt x="69" y="55"/>
                    </a:lnTo>
                    <a:lnTo>
                      <a:pt x="71" y="52"/>
                    </a:lnTo>
                    <a:lnTo>
                      <a:pt x="72" y="48"/>
                    </a:lnTo>
                    <a:lnTo>
                      <a:pt x="73" y="44"/>
                    </a:lnTo>
                    <a:lnTo>
                      <a:pt x="74" y="40"/>
                    </a:lnTo>
                    <a:lnTo>
                      <a:pt x="74" y="37"/>
                    </a:lnTo>
                    <a:lnTo>
                      <a:pt x="74" y="33"/>
                    </a:lnTo>
                    <a:lnTo>
                      <a:pt x="73" y="29"/>
                    </a:lnTo>
                    <a:lnTo>
                      <a:pt x="72" y="25"/>
                    </a:lnTo>
                    <a:lnTo>
                      <a:pt x="71" y="23"/>
                    </a:lnTo>
                    <a:lnTo>
                      <a:pt x="69" y="19"/>
                    </a:lnTo>
                    <a:lnTo>
                      <a:pt x="68" y="17"/>
                    </a:lnTo>
                    <a:lnTo>
                      <a:pt x="63" y="10"/>
                    </a:lnTo>
                    <a:lnTo>
                      <a:pt x="58" y="7"/>
                    </a:lnTo>
                    <a:lnTo>
                      <a:pt x="54" y="4"/>
                    </a:lnTo>
                    <a:lnTo>
                      <a:pt x="52" y="3"/>
                    </a:lnTo>
                    <a:lnTo>
                      <a:pt x="48" y="2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37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73" name="Freeform 448"/>
              <p:cNvSpPr>
                <a:spLocks/>
              </p:cNvSpPr>
              <p:nvPr/>
            </p:nvSpPr>
            <p:spPr bwMode="auto">
              <a:xfrm>
                <a:off x="4902" y="2596"/>
                <a:ext cx="73" cy="74"/>
              </a:xfrm>
              <a:custGeom>
                <a:avLst/>
                <a:gdLst>
                  <a:gd name="T0" fmla="*/ 37 w 73"/>
                  <a:gd name="T1" fmla="*/ 0 h 74"/>
                  <a:gd name="T2" fmla="*/ 32 w 73"/>
                  <a:gd name="T3" fmla="*/ 0 h 74"/>
                  <a:gd name="T4" fmla="*/ 30 w 73"/>
                  <a:gd name="T5" fmla="*/ 0 h 74"/>
                  <a:gd name="T6" fmla="*/ 26 w 73"/>
                  <a:gd name="T7" fmla="*/ 1 h 74"/>
                  <a:gd name="T8" fmla="*/ 22 w 73"/>
                  <a:gd name="T9" fmla="*/ 3 h 74"/>
                  <a:gd name="T10" fmla="*/ 19 w 73"/>
                  <a:gd name="T11" fmla="*/ 4 h 74"/>
                  <a:gd name="T12" fmla="*/ 16 w 73"/>
                  <a:gd name="T13" fmla="*/ 6 h 74"/>
                  <a:gd name="T14" fmla="*/ 10 w 73"/>
                  <a:gd name="T15" fmla="*/ 10 h 74"/>
                  <a:gd name="T16" fmla="*/ 6 w 73"/>
                  <a:gd name="T17" fmla="*/ 16 h 74"/>
                  <a:gd name="T18" fmla="*/ 4 w 73"/>
                  <a:gd name="T19" fmla="*/ 19 h 74"/>
                  <a:gd name="T20" fmla="*/ 2 w 73"/>
                  <a:gd name="T21" fmla="*/ 22 h 74"/>
                  <a:gd name="T22" fmla="*/ 1 w 73"/>
                  <a:gd name="T23" fmla="*/ 25 h 74"/>
                  <a:gd name="T24" fmla="*/ 0 w 73"/>
                  <a:gd name="T25" fmla="*/ 29 h 74"/>
                  <a:gd name="T26" fmla="*/ 0 w 73"/>
                  <a:gd name="T27" fmla="*/ 32 h 74"/>
                  <a:gd name="T28" fmla="*/ 0 w 73"/>
                  <a:gd name="T29" fmla="*/ 36 h 74"/>
                  <a:gd name="T30" fmla="*/ 0 w 73"/>
                  <a:gd name="T31" fmla="*/ 40 h 74"/>
                  <a:gd name="T32" fmla="*/ 0 w 73"/>
                  <a:gd name="T33" fmla="*/ 44 h 74"/>
                  <a:gd name="T34" fmla="*/ 1 w 73"/>
                  <a:gd name="T35" fmla="*/ 47 h 74"/>
                  <a:gd name="T36" fmla="*/ 2 w 73"/>
                  <a:gd name="T37" fmla="*/ 51 h 74"/>
                  <a:gd name="T38" fmla="*/ 4 w 73"/>
                  <a:gd name="T39" fmla="*/ 55 h 74"/>
                  <a:gd name="T40" fmla="*/ 6 w 73"/>
                  <a:gd name="T41" fmla="*/ 57 h 74"/>
                  <a:gd name="T42" fmla="*/ 10 w 73"/>
                  <a:gd name="T43" fmla="*/ 62 h 74"/>
                  <a:gd name="T44" fmla="*/ 16 w 73"/>
                  <a:gd name="T45" fmla="*/ 67 h 74"/>
                  <a:gd name="T46" fmla="*/ 19 w 73"/>
                  <a:gd name="T47" fmla="*/ 70 h 74"/>
                  <a:gd name="T48" fmla="*/ 22 w 73"/>
                  <a:gd name="T49" fmla="*/ 71 h 74"/>
                  <a:gd name="T50" fmla="*/ 26 w 73"/>
                  <a:gd name="T51" fmla="*/ 72 h 74"/>
                  <a:gd name="T52" fmla="*/ 30 w 73"/>
                  <a:gd name="T53" fmla="*/ 74 h 74"/>
                  <a:gd name="T54" fmla="*/ 32 w 73"/>
                  <a:gd name="T55" fmla="*/ 74 h 74"/>
                  <a:gd name="T56" fmla="*/ 37 w 73"/>
                  <a:gd name="T57" fmla="*/ 74 h 74"/>
                  <a:gd name="T58" fmla="*/ 41 w 73"/>
                  <a:gd name="T59" fmla="*/ 74 h 74"/>
                  <a:gd name="T60" fmla="*/ 45 w 73"/>
                  <a:gd name="T61" fmla="*/ 74 h 74"/>
                  <a:gd name="T62" fmla="*/ 47 w 73"/>
                  <a:gd name="T63" fmla="*/ 72 h 74"/>
                  <a:gd name="T64" fmla="*/ 51 w 73"/>
                  <a:gd name="T65" fmla="*/ 71 h 74"/>
                  <a:gd name="T66" fmla="*/ 55 w 73"/>
                  <a:gd name="T67" fmla="*/ 70 h 74"/>
                  <a:gd name="T68" fmla="*/ 57 w 73"/>
                  <a:gd name="T69" fmla="*/ 67 h 74"/>
                  <a:gd name="T70" fmla="*/ 63 w 73"/>
                  <a:gd name="T71" fmla="*/ 62 h 74"/>
                  <a:gd name="T72" fmla="*/ 67 w 73"/>
                  <a:gd name="T73" fmla="*/ 57 h 74"/>
                  <a:gd name="T74" fmla="*/ 69 w 73"/>
                  <a:gd name="T75" fmla="*/ 55 h 74"/>
                  <a:gd name="T76" fmla="*/ 71 w 73"/>
                  <a:gd name="T77" fmla="*/ 51 h 74"/>
                  <a:gd name="T78" fmla="*/ 72 w 73"/>
                  <a:gd name="T79" fmla="*/ 47 h 74"/>
                  <a:gd name="T80" fmla="*/ 73 w 73"/>
                  <a:gd name="T81" fmla="*/ 44 h 74"/>
                  <a:gd name="T82" fmla="*/ 73 w 73"/>
                  <a:gd name="T83" fmla="*/ 40 h 74"/>
                  <a:gd name="T84" fmla="*/ 73 w 73"/>
                  <a:gd name="T85" fmla="*/ 36 h 74"/>
                  <a:gd name="T86" fmla="*/ 73 w 73"/>
                  <a:gd name="T87" fmla="*/ 32 h 74"/>
                  <a:gd name="T88" fmla="*/ 73 w 73"/>
                  <a:gd name="T89" fmla="*/ 29 h 74"/>
                  <a:gd name="T90" fmla="*/ 72 w 73"/>
                  <a:gd name="T91" fmla="*/ 25 h 74"/>
                  <a:gd name="T92" fmla="*/ 71 w 73"/>
                  <a:gd name="T93" fmla="*/ 22 h 74"/>
                  <a:gd name="T94" fmla="*/ 69 w 73"/>
                  <a:gd name="T95" fmla="*/ 19 h 74"/>
                  <a:gd name="T96" fmla="*/ 67 w 73"/>
                  <a:gd name="T97" fmla="*/ 16 h 74"/>
                  <a:gd name="T98" fmla="*/ 63 w 73"/>
                  <a:gd name="T99" fmla="*/ 10 h 74"/>
                  <a:gd name="T100" fmla="*/ 57 w 73"/>
                  <a:gd name="T101" fmla="*/ 6 h 74"/>
                  <a:gd name="T102" fmla="*/ 55 w 73"/>
                  <a:gd name="T103" fmla="*/ 4 h 74"/>
                  <a:gd name="T104" fmla="*/ 51 w 73"/>
                  <a:gd name="T105" fmla="*/ 3 h 74"/>
                  <a:gd name="T106" fmla="*/ 47 w 73"/>
                  <a:gd name="T107" fmla="*/ 1 h 74"/>
                  <a:gd name="T108" fmla="*/ 45 w 73"/>
                  <a:gd name="T109" fmla="*/ 0 h 74"/>
                  <a:gd name="T110" fmla="*/ 41 w 73"/>
                  <a:gd name="T111" fmla="*/ 0 h 74"/>
                  <a:gd name="T112" fmla="*/ 37 w 73"/>
                  <a:gd name="T113" fmla="*/ 0 h 7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3"/>
                  <a:gd name="T172" fmla="*/ 0 h 74"/>
                  <a:gd name="T173" fmla="*/ 73 w 73"/>
                  <a:gd name="T174" fmla="*/ 74 h 7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3" h="74">
                    <a:moveTo>
                      <a:pt x="37" y="0"/>
                    </a:moveTo>
                    <a:lnTo>
                      <a:pt x="32" y="0"/>
                    </a:lnTo>
                    <a:lnTo>
                      <a:pt x="30" y="0"/>
                    </a:lnTo>
                    <a:lnTo>
                      <a:pt x="26" y="1"/>
                    </a:lnTo>
                    <a:lnTo>
                      <a:pt x="22" y="3"/>
                    </a:lnTo>
                    <a:lnTo>
                      <a:pt x="19" y="4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4" y="19"/>
                    </a:lnTo>
                    <a:lnTo>
                      <a:pt x="2" y="22"/>
                    </a:lnTo>
                    <a:lnTo>
                      <a:pt x="1" y="25"/>
                    </a:lnTo>
                    <a:lnTo>
                      <a:pt x="0" y="29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0" y="44"/>
                    </a:lnTo>
                    <a:lnTo>
                      <a:pt x="1" y="47"/>
                    </a:lnTo>
                    <a:lnTo>
                      <a:pt x="2" y="51"/>
                    </a:lnTo>
                    <a:lnTo>
                      <a:pt x="4" y="55"/>
                    </a:lnTo>
                    <a:lnTo>
                      <a:pt x="6" y="57"/>
                    </a:lnTo>
                    <a:lnTo>
                      <a:pt x="10" y="62"/>
                    </a:lnTo>
                    <a:lnTo>
                      <a:pt x="16" y="67"/>
                    </a:lnTo>
                    <a:lnTo>
                      <a:pt x="19" y="70"/>
                    </a:lnTo>
                    <a:lnTo>
                      <a:pt x="22" y="71"/>
                    </a:lnTo>
                    <a:lnTo>
                      <a:pt x="26" y="72"/>
                    </a:lnTo>
                    <a:lnTo>
                      <a:pt x="30" y="74"/>
                    </a:lnTo>
                    <a:lnTo>
                      <a:pt x="32" y="74"/>
                    </a:lnTo>
                    <a:lnTo>
                      <a:pt x="37" y="74"/>
                    </a:lnTo>
                    <a:lnTo>
                      <a:pt x="41" y="74"/>
                    </a:lnTo>
                    <a:lnTo>
                      <a:pt x="45" y="74"/>
                    </a:lnTo>
                    <a:lnTo>
                      <a:pt x="47" y="72"/>
                    </a:lnTo>
                    <a:lnTo>
                      <a:pt x="51" y="71"/>
                    </a:lnTo>
                    <a:lnTo>
                      <a:pt x="55" y="70"/>
                    </a:lnTo>
                    <a:lnTo>
                      <a:pt x="57" y="67"/>
                    </a:lnTo>
                    <a:lnTo>
                      <a:pt x="63" y="62"/>
                    </a:lnTo>
                    <a:lnTo>
                      <a:pt x="67" y="57"/>
                    </a:lnTo>
                    <a:lnTo>
                      <a:pt x="69" y="55"/>
                    </a:lnTo>
                    <a:lnTo>
                      <a:pt x="71" y="51"/>
                    </a:lnTo>
                    <a:lnTo>
                      <a:pt x="72" y="47"/>
                    </a:lnTo>
                    <a:lnTo>
                      <a:pt x="73" y="44"/>
                    </a:lnTo>
                    <a:lnTo>
                      <a:pt x="73" y="40"/>
                    </a:lnTo>
                    <a:lnTo>
                      <a:pt x="73" y="36"/>
                    </a:lnTo>
                    <a:lnTo>
                      <a:pt x="73" y="32"/>
                    </a:lnTo>
                    <a:lnTo>
                      <a:pt x="73" y="29"/>
                    </a:lnTo>
                    <a:lnTo>
                      <a:pt x="72" y="25"/>
                    </a:lnTo>
                    <a:lnTo>
                      <a:pt x="71" y="22"/>
                    </a:lnTo>
                    <a:lnTo>
                      <a:pt x="69" y="19"/>
                    </a:lnTo>
                    <a:lnTo>
                      <a:pt x="67" y="16"/>
                    </a:lnTo>
                    <a:lnTo>
                      <a:pt x="63" y="10"/>
                    </a:lnTo>
                    <a:lnTo>
                      <a:pt x="57" y="6"/>
                    </a:lnTo>
                    <a:lnTo>
                      <a:pt x="55" y="4"/>
                    </a:lnTo>
                    <a:lnTo>
                      <a:pt x="51" y="3"/>
                    </a:lnTo>
                    <a:lnTo>
                      <a:pt x="47" y="1"/>
                    </a:lnTo>
                    <a:lnTo>
                      <a:pt x="45" y="0"/>
                    </a:lnTo>
                    <a:lnTo>
                      <a:pt x="41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74" name="Freeform 449"/>
              <p:cNvSpPr>
                <a:spLocks/>
              </p:cNvSpPr>
              <p:nvPr/>
            </p:nvSpPr>
            <p:spPr bwMode="auto">
              <a:xfrm>
                <a:off x="4902" y="2596"/>
                <a:ext cx="73" cy="74"/>
              </a:xfrm>
              <a:custGeom>
                <a:avLst/>
                <a:gdLst>
                  <a:gd name="T0" fmla="*/ 37 w 73"/>
                  <a:gd name="T1" fmla="*/ 0 h 74"/>
                  <a:gd name="T2" fmla="*/ 32 w 73"/>
                  <a:gd name="T3" fmla="*/ 0 h 74"/>
                  <a:gd name="T4" fmla="*/ 30 w 73"/>
                  <a:gd name="T5" fmla="*/ 0 h 74"/>
                  <a:gd name="T6" fmla="*/ 26 w 73"/>
                  <a:gd name="T7" fmla="*/ 1 h 74"/>
                  <a:gd name="T8" fmla="*/ 22 w 73"/>
                  <a:gd name="T9" fmla="*/ 3 h 74"/>
                  <a:gd name="T10" fmla="*/ 19 w 73"/>
                  <a:gd name="T11" fmla="*/ 4 h 74"/>
                  <a:gd name="T12" fmla="*/ 16 w 73"/>
                  <a:gd name="T13" fmla="*/ 6 h 74"/>
                  <a:gd name="T14" fmla="*/ 10 w 73"/>
                  <a:gd name="T15" fmla="*/ 10 h 74"/>
                  <a:gd name="T16" fmla="*/ 6 w 73"/>
                  <a:gd name="T17" fmla="*/ 16 h 74"/>
                  <a:gd name="T18" fmla="*/ 4 w 73"/>
                  <a:gd name="T19" fmla="*/ 19 h 74"/>
                  <a:gd name="T20" fmla="*/ 2 w 73"/>
                  <a:gd name="T21" fmla="*/ 22 h 74"/>
                  <a:gd name="T22" fmla="*/ 1 w 73"/>
                  <a:gd name="T23" fmla="*/ 25 h 74"/>
                  <a:gd name="T24" fmla="*/ 0 w 73"/>
                  <a:gd name="T25" fmla="*/ 29 h 74"/>
                  <a:gd name="T26" fmla="*/ 0 w 73"/>
                  <a:gd name="T27" fmla="*/ 32 h 74"/>
                  <a:gd name="T28" fmla="*/ 0 w 73"/>
                  <a:gd name="T29" fmla="*/ 36 h 74"/>
                  <a:gd name="T30" fmla="*/ 0 w 73"/>
                  <a:gd name="T31" fmla="*/ 40 h 74"/>
                  <a:gd name="T32" fmla="*/ 0 w 73"/>
                  <a:gd name="T33" fmla="*/ 44 h 74"/>
                  <a:gd name="T34" fmla="*/ 1 w 73"/>
                  <a:gd name="T35" fmla="*/ 47 h 74"/>
                  <a:gd name="T36" fmla="*/ 2 w 73"/>
                  <a:gd name="T37" fmla="*/ 51 h 74"/>
                  <a:gd name="T38" fmla="*/ 4 w 73"/>
                  <a:gd name="T39" fmla="*/ 55 h 74"/>
                  <a:gd name="T40" fmla="*/ 6 w 73"/>
                  <a:gd name="T41" fmla="*/ 57 h 74"/>
                  <a:gd name="T42" fmla="*/ 10 w 73"/>
                  <a:gd name="T43" fmla="*/ 62 h 74"/>
                  <a:gd name="T44" fmla="*/ 16 w 73"/>
                  <a:gd name="T45" fmla="*/ 67 h 74"/>
                  <a:gd name="T46" fmla="*/ 19 w 73"/>
                  <a:gd name="T47" fmla="*/ 70 h 74"/>
                  <a:gd name="T48" fmla="*/ 22 w 73"/>
                  <a:gd name="T49" fmla="*/ 71 h 74"/>
                  <a:gd name="T50" fmla="*/ 26 w 73"/>
                  <a:gd name="T51" fmla="*/ 72 h 74"/>
                  <a:gd name="T52" fmla="*/ 30 w 73"/>
                  <a:gd name="T53" fmla="*/ 74 h 74"/>
                  <a:gd name="T54" fmla="*/ 32 w 73"/>
                  <a:gd name="T55" fmla="*/ 74 h 74"/>
                  <a:gd name="T56" fmla="*/ 37 w 73"/>
                  <a:gd name="T57" fmla="*/ 74 h 74"/>
                  <a:gd name="T58" fmla="*/ 41 w 73"/>
                  <a:gd name="T59" fmla="*/ 74 h 74"/>
                  <a:gd name="T60" fmla="*/ 45 w 73"/>
                  <a:gd name="T61" fmla="*/ 74 h 74"/>
                  <a:gd name="T62" fmla="*/ 47 w 73"/>
                  <a:gd name="T63" fmla="*/ 72 h 74"/>
                  <a:gd name="T64" fmla="*/ 51 w 73"/>
                  <a:gd name="T65" fmla="*/ 71 h 74"/>
                  <a:gd name="T66" fmla="*/ 55 w 73"/>
                  <a:gd name="T67" fmla="*/ 70 h 74"/>
                  <a:gd name="T68" fmla="*/ 57 w 73"/>
                  <a:gd name="T69" fmla="*/ 67 h 74"/>
                  <a:gd name="T70" fmla="*/ 63 w 73"/>
                  <a:gd name="T71" fmla="*/ 62 h 74"/>
                  <a:gd name="T72" fmla="*/ 67 w 73"/>
                  <a:gd name="T73" fmla="*/ 57 h 74"/>
                  <a:gd name="T74" fmla="*/ 69 w 73"/>
                  <a:gd name="T75" fmla="*/ 55 h 74"/>
                  <a:gd name="T76" fmla="*/ 71 w 73"/>
                  <a:gd name="T77" fmla="*/ 51 h 74"/>
                  <a:gd name="T78" fmla="*/ 72 w 73"/>
                  <a:gd name="T79" fmla="*/ 47 h 74"/>
                  <a:gd name="T80" fmla="*/ 73 w 73"/>
                  <a:gd name="T81" fmla="*/ 44 h 74"/>
                  <a:gd name="T82" fmla="*/ 73 w 73"/>
                  <a:gd name="T83" fmla="*/ 40 h 74"/>
                  <a:gd name="T84" fmla="*/ 73 w 73"/>
                  <a:gd name="T85" fmla="*/ 36 h 74"/>
                  <a:gd name="T86" fmla="*/ 73 w 73"/>
                  <a:gd name="T87" fmla="*/ 32 h 74"/>
                  <a:gd name="T88" fmla="*/ 73 w 73"/>
                  <a:gd name="T89" fmla="*/ 29 h 74"/>
                  <a:gd name="T90" fmla="*/ 72 w 73"/>
                  <a:gd name="T91" fmla="*/ 25 h 74"/>
                  <a:gd name="T92" fmla="*/ 71 w 73"/>
                  <a:gd name="T93" fmla="*/ 22 h 74"/>
                  <a:gd name="T94" fmla="*/ 69 w 73"/>
                  <a:gd name="T95" fmla="*/ 19 h 74"/>
                  <a:gd name="T96" fmla="*/ 67 w 73"/>
                  <a:gd name="T97" fmla="*/ 16 h 74"/>
                  <a:gd name="T98" fmla="*/ 63 w 73"/>
                  <a:gd name="T99" fmla="*/ 10 h 74"/>
                  <a:gd name="T100" fmla="*/ 57 w 73"/>
                  <a:gd name="T101" fmla="*/ 6 h 74"/>
                  <a:gd name="T102" fmla="*/ 55 w 73"/>
                  <a:gd name="T103" fmla="*/ 4 h 74"/>
                  <a:gd name="T104" fmla="*/ 51 w 73"/>
                  <a:gd name="T105" fmla="*/ 3 h 74"/>
                  <a:gd name="T106" fmla="*/ 47 w 73"/>
                  <a:gd name="T107" fmla="*/ 1 h 74"/>
                  <a:gd name="T108" fmla="*/ 45 w 73"/>
                  <a:gd name="T109" fmla="*/ 0 h 74"/>
                  <a:gd name="T110" fmla="*/ 41 w 73"/>
                  <a:gd name="T111" fmla="*/ 0 h 74"/>
                  <a:gd name="T112" fmla="*/ 37 w 73"/>
                  <a:gd name="T113" fmla="*/ 0 h 7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3"/>
                  <a:gd name="T172" fmla="*/ 0 h 74"/>
                  <a:gd name="T173" fmla="*/ 73 w 73"/>
                  <a:gd name="T174" fmla="*/ 74 h 7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3" h="74">
                    <a:moveTo>
                      <a:pt x="37" y="0"/>
                    </a:moveTo>
                    <a:lnTo>
                      <a:pt x="32" y="0"/>
                    </a:lnTo>
                    <a:lnTo>
                      <a:pt x="30" y="0"/>
                    </a:lnTo>
                    <a:lnTo>
                      <a:pt x="26" y="1"/>
                    </a:lnTo>
                    <a:lnTo>
                      <a:pt x="22" y="3"/>
                    </a:lnTo>
                    <a:lnTo>
                      <a:pt x="19" y="4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4" y="19"/>
                    </a:lnTo>
                    <a:lnTo>
                      <a:pt x="2" y="22"/>
                    </a:lnTo>
                    <a:lnTo>
                      <a:pt x="1" y="25"/>
                    </a:lnTo>
                    <a:lnTo>
                      <a:pt x="0" y="29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0" y="44"/>
                    </a:lnTo>
                    <a:lnTo>
                      <a:pt x="1" y="47"/>
                    </a:lnTo>
                    <a:lnTo>
                      <a:pt x="2" y="51"/>
                    </a:lnTo>
                    <a:lnTo>
                      <a:pt x="4" y="55"/>
                    </a:lnTo>
                    <a:lnTo>
                      <a:pt x="6" y="57"/>
                    </a:lnTo>
                    <a:lnTo>
                      <a:pt x="10" y="62"/>
                    </a:lnTo>
                    <a:lnTo>
                      <a:pt x="16" y="67"/>
                    </a:lnTo>
                    <a:lnTo>
                      <a:pt x="19" y="70"/>
                    </a:lnTo>
                    <a:lnTo>
                      <a:pt x="22" y="71"/>
                    </a:lnTo>
                    <a:lnTo>
                      <a:pt x="26" y="72"/>
                    </a:lnTo>
                    <a:lnTo>
                      <a:pt x="30" y="74"/>
                    </a:lnTo>
                    <a:lnTo>
                      <a:pt x="32" y="74"/>
                    </a:lnTo>
                    <a:lnTo>
                      <a:pt x="37" y="74"/>
                    </a:lnTo>
                    <a:lnTo>
                      <a:pt x="41" y="74"/>
                    </a:lnTo>
                    <a:lnTo>
                      <a:pt x="45" y="74"/>
                    </a:lnTo>
                    <a:lnTo>
                      <a:pt x="47" y="72"/>
                    </a:lnTo>
                    <a:lnTo>
                      <a:pt x="51" y="71"/>
                    </a:lnTo>
                    <a:lnTo>
                      <a:pt x="55" y="70"/>
                    </a:lnTo>
                    <a:lnTo>
                      <a:pt x="57" y="67"/>
                    </a:lnTo>
                    <a:lnTo>
                      <a:pt x="63" y="62"/>
                    </a:lnTo>
                    <a:lnTo>
                      <a:pt x="67" y="57"/>
                    </a:lnTo>
                    <a:lnTo>
                      <a:pt x="69" y="55"/>
                    </a:lnTo>
                    <a:lnTo>
                      <a:pt x="71" y="51"/>
                    </a:lnTo>
                    <a:lnTo>
                      <a:pt x="72" y="47"/>
                    </a:lnTo>
                    <a:lnTo>
                      <a:pt x="73" y="44"/>
                    </a:lnTo>
                    <a:lnTo>
                      <a:pt x="73" y="40"/>
                    </a:lnTo>
                    <a:lnTo>
                      <a:pt x="73" y="36"/>
                    </a:lnTo>
                    <a:lnTo>
                      <a:pt x="73" y="32"/>
                    </a:lnTo>
                    <a:lnTo>
                      <a:pt x="73" y="29"/>
                    </a:lnTo>
                    <a:lnTo>
                      <a:pt x="72" y="25"/>
                    </a:lnTo>
                    <a:lnTo>
                      <a:pt x="71" y="22"/>
                    </a:lnTo>
                    <a:lnTo>
                      <a:pt x="69" y="19"/>
                    </a:lnTo>
                    <a:lnTo>
                      <a:pt x="67" y="16"/>
                    </a:lnTo>
                    <a:lnTo>
                      <a:pt x="63" y="10"/>
                    </a:lnTo>
                    <a:lnTo>
                      <a:pt x="57" y="6"/>
                    </a:lnTo>
                    <a:lnTo>
                      <a:pt x="55" y="4"/>
                    </a:lnTo>
                    <a:lnTo>
                      <a:pt x="51" y="3"/>
                    </a:lnTo>
                    <a:lnTo>
                      <a:pt x="47" y="1"/>
                    </a:lnTo>
                    <a:lnTo>
                      <a:pt x="45" y="0"/>
                    </a:lnTo>
                    <a:lnTo>
                      <a:pt x="41" y="0"/>
                    </a:lnTo>
                    <a:lnTo>
                      <a:pt x="37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75" name="Freeform 450"/>
              <p:cNvSpPr>
                <a:spLocks/>
              </p:cNvSpPr>
              <p:nvPr/>
            </p:nvSpPr>
            <p:spPr bwMode="auto">
              <a:xfrm>
                <a:off x="4700" y="2310"/>
                <a:ext cx="73" cy="75"/>
              </a:xfrm>
              <a:custGeom>
                <a:avLst/>
                <a:gdLst>
                  <a:gd name="T0" fmla="*/ 37 w 73"/>
                  <a:gd name="T1" fmla="*/ 0 h 75"/>
                  <a:gd name="T2" fmla="*/ 33 w 73"/>
                  <a:gd name="T3" fmla="*/ 0 h 75"/>
                  <a:gd name="T4" fmla="*/ 29 w 73"/>
                  <a:gd name="T5" fmla="*/ 1 h 75"/>
                  <a:gd name="T6" fmla="*/ 26 w 73"/>
                  <a:gd name="T7" fmla="*/ 2 h 75"/>
                  <a:gd name="T8" fmla="*/ 22 w 73"/>
                  <a:gd name="T9" fmla="*/ 4 h 75"/>
                  <a:gd name="T10" fmla="*/ 18 w 73"/>
                  <a:gd name="T11" fmla="*/ 5 h 75"/>
                  <a:gd name="T12" fmla="*/ 16 w 73"/>
                  <a:gd name="T13" fmla="*/ 6 h 75"/>
                  <a:gd name="T14" fmla="*/ 11 w 73"/>
                  <a:gd name="T15" fmla="*/ 11 h 75"/>
                  <a:gd name="T16" fmla="*/ 6 w 73"/>
                  <a:gd name="T17" fmla="*/ 16 h 75"/>
                  <a:gd name="T18" fmla="*/ 3 w 73"/>
                  <a:gd name="T19" fmla="*/ 20 h 75"/>
                  <a:gd name="T20" fmla="*/ 2 w 73"/>
                  <a:gd name="T21" fmla="*/ 22 h 75"/>
                  <a:gd name="T22" fmla="*/ 1 w 73"/>
                  <a:gd name="T23" fmla="*/ 26 h 75"/>
                  <a:gd name="T24" fmla="*/ 0 w 73"/>
                  <a:gd name="T25" fmla="*/ 30 h 75"/>
                  <a:gd name="T26" fmla="*/ 0 w 73"/>
                  <a:gd name="T27" fmla="*/ 34 h 75"/>
                  <a:gd name="T28" fmla="*/ 0 w 73"/>
                  <a:gd name="T29" fmla="*/ 37 h 75"/>
                  <a:gd name="T30" fmla="*/ 0 w 73"/>
                  <a:gd name="T31" fmla="*/ 41 h 75"/>
                  <a:gd name="T32" fmla="*/ 0 w 73"/>
                  <a:gd name="T33" fmla="*/ 45 h 75"/>
                  <a:gd name="T34" fmla="*/ 1 w 73"/>
                  <a:gd name="T35" fmla="*/ 49 h 75"/>
                  <a:gd name="T36" fmla="*/ 2 w 73"/>
                  <a:gd name="T37" fmla="*/ 52 h 75"/>
                  <a:gd name="T38" fmla="*/ 3 w 73"/>
                  <a:gd name="T39" fmla="*/ 55 h 75"/>
                  <a:gd name="T40" fmla="*/ 6 w 73"/>
                  <a:gd name="T41" fmla="*/ 59 h 75"/>
                  <a:gd name="T42" fmla="*/ 11 w 73"/>
                  <a:gd name="T43" fmla="*/ 64 h 75"/>
                  <a:gd name="T44" fmla="*/ 16 w 73"/>
                  <a:gd name="T45" fmla="*/ 69 h 75"/>
                  <a:gd name="T46" fmla="*/ 18 w 73"/>
                  <a:gd name="T47" fmla="*/ 70 h 75"/>
                  <a:gd name="T48" fmla="*/ 22 w 73"/>
                  <a:gd name="T49" fmla="*/ 71 h 75"/>
                  <a:gd name="T50" fmla="*/ 26 w 73"/>
                  <a:gd name="T51" fmla="*/ 72 h 75"/>
                  <a:gd name="T52" fmla="*/ 29 w 73"/>
                  <a:gd name="T53" fmla="*/ 74 h 75"/>
                  <a:gd name="T54" fmla="*/ 33 w 73"/>
                  <a:gd name="T55" fmla="*/ 75 h 75"/>
                  <a:gd name="T56" fmla="*/ 37 w 73"/>
                  <a:gd name="T57" fmla="*/ 75 h 75"/>
                  <a:gd name="T58" fmla="*/ 41 w 73"/>
                  <a:gd name="T59" fmla="*/ 75 h 75"/>
                  <a:gd name="T60" fmla="*/ 44 w 73"/>
                  <a:gd name="T61" fmla="*/ 74 h 75"/>
                  <a:gd name="T62" fmla="*/ 47 w 73"/>
                  <a:gd name="T63" fmla="*/ 72 h 75"/>
                  <a:gd name="T64" fmla="*/ 50 w 73"/>
                  <a:gd name="T65" fmla="*/ 71 h 75"/>
                  <a:gd name="T66" fmla="*/ 54 w 73"/>
                  <a:gd name="T67" fmla="*/ 70 h 75"/>
                  <a:gd name="T68" fmla="*/ 57 w 73"/>
                  <a:gd name="T69" fmla="*/ 69 h 75"/>
                  <a:gd name="T70" fmla="*/ 63 w 73"/>
                  <a:gd name="T71" fmla="*/ 64 h 75"/>
                  <a:gd name="T72" fmla="*/ 67 w 73"/>
                  <a:gd name="T73" fmla="*/ 59 h 75"/>
                  <a:gd name="T74" fmla="*/ 69 w 73"/>
                  <a:gd name="T75" fmla="*/ 55 h 75"/>
                  <a:gd name="T76" fmla="*/ 70 w 73"/>
                  <a:gd name="T77" fmla="*/ 52 h 75"/>
                  <a:gd name="T78" fmla="*/ 72 w 73"/>
                  <a:gd name="T79" fmla="*/ 49 h 75"/>
                  <a:gd name="T80" fmla="*/ 73 w 73"/>
                  <a:gd name="T81" fmla="*/ 45 h 75"/>
                  <a:gd name="T82" fmla="*/ 73 w 73"/>
                  <a:gd name="T83" fmla="*/ 41 h 75"/>
                  <a:gd name="T84" fmla="*/ 73 w 73"/>
                  <a:gd name="T85" fmla="*/ 37 h 75"/>
                  <a:gd name="T86" fmla="*/ 73 w 73"/>
                  <a:gd name="T87" fmla="*/ 34 h 75"/>
                  <a:gd name="T88" fmla="*/ 73 w 73"/>
                  <a:gd name="T89" fmla="*/ 30 h 75"/>
                  <a:gd name="T90" fmla="*/ 72 w 73"/>
                  <a:gd name="T91" fmla="*/ 26 h 75"/>
                  <a:gd name="T92" fmla="*/ 70 w 73"/>
                  <a:gd name="T93" fmla="*/ 22 h 75"/>
                  <a:gd name="T94" fmla="*/ 69 w 73"/>
                  <a:gd name="T95" fmla="*/ 20 h 75"/>
                  <a:gd name="T96" fmla="*/ 67 w 73"/>
                  <a:gd name="T97" fmla="*/ 16 h 75"/>
                  <a:gd name="T98" fmla="*/ 63 w 73"/>
                  <a:gd name="T99" fmla="*/ 11 h 75"/>
                  <a:gd name="T100" fmla="*/ 57 w 73"/>
                  <a:gd name="T101" fmla="*/ 6 h 75"/>
                  <a:gd name="T102" fmla="*/ 54 w 73"/>
                  <a:gd name="T103" fmla="*/ 5 h 75"/>
                  <a:gd name="T104" fmla="*/ 50 w 73"/>
                  <a:gd name="T105" fmla="*/ 4 h 75"/>
                  <a:gd name="T106" fmla="*/ 47 w 73"/>
                  <a:gd name="T107" fmla="*/ 2 h 75"/>
                  <a:gd name="T108" fmla="*/ 44 w 73"/>
                  <a:gd name="T109" fmla="*/ 1 h 75"/>
                  <a:gd name="T110" fmla="*/ 41 w 73"/>
                  <a:gd name="T111" fmla="*/ 0 h 75"/>
                  <a:gd name="T112" fmla="*/ 37 w 73"/>
                  <a:gd name="T113" fmla="*/ 0 h 7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3"/>
                  <a:gd name="T172" fmla="*/ 0 h 75"/>
                  <a:gd name="T173" fmla="*/ 73 w 73"/>
                  <a:gd name="T174" fmla="*/ 75 h 7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3" h="75">
                    <a:moveTo>
                      <a:pt x="37" y="0"/>
                    </a:moveTo>
                    <a:lnTo>
                      <a:pt x="33" y="0"/>
                    </a:lnTo>
                    <a:lnTo>
                      <a:pt x="29" y="1"/>
                    </a:lnTo>
                    <a:lnTo>
                      <a:pt x="26" y="2"/>
                    </a:lnTo>
                    <a:lnTo>
                      <a:pt x="22" y="4"/>
                    </a:lnTo>
                    <a:lnTo>
                      <a:pt x="18" y="5"/>
                    </a:lnTo>
                    <a:lnTo>
                      <a:pt x="16" y="6"/>
                    </a:lnTo>
                    <a:lnTo>
                      <a:pt x="11" y="11"/>
                    </a:lnTo>
                    <a:lnTo>
                      <a:pt x="6" y="16"/>
                    </a:lnTo>
                    <a:lnTo>
                      <a:pt x="3" y="20"/>
                    </a:lnTo>
                    <a:lnTo>
                      <a:pt x="2" y="22"/>
                    </a:lnTo>
                    <a:lnTo>
                      <a:pt x="1" y="26"/>
                    </a:lnTo>
                    <a:lnTo>
                      <a:pt x="0" y="30"/>
                    </a:lnTo>
                    <a:lnTo>
                      <a:pt x="0" y="34"/>
                    </a:lnTo>
                    <a:lnTo>
                      <a:pt x="0" y="37"/>
                    </a:lnTo>
                    <a:lnTo>
                      <a:pt x="0" y="41"/>
                    </a:lnTo>
                    <a:lnTo>
                      <a:pt x="0" y="45"/>
                    </a:lnTo>
                    <a:lnTo>
                      <a:pt x="1" y="49"/>
                    </a:lnTo>
                    <a:lnTo>
                      <a:pt x="2" y="52"/>
                    </a:lnTo>
                    <a:lnTo>
                      <a:pt x="3" y="55"/>
                    </a:lnTo>
                    <a:lnTo>
                      <a:pt x="6" y="59"/>
                    </a:lnTo>
                    <a:lnTo>
                      <a:pt x="11" y="64"/>
                    </a:lnTo>
                    <a:lnTo>
                      <a:pt x="16" y="69"/>
                    </a:lnTo>
                    <a:lnTo>
                      <a:pt x="18" y="70"/>
                    </a:lnTo>
                    <a:lnTo>
                      <a:pt x="22" y="71"/>
                    </a:lnTo>
                    <a:lnTo>
                      <a:pt x="26" y="72"/>
                    </a:lnTo>
                    <a:lnTo>
                      <a:pt x="29" y="74"/>
                    </a:lnTo>
                    <a:lnTo>
                      <a:pt x="33" y="75"/>
                    </a:lnTo>
                    <a:lnTo>
                      <a:pt x="37" y="75"/>
                    </a:lnTo>
                    <a:lnTo>
                      <a:pt x="41" y="75"/>
                    </a:lnTo>
                    <a:lnTo>
                      <a:pt x="44" y="74"/>
                    </a:lnTo>
                    <a:lnTo>
                      <a:pt x="47" y="72"/>
                    </a:lnTo>
                    <a:lnTo>
                      <a:pt x="50" y="71"/>
                    </a:lnTo>
                    <a:lnTo>
                      <a:pt x="54" y="70"/>
                    </a:lnTo>
                    <a:lnTo>
                      <a:pt x="57" y="69"/>
                    </a:lnTo>
                    <a:lnTo>
                      <a:pt x="63" y="64"/>
                    </a:lnTo>
                    <a:lnTo>
                      <a:pt x="67" y="59"/>
                    </a:lnTo>
                    <a:lnTo>
                      <a:pt x="69" y="55"/>
                    </a:lnTo>
                    <a:lnTo>
                      <a:pt x="70" y="52"/>
                    </a:lnTo>
                    <a:lnTo>
                      <a:pt x="72" y="49"/>
                    </a:lnTo>
                    <a:lnTo>
                      <a:pt x="73" y="45"/>
                    </a:lnTo>
                    <a:lnTo>
                      <a:pt x="73" y="41"/>
                    </a:lnTo>
                    <a:lnTo>
                      <a:pt x="73" y="37"/>
                    </a:lnTo>
                    <a:lnTo>
                      <a:pt x="73" y="34"/>
                    </a:lnTo>
                    <a:lnTo>
                      <a:pt x="73" y="30"/>
                    </a:lnTo>
                    <a:lnTo>
                      <a:pt x="72" y="26"/>
                    </a:lnTo>
                    <a:lnTo>
                      <a:pt x="70" y="22"/>
                    </a:lnTo>
                    <a:lnTo>
                      <a:pt x="69" y="20"/>
                    </a:lnTo>
                    <a:lnTo>
                      <a:pt x="67" y="16"/>
                    </a:lnTo>
                    <a:lnTo>
                      <a:pt x="63" y="11"/>
                    </a:lnTo>
                    <a:lnTo>
                      <a:pt x="57" y="6"/>
                    </a:lnTo>
                    <a:lnTo>
                      <a:pt x="54" y="5"/>
                    </a:lnTo>
                    <a:lnTo>
                      <a:pt x="50" y="4"/>
                    </a:lnTo>
                    <a:lnTo>
                      <a:pt x="47" y="2"/>
                    </a:lnTo>
                    <a:lnTo>
                      <a:pt x="44" y="1"/>
                    </a:lnTo>
                    <a:lnTo>
                      <a:pt x="41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76" name="Freeform 451"/>
              <p:cNvSpPr>
                <a:spLocks/>
              </p:cNvSpPr>
              <p:nvPr/>
            </p:nvSpPr>
            <p:spPr bwMode="auto">
              <a:xfrm>
                <a:off x="4700" y="2310"/>
                <a:ext cx="73" cy="75"/>
              </a:xfrm>
              <a:custGeom>
                <a:avLst/>
                <a:gdLst>
                  <a:gd name="T0" fmla="*/ 37 w 73"/>
                  <a:gd name="T1" fmla="*/ 0 h 75"/>
                  <a:gd name="T2" fmla="*/ 33 w 73"/>
                  <a:gd name="T3" fmla="*/ 0 h 75"/>
                  <a:gd name="T4" fmla="*/ 29 w 73"/>
                  <a:gd name="T5" fmla="*/ 1 h 75"/>
                  <a:gd name="T6" fmla="*/ 26 w 73"/>
                  <a:gd name="T7" fmla="*/ 2 h 75"/>
                  <a:gd name="T8" fmla="*/ 22 w 73"/>
                  <a:gd name="T9" fmla="*/ 4 h 75"/>
                  <a:gd name="T10" fmla="*/ 18 w 73"/>
                  <a:gd name="T11" fmla="*/ 5 h 75"/>
                  <a:gd name="T12" fmla="*/ 16 w 73"/>
                  <a:gd name="T13" fmla="*/ 6 h 75"/>
                  <a:gd name="T14" fmla="*/ 11 w 73"/>
                  <a:gd name="T15" fmla="*/ 11 h 75"/>
                  <a:gd name="T16" fmla="*/ 6 w 73"/>
                  <a:gd name="T17" fmla="*/ 16 h 75"/>
                  <a:gd name="T18" fmla="*/ 3 w 73"/>
                  <a:gd name="T19" fmla="*/ 20 h 75"/>
                  <a:gd name="T20" fmla="*/ 2 w 73"/>
                  <a:gd name="T21" fmla="*/ 22 h 75"/>
                  <a:gd name="T22" fmla="*/ 1 w 73"/>
                  <a:gd name="T23" fmla="*/ 26 h 75"/>
                  <a:gd name="T24" fmla="*/ 0 w 73"/>
                  <a:gd name="T25" fmla="*/ 30 h 75"/>
                  <a:gd name="T26" fmla="*/ 0 w 73"/>
                  <a:gd name="T27" fmla="*/ 34 h 75"/>
                  <a:gd name="T28" fmla="*/ 0 w 73"/>
                  <a:gd name="T29" fmla="*/ 37 h 75"/>
                  <a:gd name="T30" fmla="*/ 0 w 73"/>
                  <a:gd name="T31" fmla="*/ 41 h 75"/>
                  <a:gd name="T32" fmla="*/ 0 w 73"/>
                  <a:gd name="T33" fmla="*/ 45 h 75"/>
                  <a:gd name="T34" fmla="*/ 1 w 73"/>
                  <a:gd name="T35" fmla="*/ 49 h 75"/>
                  <a:gd name="T36" fmla="*/ 2 w 73"/>
                  <a:gd name="T37" fmla="*/ 52 h 75"/>
                  <a:gd name="T38" fmla="*/ 3 w 73"/>
                  <a:gd name="T39" fmla="*/ 55 h 75"/>
                  <a:gd name="T40" fmla="*/ 6 w 73"/>
                  <a:gd name="T41" fmla="*/ 59 h 75"/>
                  <a:gd name="T42" fmla="*/ 11 w 73"/>
                  <a:gd name="T43" fmla="*/ 64 h 75"/>
                  <a:gd name="T44" fmla="*/ 16 w 73"/>
                  <a:gd name="T45" fmla="*/ 69 h 75"/>
                  <a:gd name="T46" fmla="*/ 18 w 73"/>
                  <a:gd name="T47" fmla="*/ 70 h 75"/>
                  <a:gd name="T48" fmla="*/ 22 w 73"/>
                  <a:gd name="T49" fmla="*/ 71 h 75"/>
                  <a:gd name="T50" fmla="*/ 26 w 73"/>
                  <a:gd name="T51" fmla="*/ 72 h 75"/>
                  <a:gd name="T52" fmla="*/ 29 w 73"/>
                  <a:gd name="T53" fmla="*/ 74 h 75"/>
                  <a:gd name="T54" fmla="*/ 33 w 73"/>
                  <a:gd name="T55" fmla="*/ 75 h 75"/>
                  <a:gd name="T56" fmla="*/ 37 w 73"/>
                  <a:gd name="T57" fmla="*/ 75 h 75"/>
                  <a:gd name="T58" fmla="*/ 41 w 73"/>
                  <a:gd name="T59" fmla="*/ 75 h 75"/>
                  <a:gd name="T60" fmla="*/ 44 w 73"/>
                  <a:gd name="T61" fmla="*/ 74 h 75"/>
                  <a:gd name="T62" fmla="*/ 47 w 73"/>
                  <a:gd name="T63" fmla="*/ 72 h 75"/>
                  <a:gd name="T64" fmla="*/ 50 w 73"/>
                  <a:gd name="T65" fmla="*/ 71 h 75"/>
                  <a:gd name="T66" fmla="*/ 54 w 73"/>
                  <a:gd name="T67" fmla="*/ 70 h 75"/>
                  <a:gd name="T68" fmla="*/ 57 w 73"/>
                  <a:gd name="T69" fmla="*/ 69 h 75"/>
                  <a:gd name="T70" fmla="*/ 63 w 73"/>
                  <a:gd name="T71" fmla="*/ 64 h 75"/>
                  <a:gd name="T72" fmla="*/ 67 w 73"/>
                  <a:gd name="T73" fmla="*/ 59 h 75"/>
                  <a:gd name="T74" fmla="*/ 69 w 73"/>
                  <a:gd name="T75" fmla="*/ 55 h 75"/>
                  <a:gd name="T76" fmla="*/ 70 w 73"/>
                  <a:gd name="T77" fmla="*/ 52 h 75"/>
                  <a:gd name="T78" fmla="*/ 72 w 73"/>
                  <a:gd name="T79" fmla="*/ 49 h 75"/>
                  <a:gd name="T80" fmla="*/ 73 w 73"/>
                  <a:gd name="T81" fmla="*/ 45 h 75"/>
                  <a:gd name="T82" fmla="*/ 73 w 73"/>
                  <a:gd name="T83" fmla="*/ 41 h 75"/>
                  <a:gd name="T84" fmla="*/ 73 w 73"/>
                  <a:gd name="T85" fmla="*/ 37 h 75"/>
                  <a:gd name="T86" fmla="*/ 73 w 73"/>
                  <a:gd name="T87" fmla="*/ 34 h 75"/>
                  <a:gd name="T88" fmla="*/ 73 w 73"/>
                  <a:gd name="T89" fmla="*/ 30 h 75"/>
                  <a:gd name="T90" fmla="*/ 72 w 73"/>
                  <a:gd name="T91" fmla="*/ 26 h 75"/>
                  <a:gd name="T92" fmla="*/ 70 w 73"/>
                  <a:gd name="T93" fmla="*/ 22 h 75"/>
                  <a:gd name="T94" fmla="*/ 69 w 73"/>
                  <a:gd name="T95" fmla="*/ 20 h 75"/>
                  <a:gd name="T96" fmla="*/ 67 w 73"/>
                  <a:gd name="T97" fmla="*/ 16 h 75"/>
                  <a:gd name="T98" fmla="*/ 63 w 73"/>
                  <a:gd name="T99" fmla="*/ 11 h 75"/>
                  <a:gd name="T100" fmla="*/ 57 w 73"/>
                  <a:gd name="T101" fmla="*/ 6 h 75"/>
                  <a:gd name="T102" fmla="*/ 54 w 73"/>
                  <a:gd name="T103" fmla="*/ 5 h 75"/>
                  <a:gd name="T104" fmla="*/ 50 w 73"/>
                  <a:gd name="T105" fmla="*/ 4 h 75"/>
                  <a:gd name="T106" fmla="*/ 47 w 73"/>
                  <a:gd name="T107" fmla="*/ 2 h 75"/>
                  <a:gd name="T108" fmla="*/ 44 w 73"/>
                  <a:gd name="T109" fmla="*/ 1 h 75"/>
                  <a:gd name="T110" fmla="*/ 41 w 73"/>
                  <a:gd name="T111" fmla="*/ 0 h 75"/>
                  <a:gd name="T112" fmla="*/ 37 w 73"/>
                  <a:gd name="T113" fmla="*/ 0 h 7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3"/>
                  <a:gd name="T172" fmla="*/ 0 h 75"/>
                  <a:gd name="T173" fmla="*/ 73 w 73"/>
                  <a:gd name="T174" fmla="*/ 75 h 7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3" h="75">
                    <a:moveTo>
                      <a:pt x="37" y="0"/>
                    </a:moveTo>
                    <a:lnTo>
                      <a:pt x="33" y="0"/>
                    </a:lnTo>
                    <a:lnTo>
                      <a:pt x="29" y="1"/>
                    </a:lnTo>
                    <a:lnTo>
                      <a:pt x="26" y="2"/>
                    </a:lnTo>
                    <a:lnTo>
                      <a:pt x="22" y="4"/>
                    </a:lnTo>
                    <a:lnTo>
                      <a:pt x="18" y="5"/>
                    </a:lnTo>
                    <a:lnTo>
                      <a:pt x="16" y="6"/>
                    </a:lnTo>
                    <a:lnTo>
                      <a:pt x="11" y="11"/>
                    </a:lnTo>
                    <a:lnTo>
                      <a:pt x="6" y="16"/>
                    </a:lnTo>
                    <a:lnTo>
                      <a:pt x="3" y="20"/>
                    </a:lnTo>
                    <a:lnTo>
                      <a:pt x="2" y="22"/>
                    </a:lnTo>
                    <a:lnTo>
                      <a:pt x="1" y="26"/>
                    </a:lnTo>
                    <a:lnTo>
                      <a:pt x="0" y="30"/>
                    </a:lnTo>
                    <a:lnTo>
                      <a:pt x="0" y="34"/>
                    </a:lnTo>
                    <a:lnTo>
                      <a:pt x="0" y="37"/>
                    </a:lnTo>
                    <a:lnTo>
                      <a:pt x="0" y="41"/>
                    </a:lnTo>
                    <a:lnTo>
                      <a:pt x="0" y="45"/>
                    </a:lnTo>
                    <a:lnTo>
                      <a:pt x="1" y="49"/>
                    </a:lnTo>
                    <a:lnTo>
                      <a:pt x="2" y="52"/>
                    </a:lnTo>
                    <a:lnTo>
                      <a:pt x="3" y="55"/>
                    </a:lnTo>
                    <a:lnTo>
                      <a:pt x="6" y="59"/>
                    </a:lnTo>
                    <a:lnTo>
                      <a:pt x="11" y="64"/>
                    </a:lnTo>
                    <a:lnTo>
                      <a:pt x="16" y="69"/>
                    </a:lnTo>
                    <a:lnTo>
                      <a:pt x="18" y="70"/>
                    </a:lnTo>
                    <a:lnTo>
                      <a:pt x="22" y="71"/>
                    </a:lnTo>
                    <a:lnTo>
                      <a:pt x="26" y="72"/>
                    </a:lnTo>
                    <a:lnTo>
                      <a:pt x="29" y="74"/>
                    </a:lnTo>
                    <a:lnTo>
                      <a:pt x="33" y="75"/>
                    </a:lnTo>
                    <a:lnTo>
                      <a:pt x="37" y="75"/>
                    </a:lnTo>
                    <a:lnTo>
                      <a:pt x="41" y="75"/>
                    </a:lnTo>
                    <a:lnTo>
                      <a:pt x="44" y="74"/>
                    </a:lnTo>
                    <a:lnTo>
                      <a:pt x="47" y="72"/>
                    </a:lnTo>
                    <a:lnTo>
                      <a:pt x="50" y="71"/>
                    </a:lnTo>
                    <a:lnTo>
                      <a:pt x="54" y="70"/>
                    </a:lnTo>
                    <a:lnTo>
                      <a:pt x="57" y="69"/>
                    </a:lnTo>
                    <a:lnTo>
                      <a:pt x="63" y="64"/>
                    </a:lnTo>
                    <a:lnTo>
                      <a:pt x="67" y="59"/>
                    </a:lnTo>
                    <a:lnTo>
                      <a:pt x="69" y="55"/>
                    </a:lnTo>
                    <a:lnTo>
                      <a:pt x="70" y="52"/>
                    </a:lnTo>
                    <a:lnTo>
                      <a:pt x="72" y="49"/>
                    </a:lnTo>
                    <a:lnTo>
                      <a:pt x="73" y="45"/>
                    </a:lnTo>
                    <a:lnTo>
                      <a:pt x="73" y="41"/>
                    </a:lnTo>
                    <a:lnTo>
                      <a:pt x="73" y="37"/>
                    </a:lnTo>
                    <a:lnTo>
                      <a:pt x="73" y="34"/>
                    </a:lnTo>
                    <a:lnTo>
                      <a:pt x="73" y="30"/>
                    </a:lnTo>
                    <a:lnTo>
                      <a:pt x="72" y="26"/>
                    </a:lnTo>
                    <a:lnTo>
                      <a:pt x="70" y="22"/>
                    </a:lnTo>
                    <a:lnTo>
                      <a:pt x="69" y="20"/>
                    </a:lnTo>
                    <a:lnTo>
                      <a:pt x="67" y="16"/>
                    </a:lnTo>
                    <a:lnTo>
                      <a:pt x="63" y="11"/>
                    </a:lnTo>
                    <a:lnTo>
                      <a:pt x="57" y="6"/>
                    </a:lnTo>
                    <a:lnTo>
                      <a:pt x="54" y="5"/>
                    </a:lnTo>
                    <a:lnTo>
                      <a:pt x="50" y="4"/>
                    </a:lnTo>
                    <a:lnTo>
                      <a:pt x="47" y="2"/>
                    </a:lnTo>
                    <a:lnTo>
                      <a:pt x="44" y="1"/>
                    </a:lnTo>
                    <a:lnTo>
                      <a:pt x="41" y="0"/>
                    </a:lnTo>
                    <a:lnTo>
                      <a:pt x="37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77" name="Freeform 452"/>
              <p:cNvSpPr>
                <a:spLocks/>
              </p:cNvSpPr>
              <p:nvPr/>
            </p:nvSpPr>
            <p:spPr bwMode="auto">
              <a:xfrm>
                <a:off x="4413" y="2130"/>
                <a:ext cx="73" cy="75"/>
              </a:xfrm>
              <a:custGeom>
                <a:avLst/>
                <a:gdLst>
                  <a:gd name="T0" fmla="*/ 36 w 73"/>
                  <a:gd name="T1" fmla="*/ 0 h 75"/>
                  <a:gd name="T2" fmla="*/ 32 w 73"/>
                  <a:gd name="T3" fmla="*/ 1 h 75"/>
                  <a:gd name="T4" fmla="*/ 28 w 73"/>
                  <a:gd name="T5" fmla="*/ 1 h 75"/>
                  <a:gd name="T6" fmla="*/ 25 w 73"/>
                  <a:gd name="T7" fmla="*/ 3 h 75"/>
                  <a:gd name="T8" fmla="*/ 22 w 73"/>
                  <a:gd name="T9" fmla="*/ 4 h 75"/>
                  <a:gd name="T10" fmla="*/ 18 w 73"/>
                  <a:gd name="T11" fmla="*/ 5 h 75"/>
                  <a:gd name="T12" fmla="*/ 16 w 73"/>
                  <a:gd name="T13" fmla="*/ 7 h 75"/>
                  <a:gd name="T14" fmla="*/ 10 w 73"/>
                  <a:gd name="T15" fmla="*/ 11 h 75"/>
                  <a:gd name="T16" fmla="*/ 6 w 73"/>
                  <a:gd name="T17" fmla="*/ 17 h 75"/>
                  <a:gd name="T18" fmla="*/ 3 w 73"/>
                  <a:gd name="T19" fmla="*/ 20 h 75"/>
                  <a:gd name="T20" fmla="*/ 2 w 73"/>
                  <a:gd name="T21" fmla="*/ 24 h 75"/>
                  <a:gd name="T22" fmla="*/ 1 w 73"/>
                  <a:gd name="T23" fmla="*/ 26 h 75"/>
                  <a:gd name="T24" fmla="*/ 0 w 73"/>
                  <a:gd name="T25" fmla="*/ 30 h 75"/>
                  <a:gd name="T26" fmla="*/ 0 w 73"/>
                  <a:gd name="T27" fmla="*/ 34 h 75"/>
                  <a:gd name="T28" fmla="*/ 0 w 73"/>
                  <a:gd name="T29" fmla="*/ 37 h 75"/>
                  <a:gd name="T30" fmla="*/ 0 w 73"/>
                  <a:gd name="T31" fmla="*/ 41 h 75"/>
                  <a:gd name="T32" fmla="*/ 0 w 73"/>
                  <a:gd name="T33" fmla="*/ 45 h 75"/>
                  <a:gd name="T34" fmla="*/ 1 w 73"/>
                  <a:gd name="T35" fmla="*/ 49 h 75"/>
                  <a:gd name="T36" fmla="*/ 2 w 73"/>
                  <a:gd name="T37" fmla="*/ 52 h 75"/>
                  <a:gd name="T38" fmla="*/ 3 w 73"/>
                  <a:gd name="T39" fmla="*/ 55 h 75"/>
                  <a:gd name="T40" fmla="*/ 6 w 73"/>
                  <a:gd name="T41" fmla="*/ 59 h 75"/>
                  <a:gd name="T42" fmla="*/ 10 w 73"/>
                  <a:gd name="T43" fmla="*/ 64 h 75"/>
                  <a:gd name="T44" fmla="*/ 16 w 73"/>
                  <a:gd name="T45" fmla="*/ 69 h 75"/>
                  <a:gd name="T46" fmla="*/ 18 w 73"/>
                  <a:gd name="T47" fmla="*/ 70 h 75"/>
                  <a:gd name="T48" fmla="*/ 22 w 73"/>
                  <a:gd name="T49" fmla="*/ 72 h 75"/>
                  <a:gd name="T50" fmla="*/ 25 w 73"/>
                  <a:gd name="T51" fmla="*/ 74 h 75"/>
                  <a:gd name="T52" fmla="*/ 28 w 73"/>
                  <a:gd name="T53" fmla="*/ 74 h 75"/>
                  <a:gd name="T54" fmla="*/ 32 w 73"/>
                  <a:gd name="T55" fmla="*/ 75 h 75"/>
                  <a:gd name="T56" fmla="*/ 36 w 73"/>
                  <a:gd name="T57" fmla="*/ 75 h 75"/>
                  <a:gd name="T58" fmla="*/ 39 w 73"/>
                  <a:gd name="T59" fmla="*/ 75 h 75"/>
                  <a:gd name="T60" fmla="*/ 43 w 73"/>
                  <a:gd name="T61" fmla="*/ 74 h 75"/>
                  <a:gd name="T62" fmla="*/ 47 w 73"/>
                  <a:gd name="T63" fmla="*/ 74 h 75"/>
                  <a:gd name="T64" fmla="*/ 51 w 73"/>
                  <a:gd name="T65" fmla="*/ 72 h 75"/>
                  <a:gd name="T66" fmla="*/ 54 w 73"/>
                  <a:gd name="T67" fmla="*/ 70 h 75"/>
                  <a:gd name="T68" fmla="*/ 57 w 73"/>
                  <a:gd name="T69" fmla="*/ 69 h 75"/>
                  <a:gd name="T70" fmla="*/ 62 w 73"/>
                  <a:gd name="T71" fmla="*/ 64 h 75"/>
                  <a:gd name="T72" fmla="*/ 67 w 73"/>
                  <a:gd name="T73" fmla="*/ 59 h 75"/>
                  <a:gd name="T74" fmla="*/ 69 w 73"/>
                  <a:gd name="T75" fmla="*/ 55 h 75"/>
                  <a:gd name="T76" fmla="*/ 71 w 73"/>
                  <a:gd name="T77" fmla="*/ 52 h 75"/>
                  <a:gd name="T78" fmla="*/ 72 w 73"/>
                  <a:gd name="T79" fmla="*/ 49 h 75"/>
                  <a:gd name="T80" fmla="*/ 73 w 73"/>
                  <a:gd name="T81" fmla="*/ 45 h 75"/>
                  <a:gd name="T82" fmla="*/ 73 w 73"/>
                  <a:gd name="T83" fmla="*/ 41 h 75"/>
                  <a:gd name="T84" fmla="*/ 73 w 73"/>
                  <a:gd name="T85" fmla="*/ 37 h 75"/>
                  <a:gd name="T86" fmla="*/ 73 w 73"/>
                  <a:gd name="T87" fmla="*/ 34 h 75"/>
                  <a:gd name="T88" fmla="*/ 73 w 73"/>
                  <a:gd name="T89" fmla="*/ 30 h 75"/>
                  <a:gd name="T90" fmla="*/ 72 w 73"/>
                  <a:gd name="T91" fmla="*/ 26 h 75"/>
                  <a:gd name="T92" fmla="*/ 71 w 73"/>
                  <a:gd name="T93" fmla="*/ 24 h 75"/>
                  <a:gd name="T94" fmla="*/ 69 w 73"/>
                  <a:gd name="T95" fmla="*/ 20 h 75"/>
                  <a:gd name="T96" fmla="*/ 67 w 73"/>
                  <a:gd name="T97" fmla="*/ 17 h 75"/>
                  <a:gd name="T98" fmla="*/ 62 w 73"/>
                  <a:gd name="T99" fmla="*/ 11 h 75"/>
                  <a:gd name="T100" fmla="*/ 57 w 73"/>
                  <a:gd name="T101" fmla="*/ 7 h 75"/>
                  <a:gd name="T102" fmla="*/ 54 w 73"/>
                  <a:gd name="T103" fmla="*/ 5 h 75"/>
                  <a:gd name="T104" fmla="*/ 51 w 73"/>
                  <a:gd name="T105" fmla="*/ 4 h 75"/>
                  <a:gd name="T106" fmla="*/ 47 w 73"/>
                  <a:gd name="T107" fmla="*/ 3 h 75"/>
                  <a:gd name="T108" fmla="*/ 43 w 73"/>
                  <a:gd name="T109" fmla="*/ 1 h 75"/>
                  <a:gd name="T110" fmla="*/ 39 w 73"/>
                  <a:gd name="T111" fmla="*/ 1 h 75"/>
                  <a:gd name="T112" fmla="*/ 36 w 73"/>
                  <a:gd name="T113" fmla="*/ 0 h 7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3"/>
                  <a:gd name="T172" fmla="*/ 0 h 75"/>
                  <a:gd name="T173" fmla="*/ 73 w 73"/>
                  <a:gd name="T174" fmla="*/ 75 h 7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3" h="75">
                    <a:moveTo>
                      <a:pt x="36" y="0"/>
                    </a:moveTo>
                    <a:lnTo>
                      <a:pt x="32" y="1"/>
                    </a:lnTo>
                    <a:lnTo>
                      <a:pt x="28" y="1"/>
                    </a:lnTo>
                    <a:lnTo>
                      <a:pt x="25" y="3"/>
                    </a:lnTo>
                    <a:lnTo>
                      <a:pt x="22" y="4"/>
                    </a:lnTo>
                    <a:lnTo>
                      <a:pt x="18" y="5"/>
                    </a:lnTo>
                    <a:lnTo>
                      <a:pt x="16" y="7"/>
                    </a:lnTo>
                    <a:lnTo>
                      <a:pt x="10" y="11"/>
                    </a:lnTo>
                    <a:lnTo>
                      <a:pt x="6" y="17"/>
                    </a:lnTo>
                    <a:lnTo>
                      <a:pt x="3" y="20"/>
                    </a:lnTo>
                    <a:lnTo>
                      <a:pt x="2" y="24"/>
                    </a:lnTo>
                    <a:lnTo>
                      <a:pt x="1" y="26"/>
                    </a:lnTo>
                    <a:lnTo>
                      <a:pt x="0" y="30"/>
                    </a:lnTo>
                    <a:lnTo>
                      <a:pt x="0" y="34"/>
                    </a:lnTo>
                    <a:lnTo>
                      <a:pt x="0" y="37"/>
                    </a:lnTo>
                    <a:lnTo>
                      <a:pt x="0" y="41"/>
                    </a:lnTo>
                    <a:lnTo>
                      <a:pt x="0" y="45"/>
                    </a:lnTo>
                    <a:lnTo>
                      <a:pt x="1" y="49"/>
                    </a:lnTo>
                    <a:lnTo>
                      <a:pt x="2" y="52"/>
                    </a:lnTo>
                    <a:lnTo>
                      <a:pt x="3" y="55"/>
                    </a:lnTo>
                    <a:lnTo>
                      <a:pt x="6" y="59"/>
                    </a:lnTo>
                    <a:lnTo>
                      <a:pt x="10" y="64"/>
                    </a:lnTo>
                    <a:lnTo>
                      <a:pt x="16" y="69"/>
                    </a:lnTo>
                    <a:lnTo>
                      <a:pt x="18" y="70"/>
                    </a:lnTo>
                    <a:lnTo>
                      <a:pt x="22" y="72"/>
                    </a:lnTo>
                    <a:lnTo>
                      <a:pt x="25" y="74"/>
                    </a:lnTo>
                    <a:lnTo>
                      <a:pt x="28" y="74"/>
                    </a:lnTo>
                    <a:lnTo>
                      <a:pt x="32" y="75"/>
                    </a:lnTo>
                    <a:lnTo>
                      <a:pt x="36" y="75"/>
                    </a:lnTo>
                    <a:lnTo>
                      <a:pt x="39" y="75"/>
                    </a:lnTo>
                    <a:lnTo>
                      <a:pt x="43" y="74"/>
                    </a:lnTo>
                    <a:lnTo>
                      <a:pt x="47" y="74"/>
                    </a:lnTo>
                    <a:lnTo>
                      <a:pt x="51" y="72"/>
                    </a:lnTo>
                    <a:lnTo>
                      <a:pt x="54" y="70"/>
                    </a:lnTo>
                    <a:lnTo>
                      <a:pt x="57" y="69"/>
                    </a:lnTo>
                    <a:lnTo>
                      <a:pt x="62" y="64"/>
                    </a:lnTo>
                    <a:lnTo>
                      <a:pt x="67" y="59"/>
                    </a:lnTo>
                    <a:lnTo>
                      <a:pt x="69" y="55"/>
                    </a:lnTo>
                    <a:lnTo>
                      <a:pt x="71" y="52"/>
                    </a:lnTo>
                    <a:lnTo>
                      <a:pt x="72" y="49"/>
                    </a:lnTo>
                    <a:lnTo>
                      <a:pt x="73" y="45"/>
                    </a:lnTo>
                    <a:lnTo>
                      <a:pt x="73" y="41"/>
                    </a:lnTo>
                    <a:lnTo>
                      <a:pt x="73" y="37"/>
                    </a:lnTo>
                    <a:lnTo>
                      <a:pt x="73" y="34"/>
                    </a:lnTo>
                    <a:lnTo>
                      <a:pt x="73" y="30"/>
                    </a:lnTo>
                    <a:lnTo>
                      <a:pt x="72" y="26"/>
                    </a:lnTo>
                    <a:lnTo>
                      <a:pt x="71" y="24"/>
                    </a:lnTo>
                    <a:lnTo>
                      <a:pt x="69" y="20"/>
                    </a:lnTo>
                    <a:lnTo>
                      <a:pt x="67" y="17"/>
                    </a:lnTo>
                    <a:lnTo>
                      <a:pt x="62" y="11"/>
                    </a:lnTo>
                    <a:lnTo>
                      <a:pt x="57" y="7"/>
                    </a:lnTo>
                    <a:lnTo>
                      <a:pt x="54" y="5"/>
                    </a:lnTo>
                    <a:lnTo>
                      <a:pt x="51" y="4"/>
                    </a:lnTo>
                    <a:lnTo>
                      <a:pt x="47" y="3"/>
                    </a:lnTo>
                    <a:lnTo>
                      <a:pt x="43" y="1"/>
                    </a:lnTo>
                    <a:lnTo>
                      <a:pt x="39" y="1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78" name="Freeform 453"/>
              <p:cNvSpPr>
                <a:spLocks/>
              </p:cNvSpPr>
              <p:nvPr/>
            </p:nvSpPr>
            <p:spPr bwMode="auto">
              <a:xfrm>
                <a:off x="4413" y="2130"/>
                <a:ext cx="73" cy="75"/>
              </a:xfrm>
              <a:custGeom>
                <a:avLst/>
                <a:gdLst>
                  <a:gd name="T0" fmla="*/ 36 w 73"/>
                  <a:gd name="T1" fmla="*/ 0 h 75"/>
                  <a:gd name="T2" fmla="*/ 32 w 73"/>
                  <a:gd name="T3" fmla="*/ 1 h 75"/>
                  <a:gd name="T4" fmla="*/ 28 w 73"/>
                  <a:gd name="T5" fmla="*/ 1 h 75"/>
                  <a:gd name="T6" fmla="*/ 25 w 73"/>
                  <a:gd name="T7" fmla="*/ 3 h 75"/>
                  <a:gd name="T8" fmla="*/ 22 w 73"/>
                  <a:gd name="T9" fmla="*/ 4 h 75"/>
                  <a:gd name="T10" fmla="*/ 18 w 73"/>
                  <a:gd name="T11" fmla="*/ 5 h 75"/>
                  <a:gd name="T12" fmla="*/ 16 w 73"/>
                  <a:gd name="T13" fmla="*/ 7 h 75"/>
                  <a:gd name="T14" fmla="*/ 10 w 73"/>
                  <a:gd name="T15" fmla="*/ 11 h 75"/>
                  <a:gd name="T16" fmla="*/ 6 w 73"/>
                  <a:gd name="T17" fmla="*/ 17 h 75"/>
                  <a:gd name="T18" fmla="*/ 3 w 73"/>
                  <a:gd name="T19" fmla="*/ 20 h 75"/>
                  <a:gd name="T20" fmla="*/ 2 w 73"/>
                  <a:gd name="T21" fmla="*/ 24 h 75"/>
                  <a:gd name="T22" fmla="*/ 1 w 73"/>
                  <a:gd name="T23" fmla="*/ 26 h 75"/>
                  <a:gd name="T24" fmla="*/ 0 w 73"/>
                  <a:gd name="T25" fmla="*/ 30 h 75"/>
                  <a:gd name="T26" fmla="*/ 0 w 73"/>
                  <a:gd name="T27" fmla="*/ 34 h 75"/>
                  <a:gd name="T28" fmla="*/ 0 w 73"/>
                  <a:gd name="T29" fmla="*/ 37 h 75"/>
                  <a:gd name="T30" fmla="*/ 0 w 73"/>
                  <a:gd name="T31" fmla="*/ 41 h 75"/>
                  <a:gd name="T32" fmla="*/ 0 w 73"/>
                  <a:gd name="T33" fmla="*/ 45 h 75"/>
                  <a:gd name="T34" fmla="*/ 1 w 73"/>
                  <a:gd name="T35" fmla="*/ 49 h 75"/>
                  <a:gd name="T36" fmla="*/ 2 w 73"/>
                  <a:gd name="T37" fmla="*/ 52 h 75"/>
                  <a:gd name="T38" fmla="*/ 3 w 73"/>
                  <a:gd name="T39" fmla="*/ 55 h 75"/>
                  <a:gd name="T40" fmla="*/ 6 w 73"/>
                  <a:gd name="T41" fmla="*/ 59 h 75"/>
                  <a:gd name="T42" fmla="*/ 10 w 73"/>
                  <a:gd name="T43" fmla="*/ 64 h 75"/>
                  <a:gd name="T44" fmla="*/ 16 w 73"/>
                  <a:gd name="T45" fmla="*/ 69 h 75"/>
                  <a:gd name="T46" fmla="*/ 18 w 73"/>
                  <a:gd name="T47" fmla="*/ 70 h 75"/>
                  <a:gd name="T48" fmla="*/ 22 w 73"/>
                  <a:gd name="T49" fmla="*/ 72 h 75"/>
                  <a:gd name="T50" fmla="*/ 25 w 73"/>
                  <a:gd name="T51" fmla="*/ 74 h 75"/>
                  <a:gd name="T52" fmla="*/ 28 w 73"/>
                  <a:gd name="T53" fmla="*/ 74 h 75"/>
                  <a:gd name="T54" fmla="*/ 32 w 73"/>
                  <a:gd name="T55" fmla="*/ 75 h 75"/>
                  <a:gd name="T56" fmla="*/ 36 w 73"/>
                  <a:gd name="T57" fmla="*/ 75 h 75"/>
                  <a:gd name="T58" fmla="*/ 39 w 73"/>
                  <a:gd name="T59" fmla="*/ 75 h 75"/>
                  <a:gd name="T60" fmla="*/ 43 w 73"/>
                  <a:gd name="T61" fmla="*/ 74 h 75"/>
                  <a:gd name="T62" fmla="*/ 47 w 73"/>
                  <a:gd name="T63" fmla="*/ 74 h 75"/>
                  <a:gd name="T64" fmla="*/ 51 w 73"/>
                  <a:gd name="T65" fmla="*/ 72 h 75"/>
                  <a:gd name="T66" fmla="*/ 54 w 73"/>
                  <a:gd name="T67" fmla="*/ 70 h 75"/>
                  <a:gd name="T68" fmla="*/ 57 w 73"/>
                  <a:gd name="T69" fmla="*/ 69 h 75"/>
                  <a:gd name="T70" fmla="*/ 62 w 73"/>
                  <a:gd name="T71" fmla="*/ 64 h 75"/>
                  <a:gd name="T72" fmla="*/ 67 w 73"/>
                  <a:gd name="T73" fmla="*/ 59 h 75"/>
                  <a:gd name="T74" fmla="*/ 69 w 73"/>
                  <a:gd name="T75" fmla="*/ 55 h 75"/>
                  <a:gd name="T76" fmla="*/ 71 w 73"/>
                  <a:gd name="T77" fmla="*/ 52 h 75"/>
                  <a:gd name="T78" fmla="*/ 72 w 73"/>
                  <a:gd name="T79" fmla="*/ 49 h 75"/>
                  <a:gd name="T80" fmla="*/ 73 w 73"/>
                  <a:gd name="T81" fmla="*/ 45 h 75"/>
                  <a:gd name="T82" fmla="*/ 73 w 73"/>
                  <a:gd name="T83" fmla="*/ 41 h 75"/>
                  <a:gd name="T84" fmla="*/ 73 w 73"/>
                  <a:gd name="T85" fmla="*/ 37 h 75"/>
                  <a:gd name="T86" fmla="*/ 73 w 73"/>
                  <a:gd name="T87" fmla="*/ 34 h 75"/>
                  <a:gd name="T88" fmla="*/ 73 w 73"/>
                  <a:gd name="T89" fmla="*/ 30 h 75"/>
                  <a:gd name="T90" fmla="*/ 72 w 73"/>
                  <a:gd name="T91" fmla="*/ 26 h 75"/>
                  <a:gd name="T92" fmla="*/ 71 w 73"/>
                  <a:gd name="T93" fmla="*/ 24 h 75"/>
                  <a:gd name="T94" fmla="*/ 69 w 73"/>
                  <a:gd name="T95" fmla="*/ 20 h 75"/>
                  <a:gd name="T96" fmla="*/ 67 w 73"/>
                  <a:gd name="T97" fmla="*/ 17 h 75"/>
                  <a:gd name="T98" fmla="*/ 62 w 73"/>
                  <a:gd name="T99" fmla="*/ 11 h 75"/>
                  <a:gd name="T100" fmla="*/ 57 w 73"/>
                  <a:gd name="T101" fmla="*/ 7 h 75"/>
                  <a:gd name="T102" fmla="*/ 54 w 73"/>
                  <a:gd name="T103" fmla="*/ 5 h 75"/>
                  <a:gd name="T104" fmla="*/ 51 w 73"/>
                  <a:gd name="T105" fmla="*/ 4 h 75"/>
                  <a:gd name="T106" fmla="*/ 47 w 73"/>
                  <a:gd name="T107" fmla="*/ 3 h 75"/>
                  <a:gd name="T108" fmla="*/ 43 w 73"/>
                  <a:gd name="T109" fmla="*/ 1 h 75"/>
                  <a:gd name="T110" fmla="*/ 39 w 73"/>
                  <a:gd name="T111" fmla="*/ 1 h 75"/>
                  <a:gd name="T112" fmla="*/ 36 w 73"/>
                  <a:gd name="T113" fmla="*/ 0 h 7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3"/>
                  <a:gd name="T172" fmla="*/ 0 h 75"/>
                  <a:gd name="T173" fmla="*/ 73 w 73"/>
                  <a:gd name="T174" fmla="*/ 75 h 7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3" h="75">
                    <a:moveTo>
                      <a:pt x="36" y="0"/>
                    </a:moveTo>
                    <a:lnTo>
                      <a:pt x="32" y="1"/>
                    </a:lnTo>
                    <a:lnTo>
                      <a:pt x="28" y="1"/>
                    </a:lnTo>
                    <a:lnTo>
                      <a:pt x="25" y="3"/>
                    </a:lnTo>
                    <a:lnTo>
                      <a:pt x="22" y="4"/>
                    </a:lnTo>
                    <a:lnTo>
                      <a:pt x="18" y="5"/>
                    </a:lnTo>
                    <a:lnTo>
                      <a:pt x="16" y="7"/>
                    </a:lnTo>
                    <a:lnTo>
                      <a:pt x="10" y="11"/>
                    </a:lnTo>
                    <a:lnTo>
                      <a:pt x="6" y="17"/>
                    </a:lnTo>
                    <a:lnTo>
                      <a:pt x="3" y="20"/>
                    </a:lnTo>
                    <a:lnTo>
                      <a:pt x="2" y="24"/>
                    </a:lnTo>
                    <a:lnTo>
                      <a:pt x="1" y="26"/>
                    </a:lnTo>
                    <a:lnTo>
                      <a:pt x="0" y="30"/>
                    </a:lnTo>
                    <a:lnTo>
                      <a:pt x="0" y="34"/>
                    </a:lnTo>
                    <a:lnTo>
                      <a:pt x="0" y="37"/>
                    </a:lnTo>
                    <a:lnTo>
                      <a:pt x="0" y="41"/>
                    </a:lnTo>
                    <a:lnTo>
                      <a:pt x="0" y="45"/>
                    </a:lnTo>
                    <a:lnTo>
                      <a:pt x="1" y="49"/>
                    </a:lnTo>
                    <a:lnTo>
                      <a:pt x="2" y="52"/>
                    </a:lnTo>
                    <a:lnTo>
                      <a:pt x="3" y="55"/>
                    </a:lnTo>
                    <a:lnTo>
                      <a:pt x="6" y="59"/>
                    </a:lnTo>
                    <a:lnTo>
                      <a:pt x="10" y="64"/>
                    </a:lnTo>
                    <a:lnTo>
                      <a:pt x="16" y="69"/>
                    </a:lnTo>
                    <a:lnTo>
                      <a:pt x="18" y="70"/>
                    </a:lnTo>
                    <a:lnTo>
                      <a:pt x="22" y="72"/>
                    </a:lnTo>
                    <a:lnTo>
                      <a:pt x="25" y="74"/>
                    </a:lnTo>
                    <a:lnTo>
                      <a:pt x="28" y="74"/>
                    </a:lnTo>
                    <a:lnTo>
                      <a:pt x="32" y="75"/>
                    </a:lnTo>
                    <a:lnTo>
                      <a:pt x="36" y="75"/>
                    </a:lnTo>
                    <a:lnTo>
                      <a:pt x="39" y="75"/>
                    </a:lnTo>
                    <a:lnTo>
                      <a:pt x="43" y="74"/>
                    </a:lnTo>
                    <a:lnTo>
                      <a:pt x="47" y="74"/>
                    </a:lnTo>
                    <a:lnTo>
                      <a:pt x="51" y="72"/>
                    </a:lnTo>
                    <a:lnTo>
                      <a:pt x="54" y="70"/>
                    </a:lnTo>
                    <a:lnTo>
                      <a:pt x="57" y="69"/>
                    </a:lnTo>
                    <a:lnTo>
                      <a:pt x="62" y="64"/>
                    </a:lnTo>
                    <a:lnTo>
                      <a:pt x="67" y="59"/>
                    </a:lnTo>
                    <a:lnTo>
                      <a:pt x="69" y="55"/>
                    </a:lnTo>
                    <a:lnTo>
                      <a:pt x="71" y="52"/>
                    </a:lnTo>
                    <a:lnTo>
                      <a:pt x="72" y="49"/>
                    </a:lnTo>
                    <a:lnTo>
                      <a:pt x="73" y="45"/>
                    </a:lnTo>
                    <a:lnTo>
                      <a:pt x="73" y="41"/>
                    </a:lnTo>
                    <a:lnTo>
                      <a:pt x="73" y="37"/>
                    </a:lnTo>
                    <a:lnTo>
                      <a:pt x="73" y="34"/>
                    </a:lnTo>
                    <a:lnTo>
                      <a:pt x="73" y="30"/>
                    </a:lnTo>
                    <a:lnTo>
                      <a:pt x="72" y="26"/>
                    </a:lnTo>
                    <a:lnTo>
                      <a:pt x="71" y="24"/>
                    </a:lnTo>
                    <a:lnTo>
                      <a:pt x="69" y="20"/>
                    </a:lnTo>
                    <a:lnTo>
                      <a:pt x="67" y="17"/>
                    </a:lnTo>
                    <a:lnTo>
                      <a:pt x="62" y="11"/>
                    </a:lnTo>
                    <a:lnTo>
                      <a:pt x="57" y="7"/>
                    </a:lnTo>
                    <a:lnTo>
                      <a:pt x="54" y="5"/>
                    </a:lnTo>
                    <a:lnTo>
                      <a:pt x="51" y="4"/>
                    </a:lnTo>
                    <a:lnTo>
                      <a:pt x="47" y="3"/>
                    </a:lnTo>
                    <a:lnTo>
                      <a:pt x="43" y="1"/>
                    </a:lnTo>
                    <a:lnTo>
                      <a:pt x="39" y="1"/>
                    </a:lnTo>
                    <a:lnTo>
                      <a:pt x="36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79" name="Freeform 454"/>
              <p:cNvSpPr>
                <a:spLocks/>
              </p:cNvSpPr>
              <p:nvPr/>
            </p:nvSpPr>
            <p:spPr bwMode="auto">
              <a:xfrm>
                <a:off x="4524" y="2552"/>
                <a:ext cx="75" cy="75"/>
              </a:xfrm>
              <a:custGeom>
                <a:avLst/>
                <a:gdLst>
                  <a:gd name="T0" fmla="*/ 38 w 75"/>
                  <a:gd name="T1" fmla="*/ 0 h 75"/>
                  <a:gd name="T2" fmla="*/ 34 w 75"/>
                  <a:gd name="T3" fmla="*/ 0 h 75"/>
                  <a:gd name="T4" fmla="*/ 30 w 75"/>
                  <a:gd name="T5" fmla="*/ 2 h 75"/>
                  <a:gd name="T6" fmla="*/ 27 w 75"/>
                  <a:gd name="T7" fmla="*/ 2 h 75"/>
                  <a:gd name="T8" fmla="*/ 24 w 75"/>
                  <a:gd name="T9" fmla="*/ 3 h 75"/>
                  <a:gd name="T10" fmla="*/ 20 w 75"/>
                  <a:gd name="T11" fmla="*/ 5 h 75"/>
                  <a:gd name="T12" fmla="*/ 18 w 75"/>
                  <a:gd name="T13" fmla="*/ 7 h 75"/>
                  <a:gd name="T14" fmla="*/ 12 w 75"/>
                  <a:gd name="T15" fmla="*/ 12 h 75"/>
                  <a:gd name="T16" fmla="*/ 7 w 75"/>
                  <a:gd name="T17" fmla="*/ 17 h 75"/>
                  <a:gd name="T18" fmla="*/ 5 w 75"/>
                  <a:gd name="T19" fmla="*/ 20 h 75"/>
                  <a:gd name="T20" fmla="*/ 4 w 75"/>
                  <a:gd name="T21" fmla="*/ 23 h 75"/>
                  <a:gd name="T22" fmla="*/ 3 w 75"/>
                  <a:gd name="T23" fmla="*/ 27 h 75"/>
                  <a:gd name="T24" fmla="*/ 2 w 75"/>
                  <a:gd name="T25" fmla="*/ 30 h 75"/>
                  <a:gd name="T26" fmla="*/ 2 w 75"/>
                  <a:gd name="T27" fmla="*/ 34 h 75"/>
                  <a:gd name="T28" fmla="*/ 0 w 75"/>
                  <a:gd name="T29" fmla="*/ 38 h 75"/>
                  <a:gd name="T30" fmla="*/ 2 w 75"/>
                  <a:gd name="T31" fmla="*/ 42 h 75"/>
                  <a:gd name="T32" fmla="*/ 2 w 75"/>
                  <a:gd name="T33" fmla="*/ 45 h 75"/>
                  <a:gd name="T34" fmla="*/ 3 w 75"/>
                  <a:gd name="T35" fmla="*/ 49 h 75"/>
                  <a:gd name="T36" fmla="*/ 4 w 75"/>
                  <a:gd name="T37" fmla="*/ 52 h 75"/>
                  <a:gd name="T38" fmla="*/ 5 w 75"/>
                  <a:gd name="T39" fmla="*/ 55 h 75"/>
                  <a:gd name="T40" fmla="*/ 7 w 75"/>
                  <a:gd name="T41" fmla="*/ 58 h 75"/>
                  <a:gd name="T42" fmla="*/ 12 w 75"/>
                  <a:gd name="T43" fmla="*/ 64 h 75"/>
                  <a:gd name="T44" fmla="*/ 18 w 75"/>
                  <a:gd name="T45" fmla="*/ 68 h 75"/>
                  <a:gd name="T46" fmla="*/ 20 w 75"/>
                  <a:gd name="T47" fmla="*/ 70 h 75"/>
                  <a:gd name="T48" fmla="*/ 24 w 75"/>
                  <a:gd name="T49" fmla="*/ 71 h 75"/>
                  <a:gd name="T50" fmla="*/ 27 w 75"/>
                  <a:gd name="T51" fmla="*/ 73 h 75"/>
                  <a:gd name="T52" fmla="*/ 30 w 75"/>
                  <a:gd name="T53" fmla="*/ 74 h 75"/>
                  <a:gd name="T54" fmla="*/ 34 w 75"/>
                  <a:gd name="T55" fmla="*/ 74 h 75"/>
                  <a:gd name="T56" fmla="*/ 38 w 75"/>
                  <a:gd name="T57" fmla="*/ 75 h 75"/>
                  <a:gd name="T58" fmla="*/ 41 w 75"/>
                  <a:gd name="T59" fmla="*/ 74 h 75"/>
                  <a:gd name="T60" fmla="*/ 45 w 75"/>
                  <a:gd name="T61" fmla="*/ 74 h 75"/>
                  <a:gd name="T62" fmla="*/ 49 w 75"/>
                  <a:gd name="T63" fmla="*/ 73 h 75"/>
                  <a:gd name="T64" fmla="*/ 53 w 75"/>
                  <a:gd name="T65" fmla="*/ 71 h 75"/>
                  <a:gd name="T66" fmla="*/ 55 w 75"/>
                  <a:gd name="T67" fmla="*/ 70 h 75"/>
                  <a:gd name="T68" fmla="*/ 59 w 75"/>
                  <a:gd name="T69" fmla="*/ 68 h 75"/>
                  <a:gd name="T70" fmla="*/ 64 w 75"/>
                  <a:gd name="T71" fmla="*/ 64 h 75"/>
                  <a:gd name="T72" fmla="*/ 69 w 75"/>
                  <a:gd name="T73" fmla="*/ 58 h 75"/>
                  <a:gd name="T74" fmla="*/ 70 w 75"/>
                  <a:gd name="T75" fmla="*/ 55 h 75"/>
                  <a:gd name="T76" fmla="*/ 72 w 75"/>
                  <a:gd name="T77" fmla="*/ 52 h 75"/>
                  <a:gd name="T78" fmla="*/ 74 w 75"/>
                  <a:gd name="T79" fmla="*/ 49 h 75"/>
                  <a:gd name="T80" fmla="*/ 74 w 75"/>
                  <a:gd name="T81" fmla="*/ 45 h 75"/>
                  <a:gd name="T82" fmla="*/ 75 w 75"/>
                  <a:gd name="T83" fmla="*/ 42 h 75"/>
                  <a:gd name="T84" fmla="*/ 75 w 75"/>
                  <a:gd name="T85" fmla="*/ 38 h 75"/>
                  <a:gd name="T86" fmla="*/ 75 w 75"/>
                  <a:gd name="T87" fmla="*/ 34 h 75"/>
                  <a:gd name="T88" fmla="*/ 74 w 75"/>
                  <a:gd name="T89" fmla="*/ 30 h 75"/>
                  <a:gd name="T90" fmla="*/ 74 w 75"/>
                  <a:gd name="T91" fmla="*/ 27 h 75"/>
                  <a:gd name="T92" fmla="*/ 72 w 75"/>
                  <a:gd name="T93" fmla="*/ 23 h 75"/>
                  <a:gd name="T94" fmla="*/ 70 w 75"/>
                  <a:gd name="T95" fmla="*/ 20 h 75"/>
                  <a:gd name="T96" fmla="*/ 69 w 75"/>
                  <a:gd name="T97" fmla="*/ 17 h 75"/>
                  <a:gd name="T98" fmla="*/ 64 w 75"/>
                  <a:gd name="T99" fmla="*/ 12 h 75"/>
                  <a:gd name="T100" fmla="*/ 59 w 75"/>
                  <a:gd name="T101" fmla="*/ 7 h 75"/>
                  <a:gd name="T102" fmla="*/ 55 w 75"/>
                  <a:gd name="T103" fmla="*/ 5 h 75"/>
                  <a:gd name="T104" fmla="*/ 53 w 75"/>
                  <a:gd name="T105" fmla="*/ 3 h 75"/>
                  <a:gd name="T106" fmla="*/ 49 w 75"/>
                  <a:gd name="T107" fmla="*/ 2 h 75"/>
                  <a:gd name="T108" fmla="*/ 45 w 75"/>
                  <a:gd name="T109" fmla="*/ 2 h 75"/>
                  <a:gd name="T110" fmla="*/ 41 w 75"/>
                  <a:gd name="T111" fmla="*/ 0 h 75"/>
                  <a:gd name="T112" fmla="*/ 38 w 75"/>
                  <a:gd name="T113" fmla="*/ 0 h 7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5"/>
                  <a:gd name="T172" fmla="*/ 0 h 75"/>
                  <a:gd name="T173" fmla="*/ 75 w 75"/>
                  <a:gd name="T174" fmla="*/ 75 h 7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5" h="75">
                    <a:moveTo>
                      <a:pt x="38" y="0"/>
                    </a:moveTo>
                    <a:lnTo>
                      <a:pt x="34" y="0"/>
                    </a:lnTo>
                    <a:lnTo>
                      <a:pt x="30" y="2"/>
                    </a:lnTo>
                    <a:lnTo>
                      <a:pt x="27" y="2"/>
                    </a:lnTo>
                    <a:lnTo>
                      <a:pt x="24" y="3"/>
                    </a:lnTo>
                    <a:lnTo>
                      <a:pt x="20" y="5"/>
                    </a:lnTo>
                    <a:lnTo>
                      <a:pt x="18" y="7"/>
                    </a:lnTo>
                    <a:lnTo>
                      <a:pt x="12" y="12"/>
                    </a:lnTo>
                    <a:lnTo>
                      <a:pt x="7" y="17"/>
                    </a:lnTo>
                    <a:lnTo>
                      <a:pt x="5" y="20"/>
                    </a:lnTo>
                    <a:lnTo>
                      <a:pt x="4" y="23"/>
                    </a:lnTo>
                    <a:lnTo>
                      <a:pt x="3" y="27"/>
                    </a:lnTo>
                    <a:lnTo>
                      <a:pt x="2" y="30"/>
                    </a:lnTo>
                    <a:lnTo>
                      <a:pt x="2" y="34"/>
                    </a:lnTo>
                    <a:lnTo>
                      <a:pt x="0" y="38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3" y="49"/>
                    </a:lnTo>
                    <a:lnTo>
                      <a:pt x="4" y="52"/>
                    </a:lnTo>
                    <a:lnTo>
                      <a:pt x="5" y="55"/>
                    </a:lnTo>
                    <a:lnTo>
                      <a:pt x="7" y="58"/>
                    </a:lnTo>
                    <a:lnTo>
                      <a:pt x="12" y="64"/>
                    </a:lnTo>
                    <a:lnTo>
                      <a:pt x="18" y="68"/>
                    </a:lnTo>
                    <a:lnTo>
                      <a:pt x="20" y="70"/>
                    </a:lnTo>
                    <a:lnTo>
                      <a:pt x="24" y="71"/>
                    </a:lnTo>
                    <a:lnTo>
                      <a:pt x="27" y="73"/>
                    </a:lnTo>
                    <a:lnTo>
                      <a:pt x="30" y="74"/>
                    </a:lnTo>
                    <a:lnTo>
                      <a:pt x="34" y="74"/>
                    </a:lnTo>
                    <a:lnTo>
                      <a:pt x="38" y="75"/>
                    </a:lnTo>
                    <a:lnTo>
                      <a:pt x="41" y="74"/>
                    </a:lnTo>
                    <a:lnTo>
                      <a:pt x="45" y="74"/>
                    </a:lnTo>
                    <a:lnTo>
                      <a:pt x="49" y="73"/>
                    </a:lnTo>
                    <a:lnTo>
                      <a:pt x="53" y="71"/>
                    </a:lnTo>
                    <a:lnTo>
                      <a:pt x="55" y="70"/>
                    </a:lnTo>
                    <a:lnTo>
                      <a:pt x="59" y="68"/>
                    </a:lnTo>
                    <a:lnTo>
                      <a:pt x="64" y="64"/>
                    </a:lnTo>
                    <a:lnTo>
                      <a:pt x="69" y="58"/>
                    </a:lnTo>
                    <a:lnTo>
                      <a:pt x="70" y="55"/>
                    </a:lnTo>
                    <a:lnTo>
                      <a:pt x="72" y="52"/>
                    </a:lnTo>
                    <a:lnTo>
                      <a:pt x="74" y="49"/>
                    </a:lnTo>
                    <a:lnTo>
                      <a:pt x="74" y="45"/>
                    </a:lnTo>
                    <a:lnTo>
                      <a:pt x="75" y="42"/>
                    </a:lnTo>
                    <a:lnTo>
                      <a:pt x="75" y="38"/>
                    </a:lnTo>
                    <a:lnTo>
                      <a:pt x="75" y="34"/>
                    </a:lnTo>
                    <a:lnTo>
                      <a:pt x="74" y="30"/>
                    </a:lnTo>
                    <a:lnTo>
                      <a:pt x="74" y="27"/>
                    </a:lnTo>
                    <a:lnTo>
                      <a:pt x="72" y="23"/>
                    </a:lnTo>
                    <a:lnTo>
                      <a:pt x="70" y="20"/>
                    </a:lnTo>
                    <a:lnTo>
                      <a:pt x="69" y="17"/>
                    </a:lnTo>
                    <a:lnTo>
                      <a:pt x="64" y="12"/>
                    </a:lnTo>
                    <a:lnTo>
                      <a:pt x="59" y="7"/>
                    </a:lnTo>
                    <a:lnTo>
                      <a:pt x="55" y="5"/>
                    </a:lnTo>
                    <a:lnTo>
                      <a:pt x="53" y="3"/>
                    </a:lnTo>
                    <a:lnTo>
                      <a:pt x="49" y="2"/>
                    </a:lnTo>
                    <a:lnTo>
                      <a:pt x="45" y="2"/>
                    </a:lnTo>
                    <a:lnTo>
                      <a:pt x="41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80" name="Freeform 455"/>
              <p:cNvSpPr>
                <a:spLocks/>
              </p:cNvSpPr>
              <p:nvPr/>
            </p:nvSpPr>
            <p:spPr bwMode="auto">
              <a:xfrm>
                <a:off x="4524" y="2552"/>
                <a:ext cx="75" cy="75"/>
              </a:xfrm>
              <a:custGeom>
                <a:avLst/>
                <a:gdLst>
                  <a:gd name="T0" fmla="*/ 38 w 75"/>
                  <a:gd name="T1" fmla="*/ 0 h 75"/>
                  <a:gd name="T2" fmla="*/ 34 w 75"/>
                  <a:gd name="T3" fmla="*/ 0 h 75"/>
                  <a:gd name="T4" fmla="*/ 30 w 75"/>
                  <a:gd name="T5" fmla="*/ 2 h 75"/>
                  <a:gd name="T6" fmla="*/ 27 w 75"/>
                  <a:gd name="T7" fmla="*/ 2 h 75"/>
                  <a:gd name="T8" fmla="*/ 24 w 75"/>
                  <a:gd name="T9" fmla="*/ 3 h 75"/>
                  <a:gd name="T10" fmla="*/ 20 w 75"/>
                  <a:gd name="T11" fmla="*/ 5 h 75"/>
                  <a:gd name="T12" fmla="*/ 18 w 75"/>
                  <a:gd name="T13" fmla="*/ 7 h 75"/>
                  <a:gd name="T14" fmla="*/ 12 w 75"/>
                  <a:gd name="T15" fmla="*/ 12 h 75"/>
                  <a:gd name="T16" fmla="*/ 7 w 75"/>
                  <a:gd name="T17" fmla="*/ 17 h 75"/>
                  <a:gd name="T18" fmla="*/ 5 w 75"/>
                  <a:gd name="T19" fmla="*/ 20 h 75"/>
                  <a:gd name="T20" fmla="*/ 4 w 75"/>
                  <a:gd name="T21" fmla="*/ 23 h 75"/>
                  <a:gd name="T22" fmla="*/ 3 w 75"/>
                  <a:gd name="T23" fmla="*/ 27 h 75"/>
                  <a:gd name="T24" fmla="*/ 2 w 75"/>
                  <a:gd name="T25" fmla="*/ 30 h 75"/>
                  <a:gd name="T26" fmla="*/ 2 w 75"/>
                  <a:gd name="T27" fmla="*/ 34 h 75"/>
                  <a:gd name="T28" fmla="*/ 0 w 75"/>
                  <a:gd name="T29" fmla="*/ 38 h 75"/>
                  <a:gd name="T30" fmla="*/ 2 w 75"/>
                  <a:gd name="T31" fmla="*/ 42 h 75"/>
                  <a:gd name="T32" fmla="*/ 2 w 75"/>
                  <a:gd name="T33" fmla="*/ 45 h 75"/>
                  <a:gd name="T34" fmla="*/ 3 w 75"/>
                  <a:gd name="T35" fmla="*/ 49 h 75"/>
                  <a:gd name="T36" fmla="*/ 4 w 75"/>
                  <a:gd name="T37" fmla="*/ 52 h 75"/>
                  <a:gd name="T38" fmla="*/ 5 w 75"/>
                  <a:gd name="T39" fmla="*/ 55 h 75"/>
                  <a:gd name="T40" fmla="*/ 7 w 75"/>
                  <a:gd name="T41" fmla="*/ 58 h 75"/>
                  <a:gd name="T42" fmla="*/ 12 w 75"/>
                  <a:gd name="T43" fmla="*/ 64 h 75"/>
                  <a:gd name="T44" fmla="*/ 18 w 75"/>
                  <a:gd name="T45" fmla="*/ 68 h 75"/>
                  <a:gd name="T46" fmla="*/ 20 w 75"/>
                  <a:gd name="T47" fmla="*/ 70 h 75"/>
                  <a:gd name="T48" fmla="*/ 24 w 75"/>
                  <a:gd name="T49" fmla="*/ 71 h 75"/>
                  <a:gd name="T50" fmla="*/ 27 w 75"/>
                  <a:gd name="T51" fmla="*/ 73 h 75"/>
                  <a:gd name="T52" fmla="*/ 30 w 75"/>
                  <a:gd name="T53" fmla="*/ 74 h 75"/>
                  <a:gd name="T54" fmla="*/ 34 w 75"/>
                  <a:gd name="T55" fmla="*/ 74 h 75"/>
                  <a:gd name="T56" fmla="*/ 38 w 75"/>
                  <a:gd name="T57" fmla="*/ 75 h 75"/>
                  <a:gd name="T58" fmla="*/ 41 w 75"/>
                  <a:gd name="T59" fmla="*/ 74 h 75"/>
                  <a:gd name="T60" fmla="*/ 45 w 75"/>
                  <a:gd name="T61" fmla="*/ 74 h 75"/>
                  <a:gd name="T62" fmla="*/ 49 w 75"/>
                  <a:gd name="T63" fmla="*/ 73 h 75"/>
                  <a:gd name="T64" fmla="*/ 53 w 75"/>
                  <a:gd name="T65" fmla="*/ 71 h 75"/>
                  <a:gd name="T66" fmla="*/ 55 w 75"/>
                  <a:gd name="T67" fmla="*/ 70 h 75"/>
                  <a:gd name="T68" fmla="*/ 59 w 75"/>
                  <a:gd name="T69" fmla="*/ 68 h 75"/>
                  <a:gd name="T70" fmla="*/ 64 w 75"/>
                  <a:gd name="T71" fmla="*/ 64 h 75"/>
                  <a:gd name="T72" fmla="*/ 69 w 75"/>
                  <a:gd name="T73" fmla="*/ 58 h 75"/>
                  <a:gd name="T74" fmla="*/ 70 w 75"/>
                  <a:gd name="T75" fmla="*/ 55 h 75"/>
                  <a:gd name="T76" fmla="*/ 72 w 75"/>
                  <a:gd name="T77" fmla="*/ 52 h 75"/>
                  <a:gd name="T78" fmla="*/ 74 w 75"/>
                  <a:gd name="T79" fmla="*/ 49 h 75"/>
                  <a:gd name="T80" fmla="*/ 74 w 75"/>
                  <a:gd name="T81" fmla="*/ 45 h 75"/>
                  <a:gd name="T82" fmla="*/ 75 w 75"/>
                  <a:gd name="T83" fmla="*/ 42 h 75"/>
                  <a:gd name="T84" fmla="*/ 75 w 75"/>
                  <a:gd name="T85" fmla="*/ 38 h 75"/>
                  <a:gd name="T86" fmla="*/ 75 w 75"/>
                  <a:gd name="T87" fmla="*/ 34 h 75"/>
                  <a:gd name="T88" fmla="*/ 74 w 75"/>
                  <a:gd name="T89" fmla="*/ 30 h 75"/>
                  <a:gd name="T90" fmla="*/ 74 w 75"/>
                  <a:gd name="T91" fmla="*/ 27 h 75"/>
                  <a:gd name="T92" fmla="*/ 72 w 75"/>
                  <a:gd name="T93" fmla="*/ 23 h 75"/>
                  <a:gd name="T94" fmla="*/ 70 w 75"/>
                  <a:gd name="T95" fmla="*/ 20 h 75"/>
                  <a:gd name="T96" fmla="*/ 69 w 75"/>
                  <a:gd name="T97" fmla="*/ 17 h 75"/>
                  <a:gd name="T98" fmla="*/ 64 w 75"/>
                  <a:gd name="T99" fmla="*/ 12 h 75"/>
                  <a:gd name="T100" fmla="*/ 59 w 75"/>
                  <a:gd name="T101" fmla="*/ 7 h 75"/>
                  <a:gd name="T102" fmla="*/ 55 w 75"/>
                  <a:gd name="T103" fmla="*/ 5 h 75"/>
                  <a:gd name="T104" fmla="*/ 53 w 75"/>
                  <a:gd name="T105" fmla="*/ 3 h 75"/>
                  <a:gd name="T106" fmla="*/ 49 w 75"/>
                  <a:gd name="T107" fmla="*/ 2 h 75"/>
                  <a:gd name="T108" fmla="*/ 45 w 75"/>
                  <a:gd name="T109" fmla="*/ 2 h 75"/>
                  <a:gd name="T110" fmla="*/ 41 w 75"/>
                  <a:gd name="T111" fmla="*/ 0 h 75"/>
                  <a:gd name="T112" fmla="*/ 38 w 75"/>
                  <a:gd name="T113" fmla="*/ 0 h 7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5"/>
                  <a:gd name="T172" fmla="*/ 0 h 75"/>
                  <a:gd name="T173" fmla="*/ 75 w 75"/>
                  <a:gd name="T174" fmla="*/ 75 h 7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5" h="75">
                    <a:moveTo>
                      <a:pt x="38" y="0"/>
                    </a:moveTo>
                    <a:lnTo>
                      <a:pt x="34" y="0"/>
                    </a:lnTo>
                    <a:lnTo>
                      <a:pt x="30" y="2"/>
                    </a:lnTo>
                    <a:lnTo>
                      <a:pt x="27" y="2"/>
                    </a:lnTo>
                    <a:lnTo>
                      <a:pt x="24" y="3"/>
                    </a:lnTo>
                    <a:lnTo>
                      <a:pt x="20" y="5"/>
                    </a:lnTo>
                    <a:lnTo>
                      <a:pt x="18" y="7"/>
                    </a:lnTo>
                    <a:lnTo>
                      <a:pt x="12" y="12"/>
                    </a:lnTo>
                    <a:lnTo>
                      <a:pt x="7" y="17"/>
                    </a:lnTo>
                    <a:lnTo>
                      <a:pt x="5" y="20"/>
                    </a:lnTo>
                    <a:lnTo>
                      <a:pt x="4" y="23"/>
                    </a:lnTo>
                    <a:lnTo>
                      <a:pt x="3" y="27"/>
                    </a:lnTo>
                    <a:lnTo>
                      <a:pt x="2" y="30"/>
                    </a:lnTo>
                    <a:lnTo>
                      <a:pt x="2" y="34"/>
                    </a:lnTo>
                    <a:lnTo>
                      <a:pt x="0" y="38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3" y="49"/>
                    </a:lnTo>
                    <a:lnTo>
                      <a:pt x="4" y="52"/>
                    </a:lnTo>
                    <a:lnTo>
                      <a:pt x="5" y="55"/>
                    </a:lnTo>
                    <a:lnTo>
                      <a:pt x="7" y="58"/>
                    </a:lnTo>
                    <a:lnTo>
                      <a:pt x="12" y="64"/>
                    </a:lnTo>
                    <a:lnTo>
                      <a:pt x="18" y="68"/>
                    </a:lnTo>
                    <a:lnTo>
                      <a:pt x="20" y="70"/>
                    </a:lnTo>
                    <a:lnTo>
                      <a:pt x="24" y="71"/>
                    </a:lnTo>
                    <a:lnTo>
                      <a:pt x="27" y="73"/>
                    </a:lnTo>
                    <a:lnTo>
                      <a:pt x="30" y="74"/>
                    </a:lnTo>
                    <a:lnTo>
                      <a:pt x="34" y="74"/>
                    </a:lnTo>
                    <a:lnTo>
                      <a:pt x="38" y="75"/>
                    </a:lnTo>
                    <a:lnTo>
                      <a:pt x="41" y="74"/>
                    </a:lnTo>
                    <a:lnTo>
                      <a:pt x="45" y="74"/>
                    </a:lnTo>
                    <a:lnTo>
                      <a:pt x="49" y="73"/>
                    </a:lnTo>
                    <a:lnTo>
                      <a:pt x="53" y="71"/>
                    </a:lnTo>
                    <a:lnTo>
                      <a:pt x="55" y="70"/>
                    </a:lnTo>
                    <a:lnTo>
                      <a:pt x="59" y="68"/>
                    </a:lnTo>
                    <a:lnTo>
                      <a:pt x="64" y="64"/>
                    </a:lnTo>
                    <a:lnTo>
                      <a:pt x="69" y="58"/>
                    </a:lnTo>
                    <a:lnTo>
                      <a:pt x="70" y="55"/>
                    </a:lnTo>
                    <a:lnTo>
                      <a:pt x="72" y="52"/>
                    </a:lnTo>
                    <a:lnTo>
                      <a:pt x="74" y="49"/>
                    </a:lnTo>
                    <a:lnTo>
                      <a:pt x="74" y="45"/>
                    </a:lnTo>
                    <a:lnTo>
                      <a:pt x="75" y="42"/>
                    </a:lnTo>
                    <a:lnTo>
                      <a:pt x="75" y="38"/>
                    </a:lnTo>
                    <a:lnTo>
                      <a:pt x="75" y="34"/>
                    </a:lnTo>
                    <a:lnTo>
                      <a:pt x="74" y="30"/>
                    </a:lnTo>
                    <a:lnTo>
                      <a:pt x="74" y="27"/>
                    </a:lnTo>
                    <a:lnTo>
                      <a:pt x="72" y="23"/>
                    </a:lnTo>
                    <a:lnTo>
                      <a:pt x="70" y="20"/>
                    </a:lnTo>
                    <a:lnTo>
                      <a:pt x="69" y="17"/>
                    </a:lnTo>
                    <a:lnTo>
                      <a:pt x="64" y="12"/>
                    </a:lnTo>
                    <a:lnTo>
                      <a:pt x="59" y="7"/>
                    </a:lnTo>
                    <a:lnTo>
                      <a:pt x="55" y="5"/>
                    </a:lnTo>
                    <a:lnTo>
                      <a:pt x="53" y="3"/>
                    </a:lnTo>
                    <a:lnTo>
                      <a:pt x="49" y="2"/>
                    </a:lnTo>
                    <a:lnTo>
                      <a:pt x="45" y="2"/>
                    </a:lnTo>
                    <a:lnTo>
                      <a:pt x="41" y="0"/>
                    </a:lnTo>
                    <a:lnTo>
                      <a:pt x="38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81" name="Rectangle 456"/>
              <p:cNvSpPr>
                <a:spLocks noChangeArrowheads="1"/>
              </p:cNvSpPr>
              <p:nvPr/>
            </p:nvSpPr>
            <p:spPr bwMode="auto">
              <a:xfrm>
                <a:off x="4964" y="2128"/>
                <a:ext cx="73" cy="73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82" name="Rectangle 457"/>
              <p:cNvSpPr>
                <a:spLocks noChangeArrowheads="1"/>
              </p:cNvSpPr>
              <p:nvPr/>
            </p:nvSpPr>
            <p:spPr bwMode="auto">
              <a:xfrm>
                <a:off x="4964" y="2128"/>
                <a:ext cx="73" cy="73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83" name="Rectangle 458"/>
              <p:cNvSpPr>
                <a:spLocks noChangeArrowheads="1"/>
              </p:cNvSpPr>
              <p:nvPr/>
            </p:nvSpPr>
            <p:spPr bwMode="auto">
              <a:xfrm>
                <a:off x="5088" y="2252"/>
                <a:ext cx="73" cy="74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84" name="Rectangle 459"/>
              <p:cNvSpPr>
                <a:spLocks noChangeArrowheads="1"/>
              </p:cNvSpPr>
              <p:nvPr/>
            </p:nvSpPr>
            <p:spPr bwMode="auto">
              <a:xfrm>
                <a:off x="5088" y="2252"/>
                <a:ext cx="73" cy="74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85" name="Rectangle 460"/>
              <p:cNvSpPr>
                <a:spLocks noChangeArrowheads="1"/>
              </p:cNvSpPr>
              <p:nvPr/>
            </p:nvSpPr>
            <p:spPr bwMode="auto">
              <a:xfrm>
                <a:off x="5212" y="2377"/>
                <a:ext cx="74" cy="74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86" name="Rectangle 461"/>
              <p:cNvSpPr>
                <a:spLocks noChangeArrowheads="1"/>
              </p:cNvSpPr>
              <p:nvPr/>
            </p:nvSpPr>
            <p:spPr bwMode="auto">
              <a:xfrm>
                <a:off x="5212" y="2377"/>
                <a:ext cx="74" cy="74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87" name="Rectangle 462"/>
              <p:cNvSpPr>
                <a:spLocks noChangeArrowheads="1"/>
              </p:cNvSpPr>
              <p:nvPr/>
            </p:nvSpPr>
            <p:spPr bwMode="auto">
              <a:xfrm>
                <a:off x="5216" y="2142"/>
                <a:ext cx="75" cy="7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88" name="Rectangle 463"/>
              <p:cNvSpPr>
                <a:spLocks noChangeArrowheads="1"/>
              </p:cNvSpPr>
              <p:nvPr/>
            </p:nvSpPr>
            <p:spPr bwMode="auto">
              <a:xfrm>
                <a:off x="5216" y="2142"/>
                <a:ext cx="75" cy="75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89" name="Rectangle 464"/>
              <p:cNvSpPr>
                <a:spLocks noChangeArrowheads="1"/>
              </p:cNvSpPr>
              <p:nvPr/>
            </p:nvSpPr>
            <p:spPr bwMode="auto">
              <a:xfrm>
                <a:off x="5077" y="2404"/>
                <a:ext cx="73" cy="7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90" name="Rectangle 465"/>
              <p:cNvSpPr>
                <a:spLocks noChangeArrowheads="1"/>
              </p:cNvSpPr>
              <p:nvPr/>
            </p:nvSpPr>
            <p:spPr bwMode="auto">
              <a:xfrm>
                <a:off x="5077" y="2404"/>
                <a:ext cx="73" cy="75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91" name="Freeform 466"/>
              <p:cNvSpPr>
                <a:spLocks/>
              </p:cNvSpPr>
              <p:nvPr/>
            </p:nvSpPr>
            <p:spPr bwMode="auto">
              <a:xfrm>
                <a:off x="4645" y="2093"/>
                <a:ext cx="74" cy="73"/>
              </a:xfrm>
              <a:custGeom>
                <a:avLst/>
                <a:gdLst>
                  <a:gd name="T0" fmla="*/ 37 w 74"/>
                  <a:gd name="T1" fmla="*/ 0 h 73"/>
                  <a:gd name="T2" fmla="*/ 33 w 74"/>
                  <a:gd name="T3" fmla="*/ 0 h 73"/>
                  <a:gd name="T4" fmla="*/ 30 w 74"/>
                  <a:gd name="T5" fmla="*/ 0 h 73"/>
                  <a:gd name="T6" fmla="*/ 26 w 74"/>
                  <a:gd name="T7" fmla="*/ 1 h 73"/>
                  <a:gd name="T8" fmla="*/ 22 w 74"/>
                  <a:gd name="T9" fmla="*/ 2 h 73"/>
                  <a:gd name="T10" fmla="*/ 20 w 74"/>
                  <a:gd name="T11" fmla="*/ 3 h 73"/>
                  <a:gd name="T12" fmla="*/ 16 w 74"/>
                  <a:gd name="T13" fmla="*/ 6 h 73"/>
                  <a:gd name="T14" fmla="*/ 11 w 74"/>
                  <a:gd name="T15" fmla="*/ 10 h 73"/>
                  <a:gd name="T16" fmla="*/ 6 w 74"/>
                  <a:gd name="T17" fmla="*/ 16 h 73"/>
                  <a:gd name="T18" fmla="*/ 5 w 74"/>
                  <a:gd name="T19" fmla="*/ 18 h 73"/>
                  <a:gd name="T20" fmla="*/ 2 w 74"/>
                  <a:gd name="T21" fmla="*/ 22 h 73"/>
                  <a:gd name="T22" fmla="*/ 1 w 74"/>
                  <a:gd name="T23" fmla="*/ 26 h 73"/>
                  <a:gd name="T24" fmla="*/ 1 w 74"/>
                  <a:gd name="T25" fmla="*/ 28 h 73"/>
                  <a:gd name="T26" fmla="*/ 0 w 74"/>
                  <a:gd name="T27" fmla="*/ 32 h 73"/>
                  <a:gd name="T28" fmla="*/ 0 w 74"/>
                  <a:gd name="T29" fmla="*/ 36 h 73"/>
                  <a:gd name="T30" fmla="*/ 0 w 74"/>
                  <a:gd name="T31" fmla="*/ 40 h 73"/>
                  <a:gd name="T32" fmla="*/ 1 w 74"/>
                  <a:gd name="T33" fmla="*/ 43 h 73"/>
                  <a:gd name="T34" fmla="*/ 1 w 74"/>
                  <a:gd name="T35" fmla="*/ 47 h 73"/>
                  <a:gd name="T36" fmla="*/ 2 w 74"/>
                  <a:gd name="T37" fmla="*/ 51 h 73"/>
                  <a:gd name="T38" fmla="*/ 5 w 74"/>
                  <a:gd name="T39" fmla="*/ 54 h 73"/>
                  <a:gd name="T40" fmla="*/ 6 w 74"/>
                  <a:gd name="T41" fmla="*/ 57 h 73"/>
                  <a:gd name="T42" fmla="*/ 11 w 74"/>
                  <a:gd name="T43" fmla="*/ 63 h 73"/>
                  <a:gd name="T44" fmla="*/ 16 w 74"/>
                  <a:gd name="T45" fmla="*/ 67 h 73"/>
                  <a:gd name="T46" fmla="*/ 20 w 74"/>
                  <a:gd name="T47" fmla="*/ 69 h 73"/>
                  <a:gd name="T48" fmla="*/ 22 w 74"/>
                  <a:gd name="T49" fmla="*/ 71 h 73"/>
                  <a:gd name="T50" fmla="*/ 26 w 74"/>
                  <a:gd name="T51" fmla="*/ 72 h 73"/>
                  <a:gd name="T52" fmla="*/ 30 w 74"/>
                  <a:gd name="T53" fmla="*/ 73 h 73"/>
                  <a:gd name="T54" fmla="*/ 33 w 74"/>
                  <a:gd name="T55" fmla="*/ 73 h 73"/>
                  <a:gd name="T56" fmla="*/ 37 w 74"/>
                  <a:gd name="T57" fmla="*/ 73 h 73"/>
                  <a:gd name="T58" fmla="*/ 41 w 74"/>
                  <a:gd name="T59" fmla="*/ 73 h 73"/>
                  <a:gd name="T60" fmla="*/ 45 w 74"/>
                  <a:gd name="T61" fmla="*/ 73 h 73"/>
                  <a:gd name="T62" fmla="*/ 48 w 74"/>
                  <a:gd name="T63" fmla="*/ 72 h 73"/>
                  <a:gd name="T64" fmla="*/ 51 w 74"/>
                  <a:gd name="T65" fmla="*/ 71 h 73"/>
                  <a:gd name="T66" fmla="*/ 55 w 74"/>
                  <a:gd name="T67" fmla="*/ 69 h 73"/>
                  <a:gd name="T68" fmla="*/ 57 w 74"/>
                  <a:gd name="T69" fmla="*/ 67 h 73"/>
                  <a:gd name="T70" fmla="*/ 63 w 74"/>
                  <a:gd name="T71" fmla="*/ 63 h 73"/>
                  <a:gd name="T72" fmla="*/ 68 w 74"/>
                  <a:gd name="T73" fmla="*/ 57 h 73"/>
                  <a:gd name="T74" fmla="*/ 69 w 74"/>
                  <a:gd name="T75" fmla="*/ 54 h 73"/>
                  <a:gd name="T76" fmla="*/ 71 w 74"/>
                  <a:gd name="T77" fmla="*/ 51 h 73"/>
                  <a:gd name="T78" fmla="*/ 72 w 74"/>
                  <a:gd name="T79" fmla="*/ 47 h 73"/>
                  <a:gd name="T80" fmla="*/ 73 w 74"/>
                  <a:gd name="T81" fmla="*/ 43 h 73"/>
                  <a:gd name="T82" fmla="*/ 73 w 74"/>
                  <a:gd name="T83" fmla="*/ 40 h 73"/>
                  <a:gd name="T84" fmla="*/ 74 w 74"/>
                  <a:gd name="T85" fmla="*/ 36 h 73"/>
                  <a:gd name="T86" fmla="*/ 73 w 74"/>
                  <a:gd name="T87" fmla="*/ 32 h 73"/>
                  <a:gd name="T88" fmla="*/ 73 w 74"/>
                  <a:gd name="T89" fmla="*/ 28 h 73"/>
                  <a:gd name="T90" fmla="*/ 72 w 74"/>
                  <a:gd name="T91" fmla="*/ 26 h 73"/>
                  <a:gd name="T92" fmla="*/ 71 w 74"/>
                  <a:gd name="T93" fmla="*/ 22 h 73"/>
                  <a:gd name="T94" fmla="*/ 69 w 74"/>
                  <a:gd name="T95" fmla="*/ 18 h 73"/>
                  <a:gd name="T96" fmla="*/ 68 w 74"/>
                  <a:gd name="T97" fmla="*/ 16 h 73"/>
                  <a:gd name="T98" fmla="*/ 63 w 74"/>
                  <a:gd name="T99" fmla="*/ 10 h 73"/>
                  <a:gd name="T100" fmla="*/ 57 w 74"/>
                  <a:gd name="T101" fmla="*/ 6 h 73"/>
                  <a:gd name="T102" fmla="*/ 55 w 74"/>
                  <a:gd name="T103" fmla="*/ 3 h 73"/>
                  <a:gd name="T104" fmla="*/ 51 w 74"/>
                  <a:gd name="T105" fmla="*/ 2 h 73"/>
                  <a:gd name="T106" fmla="*/ 48 w 74"/>
                  <a:gd name="T107" fmla="*/ 1 h 73"/>
                  <a:gd name="T108" fmla="*/ 45 w 74"/>
                  <a:gd name="T109" fmla="*/ 0 h 73"/>
                  <a:gd name="T110" fmla="*/ 41 w 74"/>
                  <a:gd name="T111" fmla="*/ 0 h 73"/>
                  <a:gd name="T112" fmla="*/ 37 w 74"/>
                  <a:gd name="T113" fmla="*/ 0 h 7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4"/>
                  <a:gd name="T172" fmla="*/ 0 h 73"/>
                  <a:gd name="T173" fmla="*/ 74 w 74"/>
                  <a:gd name="T174" fmla="*/ 73 h 73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4" h="73">
                    <a:moveTo>
                      <a:pt x="37" y="0"/>
                    </a:moveTo>
                    <a:lnTo>
                      <a:pt x="33" y="0"/>
                    </a:lnTo>
                    <a:lnTo>
                      <a:pt x="30" y="0"/>
                    </a:lnTo>
                    <a:lnTo>
                      <a:pt x="26" y="1"/>
                    </a:lnTo>
                    <a:lnTo>
                      <a:pt x="22" y="2"/>
                    </a:lnTo>
                    <a:lnTo>
                      <a:pt x="20" y="3"/>
                    </a:lnTo>
                    <a:lnTo>
                      <a:pt x="16" y="6"/>
                    </a:lnTo>
                    <a:lnTo>
                      <a:pt x="11" y="10"/>
                    </a:lnTo>
                    <a:lnTo>
                      <a:pt x="6" y="16"/>
                    </a:lnTo>
                    <a:lnTo>
                      <a:pt x="5" y="18"/>
                    </a:lnTo>
                    <a:lnTo>
                      <a:pt x="2" y="22"/>
                    </a:lnTo>
                    <a:lnTo>
                      <a:pt x="1" y="26"/>
                    </a:lnTo>
                    <a:lnTo>
                      <a:pt x="1" y="28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1" y="43"/>
                    </a:lnTo>
                    <a:lnTo>
                      <a:pt x="1" y="47"/>
                    </a:lnTo>
                    <a:lnTo>
                      <a:pt x="2" y="51"/>
                    </a:lnTo>
                    <a:lnTo>
                      <a:pt x="5" y="54"/>
                    </a:lnTo>
                    <a:lnTo>
                      <a:pt x="6" y="57"/>
                    </a:lnTo>
                    <a:lnTo>
                      <a:pt x="11" y="63"/>
                    </a:lnTo>
                    <a:lnTo>
                      <a:pt x="16" y="67"/>
                    </a:lnTo>
                    <a:lnTo>
                      <a:pt x="20" y="69"/>
                    </a:lnTo>
                    <a:lnTo>
                      <a:pt x="22" y="71"/>
                    </a:lnTo>
                    <a:lnTo>
                      <a:pt x="26" y="72"/>
                    </a:lnTo>
                    <a:lnTo>
                      <a:pt x="30" y="73"/>
                    </a:lnTo>
                    <a:lnTo>
                      <a:pt x="33" y="73"/>
                    </a:lnTo>
                    <a:lnTo>
                      <a:pt x="37" y="73"/>
                    </a:lnTo>
                    <a:lnTo>
                      <a:pt x="41" y="73"/>
                    </a:lnTo>
                    <a:lnTo>
                      <a:pt x="45" y="73"/>
                    </a:lnTo>
                    <a:lnTo>
                      <a:pt x="48" y="72"/>
                    </a:lnTo>
                    <a:lnTo>
                      <a:pt x="51" y="71"/>
                    </a:lnTo>
                    <a:lnTo>
                      <a:pt x="55" y="69"/>
                    </a:lnTo>
                    <a:lnTo>
                      <a:pt x="57" y="67"/>
                    </a:lnTo>
                    <a:lnTo>
                      <a:pt x="63" y="63"/>
                    </a:lnTo>
                    <a:lnTo>
                      <a:pt x="68" y="57"/>
                    </a:lnTo>
                    <a:lnTo>
                      <a:pt x="69" y="54"/>
                    </a:lnTo>
                    <a:lnTo>
                      <a:pt x="71" y="51"/>
                    </a:lnTo>
                    <a:lnTo>
                      <a:pt x="72" y="47"/>
                    </a:lnTo>
                    <a:lnTo>
                      <a:pt x="73" y="43"/>
                    </a:lnTo>
                    <a:lnTo>
                      <a:pt x="73" y="40"/>
                    </a:lnTo>
                    <a:lnTo>
                      <a:pt x="74" y="36"/>
                    </a:lnTo>
                    <a:lnTo>
                      <a:pt x="73" y="32"/>
                    </a:lnTo>
                    <a:lnTo>
                      <a:pt x="73" y="28"/>
                    </a:lnTo>
                    <a:lnTo>
                      <a:pt x="72" y="26"/>
                    </a:lnTo>
                    <a:lnTo>
                      <a:pt x="71" y="22"/>
                    </a:lnTo>
                    <a:lnTo>
                      <a:pt x="69" y="18"/>
                    </a:lnTo>
                    <a:lnTo>
                      <a:pt x="68" y="16"/>
                    </a:lnTo>
                    <a:lnTo>
                      <a:pt x="63" y="10"/>
                    </a:lnTo>
                    <a:lnTo>
                      <a:pt x="57" y="6"/>
                    </a:lnTo>
                    <a:lnTo>
                      <a:pt x="55" y="3"/>
                    </a:lnTo>
                    <a:lnTo>
                      <a:pt x="51" y="2"/>
                    </a:lnTo>
                    <a:lnTo>
                      <a:pt x="48" y="1"/>
                    </a:lnTo>
                    <a:lnTo>
                      <a:pt x="45" y="0"/>
                    </a:lnTo>
                    <a:lnTo>
                      <a:pt x="41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92" name="Freeform 467"/>
              <p:cNvSpPr>
                <a:spLocks/>
              </p:cNvSpPr>
              <p:nvPr/>
            </p:nvSpPr>
            <p:spPr bwMode="auto">
              <a:xfrm>
                <a:off x="4645" y="2093"/>
                <a:ext cx="74" cy="73"/>
              </a:xfrm>
              <a:custGeom>
                <a:avLst/>
                <a:gdLst>
                  <a:gd name="T0" fmla="*/ 37 w 74"/>
                  <a:gd name="T1" fmla="*/ 0 h 73"/>
                  <a:gd name="T2" fmla="*/ 33 w 74"/>
                  <a:gd name="T3" fmla="*/ 0 h 73"/>
                  <a:gd name="T4" fmla="*/ 30 w 74"/>
                  <a:gd name="T5" fmla="*/ 0 h 73"/>
                  <a:gd name="T6" fmla="*/ 26 w 74"/>
                  <a:gd name="T7" fmla="*/ 1 h 73"/>
                  <a:gd name="T8" fmla="*/ 22 w 74"/>
                  <a:gd name="T9" fmla="*/ 2 h 73"/>
                  <a:gd name="T10" fmla="*/ 20 w 74"/>
                  <a:gd name="T11" fmla="*/ 3 h 73"/>
                  <a:gd name="T12" fmla="*/ 16 w 74"/>
                  <a:gd name="T13" fmla="*/ 6 h 73"/>
                  <a:gd name="T14" fmla="*/ 11 w 74"/>
                  <a:gd name="T15" fmla="*/ 10 h 73"/>
                  <a:gd name="T16" fmla="*/ 6 w 74"/>
                  <a:gd name="T17" fmla="*/ 16 h 73"/>
                  <a:gd name="T18" fmla="*/ 5 w 74"/>
                  <a:gd name="T19" fmla="*/ 18 h 73"/>
                  <a:gd name="T20" fmla="*/ 2 w 74"/>
                  <a:gd name="T21" fmla="*/ 22 h 73"/>
                  <a:gd name="T22" fmla="*/ 1 w 74"/>
                  <a:gd name="T23" fmla="*/ 26 h 73"/>
                  <a:gd name="T24" fmla="*/ 1 w 74"/>
                  <a:gd name="T25" fmla="*/ 28 h 73"/>
                  <a:gd name="T26" fmla="*/ 0 w 74"/>
                  <a:gd name="T27" fmla="*/ 32 h 73"/>
                  <a:gd name="T28" fmla="*/ 0 w 74"/>
                  <a:gd name="T29" fmla="*/ 36 h 73"/>
                  <a:gd name="T30" fmla="*/ 0 w 74"/>
                  <a:gd name="T31" fmla="*/ 40 h 73"/>
                  <a:gd name="T32" fmla="*/ 1 w 74"/>
                  <a:gd name="T33" fmla="*/ 43 h 73"/>
                  <a:gd name="T34" fmla="*/ 1 w 74"/>
                  <a:gd name="T35" fmla="*/ 47 h 73"/>
                  <a:gd name="T36" fmla="*/ 2 w 74"/>
                  <a:gd name="T37" fmla="*/ 51 h 73"/>
                  <a:gd name="T38" fmla="*/ 5 w 74"/>
                  <a:gd name="T39" fmla="*/ 54 h 73"/>
                  <a:gd name="T40" fmla="*/ 6 w 74"/>
                  <a:gd name="T41" fmla="*/ 57 h 73"/>
                  <a:gd name="T42" fmla="*/ 11 w 74"/>
                  <a:gd name="T43" fmla="*/ 63 h 73"/>
                  <a:gd name="T44" fmla="*/ 16 w 74"/>
                  <a:gd name="T45" fmla="*/ 67 h 73"/>
                  <a:gd name="T46" fmla="*/ 20 w 74"/>
                  <a:gd name="T47" fmla="*/ 69 h 73"/>
                  <a:gd name="T48" fmla="*/ 22 w 74"/>
                  <a:gd name="T49" fmla="*/ 71 h 73"/>
                  <a:gd name="T50" fmla="*/ 26 w 74"/>
                  <a:gd name="T51" fmla="*/ 72 h 73"/>
                  <a:gd name="T52" fmla="*/ 30 w 74"/>
                  <a:gd name="T53" fmla="*/ 73 h 73"/>
                  <a:gd name="T54" fmla="*/ 33 w 74"/>
                  <a:gd name="T55" fmla="*/ 73 h 73"/>
                  <a:gd name="T56" fmla="*/ 37 w 74"/>
                  <a:gd name="T57" fmla="*/ 73 h 73"/>
                  <a:gd name="T58" fmla="*/ 41 w 74"/>
                  <a:gd name="T59" fmla="*/ 73 h 73"/>
                  <a:gd name="T60" fmla="*/ 45 w 74"/>
                  <a:gd name="T61" fmla="*/ 73 h 73"/>
                  <a:gd name="T62" fmla="*/ 48 w 74"/>
                  <a:gd name="T63" fmla="*/ 72 h 73"/>
                  <a:gd name="T64" fmla="*/ 51 w 74"/>
                  <a:gd name="T65" fmla="*/ 71 h 73"/>
                  <a:gd name="T66" fmla="*/ 55 w 74"/>
                  <a:gd name="T67" fmla="*/ 69 h 73"/>
                  <a:gd name="T68" fmla="*/ 57 w 74"/>
                  <a:gd name="T69" fmla="*/ 67 h 73"/>
                  <a:gd name="T70" fmla="*/ 63 w 74"/>
                  <a:gd name="T71" fmla="*/ 63 h 73"/>
                  <a:gd name="T72" fmla="*/ 68 w 74"/>
                  <a:gd name="T73" fmla="*/ 57 h 73"/>
                  <a:gd name="T74" fmla="*/ 69 w 74"/>
                  <a:gd name="T75" fmla="*/ 54 h 73"/>
                  <a:gd name="T76" fmla="*/ 71 w 74"/>
                  <a:gd name="T77" fmla="*/ 51 h 73"/>
                  <a:gd name="T78" fmla="*/ 72 w 74"/>
                  <a:gd name="T79" fmla="*/ 47 h 73"/>
                  <a:gd name="T80" fmla="*/ 73 w 74"/>
                  <a:gd name="T81" fmla="*/ 43 h 73"/>
                  <a:gd name="T82" fmla="*/ 73 w 74"/>
                  <a:gd name="T83" fmla="*/ 40 h 73"/>
                  <a:gd name="T84" fmla="*/ 74 w 74"/>
                  <a:gd name="T85" fmla="*/ 36 h 73"/>
                  <a:gd name="T86" fmla="*/ 73 w 74"/>
                  <a:gd name="T87" fmla="*/ 32 h 73"/>
                  <a:gd name="T88" fmla="*/ 73 w 74"/>
                  <a:gd name="T89" fmla="*/ 28 h 73"/>
                  <a:gd name="T90" fmla="*/ 72 w 74"/>
                  <a:gd name="T91" fmla="*/ 26 h 73"/>
                  <a:gd name="T92" fmla="*/ 71 w 74"/>
                  <a:gd name="T93" fmla="*/ 22 h 73"/>
                  <a:gd name="T94" fmla="*/ 69 w 74"/>
                  <a:gd name="T95" fmla="*/ 18 h 73"/>
                  <a:gd name="T96" fmla="*/ 68 w 74"/>
                  <a:gd name="T97" fmla="*/ 16 h 73"/>
                  <a:gd name="T98" fmla="*/ 63 w 74"/>
                  <a:gd name="T99" fmla="*/ 10 h 73"/>
                  <a:gd name="T100" fmla="*/ 57 w 74"/>
                  <a:gd name="T101" fmla="*/ 6 h 73"/>
                  <a:gd name="T102" fmla="*/ 55 w 74"/>
                  <a:gd name="T103" fmla="*/ 3 h 73"/>
                  <a:gd name="T104" fmla="*/ 51 w 74"/>
                  <a:gd name="T105" fmla="*/ 2 h 73"/>
                  <a:gd name="T106" fmla="*/ 48 w 74"/>
                  <a:gd name="T107" fmla="*/ 1 h 73"/>
                  <a:gd name="T108" fmla="*/ 45 w 74"/>
                  <a:gd name="T109" fmla="*/ 0 h 73"/>
                  <a:gd name="T110" fmla="*/ 41 w 74"/>
                  <a:gd name="T111" fmla="*/ 0 h 73"/>
                  <a:gd name="T112" fmla="*/ 37 w 74"/>
                  <a:gd name="T113" fmla="*/ 0 h 7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4"/>
                  <a:gd name="T172" fmla="*/ 0 h 73"/>
                  <a:gd name="T173" fmla="*/ 74 w 74"/>
                  <a:gd name="T174" fmla="*/ 73 h 73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4" h="73">
                    <a:moveTo>
                      <a:pt x="37" y="0"/>
                    </a:moveTo>
                    <a:lnTo>
                      <a:pt x="33" y="0"/>
                    </a:lnTo>
                    <a:lnTo>
                      <a:pt x="30" y="0"/>
                    </a:lnTo>
                    <a:lnTo>
                      <a:pt x="26" y="1"/>
                    </a:lnTo>
                    <a:lnTo>
                      <a:pt x="22" y="2"/>
                    </a:lnTo>
                    <a:lnTo>
                      <a:pt x="20" y="3"/>
                    </a:lnTo>
                    <a:lnTo>
                      <a:pt x="16" y="6"/>
                    </a:lnTo>
                    <a:lnTo>
                      <a:pt x="11" y="10"/>
                    </a:lnTo>
                    <a:lnTo>
                      <a:pt x="6" y="16"/>
                    </a:lnTo>
                    <a:lnTo>
                      <a:pt x="5" y="18"/>
                    </a:lnTo>
                    <a:lnTo>
                      <a:pt x="2" y="22"/>
                    </a:lnTo>
                    <a:lnTo>
                      <a:pt x="1" y="26"/>
                    </a:lnTo>
                    <a:lnTo>
                      <a:pt x="1" y="28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1" y="43"/>
                    </a:lnTo>
                    <a:lnTo>
                      <a:pt x="1" y="47"/>
                    </a:lnTo>
                    <a:lnTo>
                      <a:pt x="2" y="51"/>
                    </a:lnTo>
                    <a:lnTo>
                      <a:pt x="5" y="54"/>
                    </a:lnTo>
                    <a:lnTo>
                      <a:pt x="6" y="57"/>
                    </a:lnTo>
                    <a:lnTo>
                      <a:pt x="11" y="63"/>
                    </a:lnTo>
                    <a:lnTo>
                      <a:pt x="16" y="67"/>
                    </a:lnTo>
                    <a:lnTo>
                      <a:pt x="20" y="69"/>
                    </a:lnTo>
                    <a:lnTo>
                      <a:pt x="22" y="71"/>
                    </a:lnTo>
                    <a:lnTo>
                      <a:pt x="26" y="72"/>
                    </a:lnTo>
                    <a:lnTo>
                      <a:pt x="30" y="73"/>
                    </a:lnTo>
                    <a:lnTo>
                      <a:pt x="33" y="73"/>
                    </a:lnTo>
                    <a:lnTo>
                      <a:pt x="37" y="73"/>
                    </a:lnTo>
                    <a:lnTo>
                      <a:pt x="41" y="73"/>
                    </a:lnTo>
                    <a:lnTo>
                      <a:pt x="45" y="73"/>
                    </a:lnTo>
                    <a:lnTo>
                      <a:pt x="48" y="72"/>
                    </a:lnTo>
                    <a:lnTo>
                      <a:pt x="51" y="71"/>
                    </a:lnTo>
                    <a:lnTo>
                      <a:pt x="55" y="69"/>
                    </a:lnTo>
                    <a:lnTo>
                      <a:pt x="57" y="67"/>
                    </a:lnTo>
                    <a:lnTo>
                      <a:pt x="63" y="63"/>
                    </a:lnTo>
                    <a:lnTo>
                      <a:pt x="68" y="57"/>
                    </a:lnTo>
                    <a:lnTo>
                      <a:pt x="69" y="54"/>
                    </a:lnTo>
                    <a:lnTo>
                      <a:pt x="71" y="51"/>
                    </a:lnTo>
                    <a:lnTo>
                      <a:pt x="72" y="47"/>
                    </a:lnTo>
                    <a:lnTo>
                      <a:pt x="73" y="43"/>
                    </a:lnTo>
                    <a:lnTo>
                      <a:pt x="73" y="40"/>
                    </a:lnTo>
                    <a:lnTo>
                      <a:pt x="74" y="36"/>
                    </a:lnTo>
                    <a:lnTo>
                      <a:pt x="73" y="32"/>
                    </a:lnTo>
                    <a:lnTo>
                      <a:pt x="73" y="28"/>
                    </a:lnTo>
                    <a:lnTo>
                      <a:pt x="72" y="26"/>
                    </a:lnTo>
                    <a:lnTo>
                      <a:pt x="71" y="22"/>
                    </a:lnTo>
                    <a:lnTo>
                      <a:pt x="69" y="18"/>
                    </a:lnTo>
                    <a:lnTo>
                      <a:pt x="68" y="16"/>
                    </a:lnTo>
                    <a:lnTo>
                      <a:pt x="63" y="10"/>
                    </a:lnTo>
                    <a:lnTo>
                      <a:pt x="57" y="6"/>
                    </a:lnTo>
                    <a:lnTo>
                      <a:pt x="55" y="3"/>
                    </a:lnTo>
                    <a:lnTo>
                      <a:pt x="51" y="2"/>
                    </a:lnTo>
                    <a:lnTo>
                      <a:pt x="48" y="1"/>
                    </a:lnTo>
                    <a:lnTo>
                      <a:pt x="45" y="0"/>
                    </a:lnTo>
                    <a:lnTo>
                      <a:pt x="41" y="0"/>
                    </a:lnTo>
                    <a:lnTo>
                      <a:pt x="37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93" name="Freeform 468"/>
              <p:cNvSpPr>
                <a:spLocks/>
              </p:cNvSpPr>
              <p:nvPr/>
            </p:nvSpPr>
            <p:spPr bwMode="auto">
              <a:xfrm>
                <a:off x="4559" y="2690"/>
                <a:ext cx="75" cy="73"/>
              </a:xfrm>
              <a:custGeom>
                <a:avLst/>
                <a:gdLst>
                  <a:gd name="T0" fmla="*/ 37 w 75"/>
                  <a:gd name="T1" fmla="*/ 0 h 73"/>
                  <a:gd name="T2" fmla="*/ 34 w 75"/>
                  <a:gd name="T3" fmla="*/ 0 h 73"/>
                  <a:gd name="T4" fmla="*/ 30 w 75"/>
                  <a:gd name="T5" fmla="*/ 0 h 73"/>
                  <a:gd name="T6" fmla="*/ 26 w 75"/>
                  <a:gd name="T7" fmla="*/ 1 h 73"/>
                  <a:gd name="T8" fmla="*/ 23 w 75"/>
                  <a:gd name="T9" fmla="*/ 2 h 73"/>
                  <a:gd name="T10" fmla="*/ 20 w 75"/>
                  <a:gd name="T11" fmla="*/ 3 h 73"/>
                  <a:gd name="T12" fmla="*/ 16 w 75"/>
                  <a:gd name="T13" fmla="*/ 6 h 73"/>
                  <a:gd name="T14" fmla="*/ 11 w 75"/>
                  <a:gd name="T15" fmla="*/ 10 h 73"/>
                  <a:gd name="T16" fmla="*/ 6 w 75"/>
                  <a:gd name="T17" fmla="*/ 16 h 73"/>
                  <a:gd name="T18" fmla="*/ 5 w 75"/>
                  <a:gd name="T19" fmla="*/ 18 h 73"/>
                  <a:gd name="T20" fmla="*/ 4 w 75"/>
                  <a:gd name="T21" fmla="*/ 22 h 73"/>
                  <a:gd name="T22" fmla="*/ 3 w 75"/>
                  <a:gd name="T23" fmla="*/ 25 h 73"/>
                  <a:gd name="T24" fmla="*/ 1 w 75"/>
                  <a:gd name="T25" fmla="*/ 28 h 73"/>
                  <a:gd name="T26" fmla="*/ 0 w 75"/>
                  <a:gd name="T27" fmla="*/ 32 h 73"/>
                  <a:gd name="T28" fmla="*/ 0 w 75"/>
                  <a:gd name="T29" fmla="*/ 36 h 73"/>
                  <a:gd name="T30" fmla="*/ 0 w 75"/>
                  <a:gd name="T31" fmla="*/ 40 h 73"/>
                  <a:gd name="T32" fmla="*/ 1 w 75"/>
                  <a:gd name="T33" fmla="*/ 43 h 73"/>
                  <a:gd name="T34" fmla="*/ 3 w 75"/>
                  <a:gd name="T35" fmla="*/ 47 h 73"/>
                  <a:gd name="T36" fmla="*/ 4 w 75"/>
                  <a:gd name="T37" fmla="*/ 51 h 73"/>
                  <a:gd name="T38" fmla="*/ 5 w 75"/>
                  <a:gd name="T39" fmla="*/ 55 h 73"/>
                  <a:gd name="T40" fmla="*/ 6 w 75"/>
                  <a:gd name="T41" fmla="*/ 57 h 73"/>
                  <a:gd name="T42" fmla="*/ 11 w 75"/>
                  <a:gd name="T43" fmla="*/ 62 h 73"/>
                  <a:gd name="T44" fmla="*/ 16 w 75"/>
                  <a:gd name="T45" fmla="*/ 67 h 73"/>
                  <a:gd name="T46" fmla="*/ 20 w 75"/>
                  <a:gd name="T47" fmla="*/ 70 h 73"/>
                  <a:gd name="T48" fmla="*/ 23 w 75"/>
                  <a:gd name="T49" fmla="*/ 71 h 73"/>
                  <a:gd name="T50" fmla="*/ 26 w 75"/>
                  <a:gd name="T51" fmla="*/ 72 h 73"/>
                  <a:gd name="T52" fmla="*/ 30 w 75"/>
                  <a:gd name="T53" fmla="*/ 73 h 73"/>
                  <a:gd name="T54" fmla="*/ 34 w 75"/>
                  <a:gd name="T55" fmla="*/ 73 h 73"/>
                  <a:gd name="T56" fmla="*/ 37 w 75"/>
                  <a:gd name="T57" fmla="*/ 73 h 73"/>
                  <a:gd name="T58" fmla="*/ 41 w 75"/>
                  <a:gd name="T59" fmla="*/ 73 h 73"/>
                  <a:gd name="T60" fmla="*/ 45 w 75"/>
                  <a:gd name="T61" fmla="*/ 73 h 73"/>
                  <a:gd name="T62" fmla="*/ 49 w 75"/>
                  <a:gd name="T63" fmla="*/ 72 h 73"/>
                  <a:gd name="T64" fmla="*/ 52 w 75"/>
                  <a:gd name="T65" fmla="*/ 71 h 73"/>
                  <a:gd name="T66" fmla="*/ 55 w 75"/>
                  <a:gd name="T67" fmla="*/ 70 h 73"/>
                  <a:gd name="T68" fmla="*/ 59 w 75"/>
                  <a:gd name="T69" fmla="*/ 67 h 73"/>
                  <a:gd name="T70" fmla="*/ 64 w 75"/>
                  <a:gd name="T71" fmla="*/ 62 h 73"/>
                  <a:gd name="T72" fmla="*/ 69 w 75"/>
                  <a:gd name="T73" fmla="*/ 57 h 73"/>
                  <a:gd name="T74" fmla="*/ 70 w 75"/>
                  <a:gd name="T75" fmla="*/ 55 h 73"/>
                  <a:gd name="T76" fmla="*/ 72 w 75"/>
                  <a:gd name="T77" fmla="*/ 51 h 73"/>
                  <a:gd name="T78" fmla="*/ 73 w 75"/>
                  <a:gd name="T79" fmla="*/ 47 h 73"/>
                  <a:gd name="T80" fmla="*/ 73 w 75"/>
                  <a:gd name="T81" fmla="*/ 43 h 73"/>
                  <a:gd name="T82" fmla="*/ 75 w 75"/>
                  <a:gd name="T83" fmla="*/ 40 h 73"/>
                  <a:gd name="T84" fmla="*/ 75 w 75"/>
                  <a:gd name="T85" fmla="*/ 36 h 73"/>
                  <a:gd name="T86" fmla="*/ 75 w 75"/>
                  <a:gd name="T87" fmla="*/ 32 h 73"/>
                  <a:gd name="T88" fmla="*/ 73 w 75"/>
                  <a:gd name="T89" fmla="*/ 28 h 73"/>
                  <a:gd name="T90" fmla="*/ 73 w 75"/>
                  <a:gd name="T91" fmla="*/ 25 h 73"/>
                  <a:gd name="T92" fmla="*/ 72 w 75"/>
                  <a:gd name="T93" fmla="*/ 22 h 73"/>
                  <a:gd name="T94" fmla="*/ 70 w 75"/>
                  <a:gd name="T95" fmla="*/ 18 h 73"/>
                  <a:gd name="T96" fmla="*/ 69 w 75"/>
                  <a:gd name="T97" fmla="*/ 16 h 73"/>
                  <a:gd name="T98" fmla="*/ 64 w 75"/>
                  <a:gd name="T99" fmla="*/ 10 h 73"/>
                  <a:gd name="T100" fmla="*/ 59 w 75"/>
                  <a:gd name="T101" fmla="*/ 6 h 73"/>
                  <a:gd name="T102" fmla="*/ 55 w 75"/>
                  <a:gd name="T103" fmla="*/ 3 h 73"/>
                  <a:gd name="T104" fmla="*/ 52 w 75"/>
                  <a:gd name="T105" fmla="*/ 2 h 73"/>
                  <a:gd name="T106" fmla="*/ 49 w 75"/>
                  <a:gd name="T107" fmla="*/ 1 h 73"/>
                  <a:gd name="T108" fmla="*/ 45 w 75"/>
                  <a:gd name="T109" fmla="*/ 0 h 73"/>
                  <a:gd name="T110" fmla="*/ 41 w 75"/>
                  <a:gd name="T111" fmla="*/ 0 h 73"/>
                  <a:gd name="T112" fmla="*/ 37 w 75"/>
                  <a:gd name="T113" fmla="*/ 0 h 7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5"/>
                  <a:gd name="T172" fmla="*/ 0 h 73"/>
                  <a:gd name="T173" fmla="*/ 75 w 75"/>
                  <a:gd name="T174" fmla="*/ 73 h 73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5" h="73">
                    <a:moveTo>
                      <a:pt x="37" y="0"/>
                    </a:moveTo>
                    <a:lnTo>
                      <a:pt x="34" y="0"/>
                    </a:lnTo>
                    <a:lnTo>
                      <a:pt x="30" y="0"/>
                    </a:lnTo>
                    <a:lnTo>
                      <a:pt x="26" y="1"/>
                    </a:lnTo>
                    <a:lnTo>
                      <a:pt x="23" y="2"/>
                    </a:lnTo>
                    <a:lnTo>
                      <a:pt x="20" y="3"/>
                    </a:lnTo>
                    <a:lnTo>
                      <a:pt x="16" y="6"/>
                    </a:lnTo>
                    <a:lnTo>
                      <a:pt x="11" y="10"/>
                    </a:lnTo>
                    <a:lnTo>
                      <a:pt x="6" y="16"/>
                    </a:lnTo>
                    <a:lnTo>
                      <a:pt x="5" y="18"/>
                    </a:lnTo>
                    <a:lnTo>
                      <a:pt x="4" y="22"/>
                    </a:lnTo>
                    <a:lnTo>
                      <a:pt x="3" y="25"/>
                    </a:lnTo>
                    <a:lnTo>
                      <a:pt x="1" y="28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1" y="43"/>
                    </a:lnTo>
                    <a:lnTo>
                      <a:pt x="3" y="47"/>
                    </a:lnTo>
                    <a:lnTo>
                      <a:pt x="4" y="51"/>
                    </a:lnTo>
                    <a:lnTo>
                      <a:pt x="5" y="55"/>
                    </a:lnTo>
                    <a:lnTo>
                      <a:pt x="6" y="57"/>
                    </a:lnTo>
                    <a:lnTo>
                      <a:pt x="11" y="62"/>
                    </a:lnTo>
                    <a:lnTo>
                      <a:pt x="16" y="67"/>
                    </a:lnTo>
                    <a:lnTo>
                      <a:pt x="20" y="70"/>
                    </a:lnTo>
                    <a:lnTo>
                      <a:pt x="23" y="71"/>
                    </a:lnTo>
                    <a:lnTo>
                      <a:pt x="26" y="72"/>
                    </a:lnTo>
                    <a:lnTo>
                      <a:pt x="30" y="73"/>
                    </a:lnTo>
                    <a:lnTo>
                      <a:pt x="34" y="73"/>
                    </a:lnTo>
                    <a:lnTo>
                      <a:pt x="37" y="73"/>
                    </a:lnTo>
                    <a:lnTo>
                      <a:pt x="41" y="73"/>
                    </a:lnTo>
                    <a:lnTo>
                      <a:pt x="45" y="73"/>
                    </a:lnTo>
                    <a:lnTo>
                      <a:pt x="49" y="72"/>
                    </a:lnTo>
                    <a:lnTo>
                      <a:pt x="52" y="71"/>
                    </a:lnTo>
                    <a:lnTo>
                      <a:pt x="55" y="70"/>
                    </a:lnTo>
                    <a:lnTo>
                      <a:pt x="59" y="67"/>
                    </a:lnTo>
                    <a:lnTo>
                      <a:pt x="64" y="62"/>
                    </a:lnTo>
                    <a:lnTo>
                      <a:pt x="69" y="57"/>
                    </a:lnTo>
                    <a:lnTo>
                      <a:pt x="70" y="55"/>
                    </a:lnTo>
                    <a:lnTo>
                      <a:pt x="72" y="51"/>
                    </a:lnTo>
                    <a:lnTo>
                      <a:pt x="73" y="47"/>
                    </a:lnTo>
                    <a:lnTo>
                      <a:pt x="73" y="43"/>
                    </a:lnTo>
                    <a:lnTo>
                      <a:pt x="75" y="40"/>
                    </a:lnTo>
                    <a:lnTo>
                      <a:pt x="75" y="36"/>
                    </a:lnTo>
                    <a:lnTo>
                      <a:pt x="75" y="32"/>
                    </a:lnTo>
                    <a:lnTo>
                      <a:pt x="73" y="28"/>
                    </a:lnTo>
                    <a:lnTo>
                      <a:pt x="73" y="25"/>
                    </a:lnTo>
                    <a:lnTo>
                      <a:pt x="72" y="22"/>
                    </a:lnTo>
                    <a:lnTo>
                      <a:pt x="70" y="18"/>
                    </a:lnTo>
                    <a:lnTo>
                      <a:pt x="69" y="16"/>
                    </a:lnTo>
                    <a:lnTo>
                      <a:pt x="64" y="10"/>
                    </a:lnTo>
                    <a:lnTo>
                      <a:pt x="59" y="6"/>
                    </a:lnTo>
                    <a:lnTo>
                      <a:pt x="55" y="3"/>
                    </a:lnTo>
                    <a:lnTo>
                      <a:pt x="52" y="2"/>
                    </a:lnTo>
                    <a:lnTo>
                      <a:pt x="49" y="1"/>
                    </a:lnTo>
                    <a:lnTo>
                      <a:pt x="45" y="0"/>
                    </a:lnTo>
                    <a:lnTo>
                      <a:pt x="41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94" name="Freeform 469"/>
              <p:cNvSpPr>
                <a:spLocks/>
              </p:cNvSpPr>
              <p:nvPr/>
            </p:nvSpPr>
            <p:spPr bwMode="auto">
              <a:xfrm>
                <a:off x="4559" y="2690"/>
                <a:ext cx="75" cy="73"/>
              </a:xfrm>
              <a:custGeom>
                <a:avLst/>
                <a:gdLst>
                  <a:gd name="T0" fmla="*/ 37 w 75"/>
                  <a:gd name="T1" fmla="*/ 0 h 73"/>
                  <a:gd name="T2" fmla="*/ 34 w 75"/>
                  <a:gd name="T3" fmla="*/ 0 h 73"/>
                  <a:gd name="T4" fmla="*/ 30 w 75"/>
                  <a:gd name="T5" fmla="*/ 0 h 73"/>
                  <a:gd name="T6" fmla="*/ 26 w 75"/>
                  <a:gd name="T7" fmla="*/ 1 h 73"/>
                  <a:gd name="T8" fmla="*/ 23 w 75"/>
                  <a:gd name="T9" fmla="*/ 2 h 73"/>
                  <a:gd name="T10" fmla="*/ 20 w 75"/>
                  <a:gd name="T11" fmla="*/ 3 h 73"/>
                  <a:gd name="T12" fmla="*/ 16 w 75"/>
                  <a:gd name="T13" fmla="*/ 6 h 73"/>
                  <a:gd name="T14" fmla="*/ 11 w 75"/>
                  <a:gd name="T15" fmla="*/ 10 h 73"/>
                  <a:gd name="T16" fmla="*/ 6 w 75"/>
                  <a:gd name="T17" fmla="*/ 16 h 73"/>
                  <a:gd name="T18" fmla="*/ 5 w 75"/>
                  <a:gd name="T19" fmla="*/ 18 h 73"/>
                  <a:gd name="T20" fmla="*/ 4 w 75"/>
                  <a:gd name="T21" fmla="*/ 22 h 73"/>
                  <a:gd name="T22" fmla="*/ 3 w 75"/>
                  <a:gd name="T23" fmla="*/ 25 h 73"/>
                  <a:gd name="T24" fmla="*/ 1 w 75"/>
                  <a:gd name="T25" fmla="*/ 28 h 73"/>
                  <a:gd name="T26" fmla="*/ 0 w 75"/>
                  <a:gd name="T27" fmla="*/ 32 h 73"/>
                  <a:gd name="T28" fmla="*/ 0 w 75"/>
                  <a:gd name="T29" fmla="*/ 36 h 73"/>
                  <a:gd name="T30" fmla="*/ 0 w 75"/>
                  <a:gd name="T31" fmla="*/ 40 h 73"/>
                  <a:gd name="T32" fmla="*/ 1 w 75"/>
                  <a:gd name="T33" fmla="*/ 43 h 73"/>
                  <a:gd name="T34" fmla="*/ 3 w 75"/>
                  <a:gd name="T35" fmla="*/ 47 h 73"/>
                  <a:gd name="T36" fmla="*/ 4 w 75"/>
                  <a:gd name="T37" fmla="*/ 51 h 73"/>
                  <a:gd name="T38" fmla="*/ 5 w 75"/>
                  <a:gd name="T39" fmla="*/ 55 h 73"/>
                  <a:gd name="T40" fmla="*/ 6 w 75"/>
                  <a:gd name="T41" fmla="*/ 57 h 73"/>
                  <a:gd name="T42" fmla="*/ 11 w 75"/>
                  <a:gd name="T43" fmla="*/ 62 h 73"/>
                  <a:gd name="T44" fmla="*/ 16 w 75"/>
                  <a:gd name="T45" fmla="*/ 67 h 73"/>
                  <a:gd name="T46" fmla="*/ 20 w 75"/>
                  <a:gd name="T47" fmla="*/ 70 h 73"/>
                  <a:gd name="T48" fmla="*/ 23 w 75"/>
                  <a:gd name="T49" fmla="*/ 71 h 73"/>
                  <a:gd name="T50" fmla="*/ 26 w 75"/>
                  <a:gd name="T51" fmla="*/ 72 h 73"/>
                  <a:gd name="T52" fmla="*/ 30 w 75"/>
                  <a:gd name="T53" fmla="*/ 73 h 73"/>
                  <a:gd name="T54" fmla="*/ 34 w 75"/>
                  <a:gd name="T55" fmla="*/ 73 h 73"/>
                  <a:gd name="T56" fmla="*/ 37 w 75"/>
                  <a:gd name="T57" fmla="*/ 73 h 73"/>
                  <a:gd name="T58" fmla="*/ 41 w 75"/>
                  <a:gd name="T59" fmla="*/ 73 h 73"/>
                  <a:gd name="T60" fmla="*/ 45 w 75"/>
                  <a:gd name="T61" fmla="*/ 73 h 73"/>
                  <a:gd name="T62" fmla="*/ 49 w 75"/>
                  <a:gd name="T63" fmla="*/ 72 h 73"/>
                  <a:gd name="T64" fmla="*/ 52 w 75"/>
                  <a:gd name="T65" fmla="*/ 71 h 73"/>
                  <a:gd name="T66" fmla="*/ 55 w 75"/>
                  <a:gd name="T67" fmla="*/ 70 h 73"/>
                  <a:gd name="T68" fmla="*/ 59 w 75"/>
                  <a:gd name="T69" fmla="*/ 67 h 73"/>
                  <a:gd name="T70" fmla="*/ 64 w 75"/>
                  <a:gd name="T71" fmla="*/ 62 h 73"/>
                  <a:gd name="T72" fmla="*/ 69 w 75"/>
                  <a:gd name="T73" fmla="*/ 57 h 73"/>
                  <a:gd name="T74" fmla="*/ 70 w 75"/>
                  <a:gd name="T75" fmla="*/ 55 h 73"/>
                  <a:gd name="T76" fmla="*/ 72 w 75"/>
                  <a:gd name="T77" fmla="*/ 51 h 73"/>
                  <a:gd name="T78" fmla="*/ 73 w 75"/>
                  <a:gd name="T79" fmla="*/ 47 h 73"/>
                  <a:gd name="T80" fmla="*/ 73 w 75"/>
                  <a:gd name="T81" fmla="*/ 43 h 73"/>
                  <a:gd name="T82" fmla="*/ 75 w 75"/>
                  <a:gd name="T83" fmla="*/ 40 h 73"/>
                  <a:gd name="T84" fmla="*/ 75 w 75"/>
                  <a:gd name="T85" fmla="*/ 36 h 73"/>
                  <a:gd name="T86" fmla="*/ 75 w 75"/>
                  <a:gd name="T87" fmla="*/ 32 h 73"/>
                  <a:gd name="T88" fmla="*/ 73 w 75"/>
                  <a:gd name="T89" fmla="*/ 28 h 73"/>
                  <a:gd name="T90" fmla="*/ 73 w 75"/>
                  <a:gd name="T91" fmla="*/ 25 h 73"/>
                  <a:gd name="T92" fmla="*/ 72 w 75"/>
                  <a:gd name="T93" fmla="*/ 22 h 73"/>
                  <a:gd name="T94" fmla="*/ 70 w 75"/>
                  <a:gd name="T95" fmla="*/ 18 h 73"/>
                  <a:gd name="T96" fmla="*/ 69 w 75"/>
                  <a:gd name="T97" fmla="*/ 16 h 73"/>
                  <a:gd name="T98" fmla="*/ 64 w 75"/>
                  <a:gd name="T99" fmla="*/ 10 h 73"/>
                  <a:gd name="T100" fmla="*/ 59 w 75"/>
                  <a:gd name="T101" fmla="*/ 6 h 73"/>
                  <a:gd name="T102" fmla="*/ 55 w 75"/>
                  <a:gd name="T103" fmla="*/ 3 h 73"/>
                  <a:gd name="T104" fmla="*/ 52 w 75"/>
                  <a:gd name="T105" fmla="*/ 2 h 73"/>
                  <a:gd name="T106" fmla="*/ 49 w 75"/>
                  <a:gd name="T107" fmla="*/ 1 h 73"/>
                  <a:gd name="T108" fmla="*/ 45 w 75"/>
                  <a:gd name="T109" fmla="*/ 0 h 73"/>
                  <a:gd name="T110" fmla="*/ 41 w 75"/>
                  <a:gd name="T111" fmla="*/ 0 h 73"/>
                  <a:gd name="T112" fmla="*/ 37 w 75"/>
                  <a:gd name="T113" fmla="*/ 0 h 7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5"/>
                  <a:gd name="T172" fmla="*/ 0 h 73"/>
                  <a:gd name="T173" fmla="*/ 75 w 75"/>
                  <a:gd name="T174" fmla="*/ 73 h 73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5" h="73">
                    <a:moveTo>
                      <a:pt x="37" y="0"/>
                    </a:moveTo>
                    <a:lnTo>
                      <a:pt x="34" y="0"/>
                    </a:lnTo>
                    <a:lnTo>
                      <a:pt x="30" y="0"/>
                    </a:lnTo>
                    <a:lnTo>
                      <a:pt x="26" y="1"/>
                    </a:lnTo>
                    <a:lnTo>
                      <a:pt x="23" y="2"/>
                    </a:lnTo>
                    <a:lnTo>
                      <a:pt x="20" y="3"/>
                    </a:lnTo>
                    <a:lnTo>
                      <a:pt x="16" y="6"/>
                    </a:lnTo>
                    <a:lnTo>
                      <a:pt x="11" y="10"/>
                    </a:lnTo>
                    <a:lnTo>
                      <a:pt x="6" y="16"/>
                    </a:lnTo>
                    <a:lnTo>
                      <a:pt x="5" y="18"/>
                    </a:lnTo>
                    <a:lnTo>
                      <a:pt x="4" y="22"/>
                    </a:lnTo>
                    <a:lnTo>
                      <a:pt x="3" y="25"/>
                    </a:lnTo>
                    <a:lnTo>
                      <a:pt x="1" y="28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1" y="43"/>
                    </a:lnTo>
                    <a:lnTo>
                      <a:pt x="3" y="47"/>
                    </a:lnTo>
                    <a:lnTo>
                      <a:pt x="4" y="51"/>
                    </a:lnTo>
                    <a:lnTo>
                      <a:pt x="5" y="55"/>
                    </a:lnTo>
                    <a:lnTo>
                      <a:pt x="6" y="57"/>
                    </a:lnTo>
                    <a:lnTo>
                      <a:pt x="11" y="62"/>
                    </a:lnTo>
                    <a:lnTo>
                      <a:pt x="16" y="67"/>
                    </a:lnTo>
                    <a:lnTo>
                      <a:pt x="20" y="70"/>
                    </a:lnTo>
                    <a:lnTo>
                      <a:pt x="23" y="71"/>
                    </a:lnTo>
                    <a:lnTo>
                      <a:pt x="26" y="72"/>
                    </a:lnTo>
                    <a:lnTo>
                      <a:pt x="30" y="73"/>
                    </a:lnTo>
                    <a:lnTo>
                      <a:pt x="34" y="73"/>
                    </a:lnTo>
                    <a:lnTo>
                      <a:pt x="37" y="73"/>
                    </a:lnTo>
                    <a:lnTo>
                      <a:pt x="41" y="73"/>
                    </a:lnTo>
                    <a:lnTo>
                      <a:pt x="45" y="73"/>
                    </a:lnTo>
                    <a:lnTo>
                      <a:pt x="49" y="72"/>
                    </a:lnTo>
                    <a:lnTo>
                      <a:pt x="52" y="71"/>
                    </a:lnTo>
                    <a:lnTo>
                      <a:pt x="55" y="70"/>
                    </a:lnTo>
                    <a:lnTo>
                      <a:pt x="59" y="67"/>
                    </a:lnTo>
                    <a:lnTo>
                      <a:pt x="64" y="62"/>
                    </a:lnTo>
                    <a:lnTo>
                      <a:pt x="69" y="57"/>
                    </a:lnTo>
                    <a:lnTo>
                      <a:pt x="70" y="55"/>
                    </a:lnTo>
                    <a:lnTo>
                      <a:pt x="72" y="51"/>
                    </a:lnTo>
                    <a:lnTo>
                      <a:pt x="73" y="47"/>
                    </a:lnTo>
                    <a:lnTo>
                      <a:pt x="73" y="43"/>
                    </a:lnTo>
                    <a:lnTo>
                      <a:pt x="75" y="40"/>
                    </a:lnTo>
                    <a:lnTo>
                      <a:pt x="75" y="36"/>
                    </a:lnTo>
                    <a:lnTo>
                      <a:pt x="75" y="32"/>
                    </a:lnTo>
                    <a:lnTo>
                      <a:pt x="73" y="28"/>
                    </a:lnTo>
                    <a:lnTo>
                      <a:pt x="73" y="25"/>
                    </a:lnTo>
                    <a:lnTo>
                      <a:pt x="72" y="22"/>
                    </a:lnTo>
                    <a:lnTo>
                      <a:pt x="70" y="18"/>
                    </a:lnTo>
                    <a:lnTo>
                      <a:pt x="69" y="16"/>
                    </a:lnTo>
                    <a:lnTo>
                      <a:pt x="64" y="10"/>
                    </a:lnTo>
                    <a:lnTo>
                      <a:pt x="59" y="6"/>
                    </a:lnTo>
                    <a:lnTo>
                      <a:pt x="55" y="3"/>
                    </a:lnTo>
                    <a:lnTo>
                      <a:pt x="52" y="2"/>
                    </a:lnTo>
                    <a:lnTo>
                      <a:pt x="49" y="1"/>
                    </a:lnTo>
                    <a:lnTo>
                      <a:pt x="45" y="0"/>
                    </a:lnTo>
                    <a:lnTo>
                      <a:pt x="41" y="0"/>
                    </a:lnTo>
                    <a:lnTo>
                      <a:pt x="37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95" name="Freeform 470"/>
              <p:cNvSpPr>
                <a:spLocks/>
              </p:cNvSpPr>
              <p:nvPr/>
            </p:nvSpPr>
            <p:spPr bwMode="auto">
              <a:xfrm>
                <a:off x="4320" y="2005"/>
                <a:ext cx="73" cy="75"/>
              </a:xfrm>
              <a:custGeom>
                <a:avLst/>
                <a:gdLst>
                  <a:gd name="T0" fmla="*/ 36 w 73"/>
                  <a:gd name="T1" fmla="*/ 0 h 75"/>
                  <a:gd name="T2" fmla="*/ 32 w 73"/>
                  <a:gd name="T3" fmla="*/ 1 h 75"/>
                  <a:gd name="T4" fmla="*/ 28 w 73"/>
                  <a:gd name="T5" fmla="*/ 1 h 75"/>
                  <a:gd name="T6" fmla="*/ 24 w 73"/>
                  <a:gd name="T7" fmla="*/ 3 h 75"/>
                  <a:gd name="T8" fmla="*/ 22 w 73"/>
                  <a:gd name="T9" fmla="*/ 4 h 75"/>
                  <a:gd name="T10" fmla="*/ 18 w 73"/>
                  <a:gd name="T11" fmla="*/ 5 h 75"/>
                  <a:gd name="T12" fmla="*/ 16 w 73"/>
                  <a:gd name="T13" fmla="*/ 8 h 75"/>
                  <a:gd name="T14" fmla="*/ 10 w 73"/>
                  <a:gd name="T15" fmla="*/ 11 h 75"/>
                  <a:gd name="T16" fmla="*/ 6 w 73"/>
                  <a:gd name="T17" fmla="*/ 18 h 75"/>
                  <a:gd name="T18" fmla="*/ 3 w 73"/>
                  <a:gd name="T19" fmla="*/ 20 h 75"/>
                  <a:gd name="T20" fmla="*/ 2 w 73"/>
                  <a:gd name="T21" fmla="*/ 24 h 75"/>
                  <a:gd name="T22" fmla="*/ 1 w 73"/>
                  <a:gd name="T23" fmla="*/ 26 h 75"/>
                  <a:gd name="T24" fmla="*/ 0 w 73"/>
                  <a:gd name="T25" fmla="*/ 30 h 75"/>
                  <a:gd name="T26" fmla="*/ 0 w 73"/>
                  <a:gd name="T27" fmla="*/ 34 h 75"/>
                  <a:gd name="T28" fmla="*/ 0 w 73"/>
                  <a:gd name="T29" fmla="*/ 38 h 75"/>
                  <a:gd name="T30" fmla="*/ 0 w 73"/>
                  <a:gd name="T31" fmla="*/ 41 h 75"/>
                  <a:gd name="T32" fmla="*/ 0 w 73"/>
                  <a:gd name="T33" fmla="*/ 45 h 75"/>
                  <a:gd name="T34" fmla="*/ 1 w 73"/>
                  <a:gd name="T35" fmla="*/ 49 h 75"/>
                  <a:gd name="T36" fmla="*/ 2 w 73"/>
                  <a:gd name="T37" fmla="*/ 53 h 75"/>
                  <a:gd name="T38" fmla="*/ 3 w 73"/>
                  <a:gd name="T39" fmla="*/ 55 h 75"/>
                  <a:gd name="T40" fmla="*/ 6 w 73"/>
                  <a:gd name="T41" fmla="*/ 59 h 75"/>
                  <a:gd name="T42" fmla="*/ 10 w 73"/>
                  <a:gd name="T43" fmla="*/ 64 h 75"/>
                  <a:gd name="T44" fmla="*/ 16 w 73"/>
                  <a:gd name="T45" fmla="*/ 69 h 75"/>
                  <a:gd name="T46" fmla="*/ 18 w 73"/>
                  <a:gd name="T47" fmla="*/ 70 h 75"/>
                  <a:gd name="T48" fmla="*/ 22 w 73"/>
                  <a:gd name="T49" fmla="*/ 73 h 75"/>
                  <a:gd name="T50" fmla="*/ 24 w 73"/>
                  <a:gd name="T51" fmla="*/ 74 h 75"/>
                  <a:gd name="T52" fmla="*/ 28 w 73"/>
                  <a:gd name="T53" fmla="*/ 74 h 75"/>
                  <a:gd name="T54" fmla="*/ 32 w 73"/>
                  <a:gd name="T55" fmla="*/ 75 h 75"/>
                  <a:gd name="T56" fmla="*/ 36 w 73"/>
                  <a:gd name="T57" fmla="*/ 75 h 75"/>
                  <a:gd name="T58" fmla="*/ 39 w 73"/>
                  <a:gd name="T59" fmla="*/ 75 h 75"/>
                  <a:gd name="T60" fmla="*/ 43 w 73"/>
                  <a:gd name="T61" fmla="*/ 74 h 75"/>
                  <a:gd name="T62" fmla="*/ 47 w 73"/>
                  <a:gd name="T63" fmla="*/ 74 h 75"/>
                  <a:gd name="T64" fmla="*/ 51 w 73"/>
                  <a:gd name="T65" fmla="*/ 73 h 75"/>
                  <a:gd name="T66" fmla="*/ 54 w 73"/>
                  <a:gd name="T67" fmla="*/ 70 h 75"/>
                  <a:gd name="T68" fmla="*/ 57 w 73"/>
                  <a:gd name="T69" fmla="*/ 69 h 75"/>
                  <a:gd name="T70" fmla="*/ 62 w 73"/>
                  <a:gd name="T71" fmla="*/ 64 h 75"/>
                  <a:gd name="T72" fmla="*/ 67 w 73"/>
                  <a:gd name="T73" fmla="*/ 59 h 75"/>
                  <a:gd name="T74" fmla="*/ 69 w 73"/>
                  <a:gd name="T75" fmla="*/ 55 h 75"/>
                  <a:gd name="T76" fmla="*/ 70 w 73"/>
                  <a:gd name="T77" fmla="*/ 53 h 75"/>
                  <a:gd name="T78" fmla="*/ 72 w 73"/>
                  <a:gd name="T79" fmla="*/ 49 h 75"/>
                  <a:gd name="T80" fmla="*/ 73 w 73"/>
                  <a:gd name="T81" fmla="*/ 45 h 75"/>
                  <a:gd name="T82" fmla="*/ 73 w 73"/>
                  <a:gd name="T83" fmla="*/ 41 h 75"/>
                  <a:gd name="T84" fmla="*/ 73 w 73"/>
                  <a:gd name="T85" fmla="*/ 38 h 75"/>
                  <a:gd name="T86" fmla="*/ 73 w 73"/>
                  <a:gd name="T87" fmla="*/ 34 h 75"/>
                  <a:gd name="T88" fmla="*/ 73 w 73"/>
                  <a:gd name="T89" fmla="*/ 30 h 75"/>
                  <a:gd name="T90" fmla="*/ 72 w 73"/>
                  <a:gd name="T91" fmla="*/ 26 h 75"/>
                  <a:gd name="T92" fmla="*/ 70 w 73"/>
                  <a:gd name="T93" fmla="*/ 24 h 75"/>
                  <a:gd name="T94" fmla="*/ 69 w 73"/>
                  <a:gd name="T95" fmla="*/ 20 h 75"/>
                  <a:gd name="T96" fmla="*/ 67 w 73"/>
                  <a:gd name="T97" fmla="*/ 18 h 75"/>
                  <a:gd name="T98" fmla="*/ 62 w 73"/>
                  <a:gd name="T99" fmla="*/ 11 h 75"/>
                  <a:gd name="T100" fmla="*/ 57 w 73"/>
                  <a:gd name="T101" fmla="*/ 8 h 75"/>
                  <a:gd name="T102" fmla="*/ 54 w 73"/>
                  <a:gd name="T103" fmla="*/ 5 h 75"/>
                  <a:gd name="T104" fmla="*/ 51 w 73"/>
                  <a:gd name="T105" fmla="*/ 4 h 75"/>
                  <a:gd name="T106" fmla="*/ 47 w 73"/>
                  <a:gd name="T107" fmla="*/ 3 h 75"/>
                  <a:gd name="T108" fmla="*/ 43 w 73"/>
                  <a:gd name="T109" fmla="*/ 1 h 75"/>
                  <a:gd name="T110" fmla="*/ 39 w 73"/>
                  <a:gd name="T111" fmla="*/ 1 h 75"/>
                  <a:gd name="T112" fmla="*/ 36 w 73"/>
                  <a:gd name="T113" fmla="*/ 0 h 7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3"/>
                  <a:gd name="T172" fmla="*/ 0 h 75"/>
                  <a:gd name="T173" fmla="*/ 73 w 73"/>
                  <a:gd name="T174" fmla="*/ 75 h 7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3" h="75">
                    <a:moveTo>
                      <a:pt x="36" y="0"/>
                    </a:moveTo>
                    <a:lnTo>
                      <a:pt x="32" y="1"/>
                    </a:lnTo>
                    <a:lnTo>
                      <a:pt x="28" y="1"/>
                    </a:lnTo>
                    <a:lnTo>
                      <a:pt x="24" y="3"/>
                    </a:lnTo>
                    <a:lnTo>
                      <a:pt x="22" y="4"/>
                    </a:lnTo>
                    <a:lnTo>
                      <a:pt x="18" y="5"/>
                    </a:lnTo>
                    <a:lnTo>
                      <a:pt x="16" y="8"/>
                    </a:lnTo>
                    <a:lnTo>
                      <a:pt x="10" y="11"/>
                    </a:lnTo>
                    <a:lnTo>
                      <a:pt x="6" y="18"/>
                    </a:lnTo>
                    <a:lnTo>
                      <a:pt x="3" y="20"/>
                    </a:lnTo>
                    <a:lnTo>
                      <a:pt x="2" y="24"/>
                    </a:lnTo>
                    <a:lnTo>
                      <a:pt x="1" y="26"/>
                    </a:lnTo>
                    <a:lnTo>
                      <a:pt x="0" y="30"/>
                    </a:lnTo>
                    <a:lnTo>
                      <a:pt x="0" y="34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0" y="45"/>
                    </a:lnTo>
                    <a:lnTo>
                      <a:pt x="1" y="49"/>
                    </a:lnTo>
                    <a:lnTo>
                      <a:pt x="2" y="53"/>
                    </a:lnTo>
                    <a:lnTo>
                      <a:pt x="3" y="55"/>
                    </a:lnTo>
                    <a:lnTo>
                      <a:pt x="6" y="59"/>
                    </a:lnTo>
                    <a:lnTo>
                      <a:pt x="10" y="64"/>
                    </a:lnTo>
                    <a:lnTo>
                      <a:pt x="16" y="69"/>
                    </a:lnTo>
                    <a:lnTo>
                      <a:pt x="18" y="70"/>
                    </a:lnTo>
                    <a:lnTo>
                      <a:pt x="22" y="73"/>
                    </a:lnTo>
                    <a:lnTo>
                      <a:pt x="24" y="74"/>
                    </a:lnTo>
                    <a:lnTo>
                      <a:pt x="28" y="74"/>
                    </a:lnTo>
                    <a:lnTo>
                      <a:pt x="32" y="75"/>
                    </a:lnTo>
                    <a:lnTo>
                      <a:pt x="36" y="75"/>
                    </a:lnTo>
                    <a:lnTo>
                      <a:pt x="39" y="75"/>
                    </a:lnTo>
                    <a:lnTo>
                      <a:pt x="43" y="74"/>
                    </a:lnTo>
                    <a:lnTo>
                      <a:pt x="47" y="74"/>
                    </a:lnTo>
                    <a:lnTo>
                      <a:pt x="51" y="73"/>
                    </a:lnTo>
                    <a:lnTo>
                      <a:pt x="54" y="70"/>
                    </a:lnTo>
                    <a:lnTo>
                      <a:pt x="57" y="69"/>
                    </a:lnTo>
                    <a:lnTo>
                      <a:pt x="62" y="64"/>
                    </a:lnTo>
                    <a:lnTo>
                      <a:pt x="67" y="59"/>
                    </a:lnTo>
                    <a:lnTo>
                      <a:pt x="69" y="55"/>
                    </a:lnTo>
                    <a:lnTo>
                      <a:pt x="70" y="53"/>
                    </a:lnTo>
                    <a:lnTo>
                      <a:pt x="72" y="49"/>
                    </a:lnTo>
                    <a:lnTo>
                      <a:pt x="73" y="45"/>
                    </a:lnTo>
                    <a:lnTo>
                      <a:pt x="73" y="41"/>
                    </a:lnTo>
                    <a:lnTo>
                      <a:pt x="73" y="38"/>
                    </a:lnTo>
                    <a:lnTo>
                      <a:pt x="73" y="34"/>
                    </a:lnTo>
                    <a:lnTo>
                      <a:pt x="73" y="30"/>
                    </a:lnTo>
                    <a:lnTo>
                      <a:pt x="72" y="26"/>
                    </a:lnTo>
                    <a:lnTo>
                      <a:pt x="70" y="24"/>
                    </a:lnTo>
                    <a:lnTo>
                      <a:pt x="69" y="20"/>
                    </a:lnTo>
                    <a:lnTo>
                      <a:pt x="67" y="18"/>
                    </a:lnTo>
                    <a:lnTo>
                      <a:pt x="62" y="11"/>
                    </a:lnTo>
                    <a:lnTo>
                      <a:pt x="57" y="8"/>
                    </a:lnTo>
                    <a:lnTo>
                      <a:pt x="54" y="5"/>
                    </a:lnTo>
                    <a:lnTo>
                      <a:pt x="51" y="4"/>
                    </a:lnTo>
                    <a:lnTo>
                      <a:pt x="47" y="3"/>
                    </a:lnTo>
                    <a:lnTo>
                      <a:pt x="43" y="1"/>
                    </a:lnTo>
                    <a:lnTo>
                      <a:pt x="39" y="1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96" name="Freeform 471"/>
              <p:cNvSpPr>
                <a:spLocks/>
              </p:cNvSpPr>
              <p:nvPr/>
            </p:nvSpPr>
            <p:spPr bwMode="auto">
              <a:xfrm>
                <a:off x="4320" y="2005"/>
                <a:ext cx="73" cy="75"/>
              </a:xfrm>
              <a:custGeom>
                <a:avLst/>
                <a:gdLst>
                  <a:gd name="T0" fmla="*/ 36 w 73"/>
                  <a:gd name="T1" fmla="*/ 0 h 75"/>
                  <a:gd name="T2" fmla="*/ 32 w 73"/>
                  <a:gd name="T3" fmla="*/ 1 h 75"/>
                  <a:gd name="T4" fmla="*/ 28 w 73"/>
                  <a:gd name="T5" fmla="*/ 1 h 75"/>
                  <a:gd name="T6" fmla="*/ 24 w 73"/>
                  <a:gd name="T7" fmla="*/ 3 h 75"/>
                  <a:gd name="T8" fmla="*/ 22 w 73"/>
                  <a:gd name="T9" fmla="*/ 4 h 75"/>
                  <a:gd name="T10" fmla="*/ 18 w 73"/>
                  <a:gd name="T11" fmla="*/ 5 h 75"/>
                  <a:gd name="T12" fmla="*/ 16 w 73"/>
                  <a:gd name="T13" fmla="*/ 8 h 75"/>
                  <a:gd name="T14" fmla="*/ 10 w 73"/>
                  <a:gd name="T15" fmla="*/ 11 h 75"/>
                  <a:gd name="T16" fmla="*/ 6 w 73"/>
                  <a:gd name="T17" fmla="*/ 18 h 75"/>
                  <a:gd name="T18" fmla="*/ 3 w 73"/>
                  <a:gd name="T19" fmla="*/ 20 h 75"/>
                  <a:gd name="T20" fmla="*/ 2 w 73"/>
                  <a:gd name="T21" fmla="*/ 24 h 75"/>
                  <a:gd name="T22" fmla="*/ 1 w 73"/>
                  <a:gd name="T23" fmla="*/ 26 h 75"/>
                  <a:gd name="T24" fmla="*/ 0 w 73"/>
                  <a:gd name="T25" fmla="*/ 30 h 75"/>
                  <a:gd name="T26" fmla="*/ 0 w 73"/>
                  <a:gd name="T27" fmla="*/ 34 h 75"/>
                  <a:gd name="T28" fmla="*/ 0 w 73"/>
                  <a:gd name="T29" fmla="*/ 38 h 75"/>
                  <a:gd name="T30" fmla="*/ 0 w 73"/>
                  <a:gd name="T31" fmla="*/ 41 h 75"/>
                  <a:gd name="T32" fmla="*/ 0 w 73"/>
                  <a:gd name="T33" fmla="*/ 45 h 75"/>
                  <a:gd name="T34" fmla="*/ 1 w 73"/>
                  <a:gd name="T35" fmla="*/ 49 h 75"/>
                  <a:gd name="T36" fmla="*/ 2 w 73"/>
                  <a:gd name="T37" fmla="*/ 53 h 75"/>
                  <a:gd name="T38" fmla="*/ 3 w 73"/>
                  <a:gd name="T39" fmla="*/ 55 h 75"/>
                  <a:gd name="T40" fmla="*/ 6 w 73"/>
                  <a:gd name="T41" fmla="*/ 59 h 75"/>
                  <a:gd name="T42" fmla="*/ 10 w 73"/>
                  <a:gd name="T43" fmla="*/ 64 h 75"/>
                  <a:gd name="T44" fmla="*/ 16 w 73"/>
                  <a:gd name="T45" fmla="*/ 69 h 75"/>
                  <a:gd name="T46" fmla="*/ 18 w 73"/>
                  <a:gd name="T47" fmla="*/ 70 h 75"/>
                  <a:gd name="T48" fmla="*/ 22 w 73"/>
                  <a:gd name="T49" fmla="*/ 73 h 75"/>
                  <a:gd name="T50" fmla="*/ 24 w 73"/>
                  <a:gd name="T51" fmla="*/ 74 h 75"/>
                  <a:gd name="T52" fmla="*/ 28 w 73"/>
                  <a:gd name="T53" fmla="*/ 74 h 75"/>
                  <a:gd name="T54" fmla="*/ 32 w 73"/>
                  <a:gd name="T55" fmla="*/ 75 h 75"/>
                  <a:gd name="T56" fmla="*/ 36 w 73"/>
                  <a:gd name="T57" fmla="*/ 75 h 75"/>
                  <a:gd name="T58" fmla="*/ 39 w 73"/>
                  <a:gd name="T59" fmla="*/ 75 h 75"/>
                  <a:gd name="T60" fmla="*/ 43 w 73"/>
                  <a:gd name="T61" fmla="*/ 74 h 75"/>
                  <a:gd name="T62" fmla="*/ 47 w 73"/>
                  <a:gd name="T63" fmla="*/ 74 h 75"/>
                  <a:gd name="T64" fmla="*/ 51 w 73"/>
                  <a:gd name="T65" fmla="*/ 73 h 75"/>
                  <a:gd name="T66" fmla="*/ 54 w 73"/>
                  <a:gd name="T67" fmla="*/ 70 h 75"/>
                  <a:gd name="T68" fmla="*/ 57 w 73"/>
                  <a:gd name="T69" fmla="*/ 69 h 75"/>
                  <a:gd name="T70" fmla="*/ 62 w 73"/>
                  <a:gd name="T71" fmla="*/ 64 h 75"/>
                  <a:gd name="T72" fmla="*/ 67 w 73"/>
                  <a:gd name="T73" fmla="*/ 59 h 75"/>
                  <a:gd name="T74" fmla="*/ 69 w 73"/>
                  <a:gd name="T75" fmla="*/ 55 h 75"/>
                  <a:gd name="T76" fmla="*/ 70 w 73"/>
                  <a:gd name="T77" fmla="*/ 53 h 75"/>
                  <a:gd name="T78" fmla="*/ 72 w 73"/>
                  <a:gd name="T79" fmla="*/ 49 h 75"/>
                  <a:gd name="T80" fmla="*/ 73 w 73"/>
                  <a:gd name="T81" fmla="*/ 45 h 75"/>
                  <a:gd name="T82" fmla="*/ 73 w 73"/>
                  <a:gd name="T83" fmla="*/ 41 h 75"/>
                  <a:gd name="T84" fmla="*/ 73 w 73"/>
                  <a:gd name="T85" fmla="*/ 38 h 75"/>
                  <a:gd name="T86" fmla="*/ 73 w 73"/>
                  <a:gd name="T87" fmla="*/ 34 h 75"/>
                  <a:gd name="T88" fmla="*/ 73 w 73"/>
                  <a:gd name="T89" fmla="*/ 30 h 75"/>
                  <a:gd name="T90" fmla="*/ 72 w 73"/>
                  <a:gd name="T91" fmla="*/ 26 h 75"/>
                  <a:gd name="T92" fmla="*/ 70 w 73"/>
                  <a:gd name="T93" fmla="*/ 24 h 75"/>
                  <a:gd name="T94" fmla="*/ 69 w 73"/>
                  <a:gd name="T95" fmla="*/ 20 h 75"/>
                  <a:gd name="T96" fmla="*/ 67 w 73"/>
                  <a:gd name="T97" fmla="*/ 18 h 75"/>
                  <a:gd name="T98" fmla="*/ 62 w 73"/>
                  <a:gd name="T99" fmla="*/ 11 h 75"/>
                  <a:gd name="T100" fmla="*/ 57 w 73"/>
                  <a:gd name="T101" fmla="*/ 8 h 75"/>
                  <a:gd name="T102" fmla="*/ 54 w 73"/>
                  <a:gd name="T103" fmla="*/ 5 h 75"/>
                  <a:gd name="T104" fmla="*/ 51 w 73"/>
                  <a:gd name="T105" fmla="*/ 4 h 75"/>
                  <a:gd name="T106" fmla="*/ 47 w 73"/>
                  <a:gd name="T107" fmla="*/ 3 h 75"/>
                  <a:gd name="T108" fmla="*/ 43 w 73"/>
                  <a:gd name="T109" fmla="*/ 1 h 75"/>
                  <a:gd name="T110" fmla="*/ 39 w 73"/>
                  <a:gd name="T111" fmla="*/ 1 h 75"/>
                  <a:gd name="T112" fmla="*/ 36 w 73"/>
                  <a:gd name="T113" fmla="*/ 0 h 7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3"/>
                  <a:gd name="T172" fmla="*/ 0 h 75"/>
                  <a:gd name="T173" fmla="*/ 73 w 73"/>
                  <a:gd name="T174" fmla="*/ 75 h 7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3" h="75">
                    <a:moveTo>
                      <a:pt x="36" y="0"/>
                    </a:moveTo>
                    <a:lnTo>
                      <a:pt x="32" y="1"/>
                    </a:lnTo>
                    <a:lnTo>
                      <a:pt x="28" y="1"/>
                    </a:lnTo>
                    <a:lnTo>
                      <a:pt x="24" y="3"/>
                    </a:lnTo>
                    <a:lnTo>
                      <a:pt x="22" y="4"/>
                    </a:lnTo>
                    <a:lnTo>
                      <a:pt x="18" y="5"/>
                    </a:lnTo>
                    <a:lnTo>
                      <a:pt x="16" y="8"/>
                    </a:lnTo>
                    <a:lnTo>
                      <a:pt x="10" y="11"/>
                    </a:lnTo>
                    <a:lnTo>
                      <a:pt x="6" y="18"/>
                    </a:lnTo>
                    <a:lnTo>
                      <a:pt x="3" y="20"/>
                    </a:lnTo>
                    <a:lnTo>
                      <a:pt x="2" y="24"/>
                    </a:lnTo>
                    <a:lnTo>
                      <a:pt x="1" y="26"/>
                    </a:lnTo>
                    <a:lnTo>
                      <a:pt x="0" y="30"/>
                    </a:lnTo>
                    <a:lnTo>
                      <a:pt x="0" y="34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0" y="45"/>
                    </a:lnTo>
                    <a:lnTo>
                      <a:pt x="1" y="49"/>
                    </a:lnTo>
                    <a:lnTo>
                      <a:pt x="2" y="53"/>
                    </a:lnTo>
                    <a:lnTo>
                      <a:pt x="3" y="55"/>
                    </a:lnTo>
                    <a:lnTo>
                      <a:pt x="6" y="59"/>
                    </a:lnTo>
                    <a:lnTo>
                      <a:pt x="10" y="64"/>
                    </a:lnTo>
                    <a:lnTo>
                      <a:pt x="16" y="69"/>
                    </a:lnTo>
                    <a:lnTo>
                      <a:pt x="18" y="70"/>
                    </a:lnTo>
                    <a:lnTo>
                      <a:pt x="22" y="73"/>
                    </a:lnTo>
                    <a:lnTo>
                      <a:pt x="24" y="74"/>
                    </a:lnTo>
                    <a:lnTo>
                      <a:pt x="28" y="74"/>
                    </a:lnTo>
                    <a:lnTo>
                      <a:pt x="32" y="75"/>
                    </a:lnTo>
                    <a:lnTo>
                      <a:pt x="36" y="75"/>
                    </a:lnTo>
                    <a:lnTo>
                      <a:pt x="39" y="75"/>
                    </a:lnTo>
                    <a:lnTo>
                      <a:pt x="43" y="74"/>
                    </a:lnTo>
                    <a:lnTo>
                      <a:pt x="47" y="74"/>
                    </a:lnTo>
                    <a:lnTo>
                      <a:pt x="51" y="73"/>
                    </a:lnTo>
                    <a:lnTo>
                      <a:pt x="54" y="70"/>
                    </a:lnTo>
                    <a:lnTo>
                      <a:pt x="57" y="69"/>
                    </a:lnTo>
                    <a:lnTo>
                      <a:pt x="62" y="64"/>
                    </a:lnTo>
                    <a:lnTo>
                      <a:pt x="67" y="59"/>
                    </a:lnTo>
                    <a:lnTo>
                      <a:pt x="69" y="55"/>
                    </a:lnTo>
                    <a:lnTo>
                      <a:pt x="70" y="53"/>
                    </a:lnTo>
                    <a:lnTo>
                      <a:pt x="72" y="49"/>
                    </a:lnTo>
                    <a:lnTo>
                      <a:pt x="73" y="45"/>
                    </a:lnTo>
                    <a:lnTo>
                      <a:pt x="73" y="41"/>
                    </a:lnTo>
                    <a:lnTo>
                      <a:pt x="73" y="38"/>
                    </a:lnTo>
                    <a:lnTo>
                      <a:pt x="73" y="34"/>
                    </a:lnTo>
                    <a:lnTo>
                      <a:pt x="73" y="30"/>
                    </a:lnTo>
                    <a:lnTo>
                      <a:pt x="72" y="26"/>
                    </a:lnTo>
                    <a:lnTo>
                      <a:pt x="70" y="24"/>
                    </a:lnTo>
                    <a:lnTo>
                      <a:pt x="69" y="20"/>
                    </a:lnTo>
                    <a:lnTo>
                      <a:pt x="67" y="18"/>
                    </a:lnTo>
                    <a:lnTo>
                      <a:pt x="62" y="11"/>
                    </a:lnTo>
                    <a:lnTo>
                      <a:pt x="57" y="8"/>
                    </a:lnTo>
                    <a:lnTo>
                      <a:pt x="54" y="5"/>
                    </a:lnTo>
                    <a:lnTo>
                      <a:pt x="51" y="4"/>
                    </a:lnTo>
                    <a:lnTo>
                      <a:pt x="47" y="3"/>
                    </a:lnTo>
                    <a:lnTo>
                      <a:pt x="43" y="1"/>
                    </a:lnTo>
                    <a:lnTo>
                      <a:pt x="39" y="1"/>
                    </a:lnTo>
                    <a:lnTo>
                      <a:pt x="36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97" name="Freeform 472"/>
              <p:cNvSpPr>
                <a:spLocks/>
              </p:cNvSpPr>
              <p:nvPr/>
            </p:nvSpPr>
            <p:spPr bwMode="auto">
              <a:xfrm>
                <a:off x="4719" y="2549"/>
                <a:ext cx="74" cy="73"/>
              </a:xfrm>
              <a:custGeom>
                <a:avLst/>
                <a:gdLst>
                  <a:gd name="T0" fmla="*/ 36 w 74"/>
                  <a:gd name="T1" fmla="*/ 0 h 73"/>
                  <a:gd name="T2" fmla="*/ 33 w 74"/>
                  <a:gd name="T3" fmla="*/ 0 h 73"/>
                  <a:gd name="T4" fmla="*/ 29 w 74"/>
                  <a:gd name="T5" fmla="*/ 0 h 73"/>
                  <a:gd name="T6" fmla="*/ 26 w 74"/>
                  <a:gd name="T7" fmla="*/ 1 h 73"/>
                  <a:gd name="T8" fmla="*/ 23 w 74"/>
                  <a:gd name="T9" fmla="*/ 2 h 73"/>
                  <a:gd name="T10" fmla="*/ 19 w 74"/>
                  <a:gd name="T11" fmla="*/ 3 h 73"/>
                  <a:gd name="T12" fmla="*/ 17 w 74"/>
                  <a:gd name="T13" fmla="*/ 6 h 73"/>
                  <a:gd name="T14" fmla="*/ 10 w 74"/>
                  <a:gd name="T15" fmla="*/ 10 h 73"/>
                  <a:gd name="T16" fmla="*/ 7 w 74"/>
                  <a:gd name="T17" fmla="*/ 16 h 73"/>
                  <a:gd name="T18" fmla="*/ 4 w 74"/>
                  <a:gd name="T19" fmla="*/ 18 h 73"/>
                  <a:gd name="T20" fmla="*/ 3 w 74"/>
                  <a:gd name="T21" fmla="*/ 22 h 73"/>
                  <a:gd name="T22" fmla="*/ 2 w 74"/>
                  <a:gd name="T23" fmla="*/ 26 h 73"/>
                  <a:gd name="T24" fmla="*/ 0 w 74"/>
                  <a:gd name="T25" fmla="*/ 28 h 73"/>
                  <a:gd name="T26" fmla="*/ 0 w 74"/>
                  <a:gd name="T27" fmla="*/ 32 h 73"/>
                  <a:gd name="T28" fmla="*/ 0 w 74"/>
                  <a:gd name="T29" fmla="*/ 36 h 73"/>
                  <a:gd name="T30" fmla="*/ 0 w 74"/>
                  <a:gd name="T31" fmla="*/ 40 h 73"/>
                  <a:gd name="T32" fmla="*/ 0 w 74"/>
                  <a:gd name="T33" fmla="*/ 43 h 73"/>
                  <a:gd name="T34" fmla="*/ 2 w 74"/>
                  <a:gd name="T35" fmla="*/ 47 h 73"/>
                  <a:gd name="T36" fmla="*/ 3 w 74"/>
                  <a:gd name="T37" fmla="*/ 51 h 73"/>
                  <a:gd name="T38" fmla="*/ 4 w 74"/>
                  <a:gd name="T39" fmla="*/ 55 h 73"/>
                  <a:gd name="T40" fmla="*/ 7 w 74"/>
                  <a:gd name="T41" fmla="*/ 57 h 73"/>
                  <a:gd name="T42" fmla="*/ 10 w 74"/>
                  <a:gd name="T43" fmla="*/ 63 h 73"/>
                  <a:gd name="T44" fmla="*/ 17 w 74"/>
                  <a:gd name="T45" fmla="*/ 67 h 73"/>
                  <a:gd name="T46" fmla="*/ 19 w 74"/>
                  <a:gd name="T47" fmla="*/ 69 h 73"/>
                  <a:gd name="T48" fmla="*/ 23 w 74"/>
                  <a:gd name="T49" fmla="*/ 71 h 73"/>
                  <a:gd name="T50" fmla="*/ 26 w 74"/>
                  <a:gd name="T51" fmla="*/ 72 h 73"/>
                  <a:gd name="T52" fmla="*/ 29 w 74"/>
                  <a:gd name="T53" fmla="*/ 73 h 73"/>
                  <a:gd name="T54" fmla="*/ 33 w 74"/>
                  <a:gd name="T55" fmla="*/ 73 h 73"/>
                  <a:gd name="T56" fmla="*/ 36 w 74"/>
                  <a:gd name="T57" fmla="*/ 73 h 73"/>
                  <a:gd name="T58" fmla="*/ 40 w 74"/>
                  <a:gd name="T59" fmla="*/ 73 h 73"/>
                  <a:gd name="T60" fmla="*/ 44 w 74"/>
                  <a:gd name="T61" fmla="*/ 73 h 73"/>
                  <a:gd name="T62" fmla="*/ 48 w 74"/>
                  <a:gd name="T63" fmla="*/ 72 h 73"/>
                  <a:gd name="T64" fmla="*/ 51 w 74"/>
                  <a:gd name="T65" fmla="*/ 71 h 73"/>
                  <a:gd name="T66" fmla="*/ 55 w 74"/>
                  <a:gd name="T67" fmla="*/ 69 h 73"/>
                  <a:gd name="T68" fmla="*/ 58 w 74"/>
                  <a:gd name="T69" fmla="*/ 67 h 73"/>
                  <a:gd name="T70" fmla="*/ 64 w 74"/>
                  <a:gd name="T71" fmla="*/ 63 h 73"/>
                  <a:gd name="T72" fmla="*/ 67 w 74"/>
                  <a:gd name="T73" fmla="*/ 57 h 73"/>
                  <a:gd name="T74" fmla="*/ 70 w 74"/>
                  <a:gd name="T75" fmla="*/ 55 h 73"/>
                  <a:gd name="T76" fmla="*/ 71 w 74"/>
                  <a:gd name="T77" fmla="*/ 51 h 73"/>
                  <a:gd name="T78" fmla="*/ 72 w 74"/>
                  <a:gd name="T79" fmla="*/ 47 h 73"/>
                  <a:gd name="T80" fmla="*/ 74 w 74"/>
                  <a:gd name="T81" fmla="*/ 43 h 73"/>
                  <a:gd name="T82" fmla="*/ 74 w 74"/>
                  <a:gd name="T83" fmla="*/ 40 h 73"/>
                  <a:gd name="T84" fmla="*/ 74 w 74"/>
                  <a:gd name="T85" fmla="*/ 36 h 73"/>
                  <a:gd name="T86" fmla="*/ 74 w 74"/>
                  <a:gd name="T87" fmla="*/ 32 h 73"/>
                  <a:gd name="T88" fmla="*/ 74 w 74"/>
                  <a:gd name="T89" fmla="*/ 28 h 73"/>
                  <a:gd name="T90" fmla="*/ 72 w 74"/>
                  <a:gd name="T91" fmla="*/ 26 h 73"/>
                  <a:gd name="T92" fmla="*/ 71 w 74"/>
                  <a:gd name="T93" fmla="*/ 22 h 73"/>
                  <a:gd name="T94" fmla="*/ 70 w 74"/>
                  <a:gd name="T95" fmla="*/ 18 h 73"/>
                  <a:gd name="T96" fmla="*/ 67 w 74"/>
                  <a:gd name="T97" fmla="*/ 16 h 73"/>
                  <a:gd name="T98" fmla="*/ 64 w 74"/>
                  <a:gd name="T99" fmla="*/ 10 h 73"/>
                  <a:gd name="T100" fmla="*/ 58 w 74"/>
                  <a:gd name="T101" fmla="*/ 6 h 73"/>
                  <a:gd name="T102" fmla="*/ 55 w 74"/>
                  <a:gd name="T103" fmla="*/ 3 h 73"/>
                  <a:gd name="T104" fmla="*/ 51 w 74"/>
                  <a:gd name="T105" fmla="*/ 2 h 73"/>
                  <a:gd name="T106" fmla="*/ 48 w 74"/>
                  <a:gd name="T107" fmla="*/ 1 h 73"/>
                  <a:gd name="T108" fmla="*/ 44 w 74"/>
                  <a:gd name="T109" fmla="*/ 0 h 73"/>
                  <a:gd name="T110" fmla="*/ 40 w 74"/>
                  <a:gd name="T111" fmla="*/ 0 h 73"/>
                  <a:gd name="T112" fmla="*/ 36 w 74"/>
                  <a:gd name="T113" fmla="*/ 0 h 7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4"/>
                  <a:gd name="T172" fmla="*/ 0 h 73"/>
                  <a:gd name="T173" fmla="*/ 74 w 74"/>
                  <a:gd name="T174" fmla="*/ 73 h 73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4" h="73">
                    <a:moveTo>
                      <a:pt x="36" y="0"/>
                    </a:moveTo>
                    <a:lnTo>
                      <a:pt x="33" y="0"/>
                    </a:lnTo>
                    <a:lnTo>
                      <a:pt x="29" y="0"/>
                    </a:lnTo>
                    <a:lnTo>
                      <a:pt x="26" y="1"/>
                    </a:lnTo>
                    <a:lnTo>
                      <a:pt x="23" y="2"/>
                    </a:lnTo>
                    <a:lnTo>
                      <a:pt x="19" y="3"/>
                    </a:lnTo>
                    <a:lnTo>
                      <a:pt x="17" y="6"/>
                    </a:lnTo>
                    <a:lnTo>
                      <a:pt x="10" y="10"/>
                    </a:lnTo>
                    <a:lnTo>
                      <a:pt x="7" y="16"/>
                    </a:lnTo>
                    <a:lnTo>
                      <a:pt x="4" y="18"/>
                    </a:lnTo>
                    <a:lnTo>
                      <a:pt x="3" y="22"/>
                    </a:lnTo>
                    <a:lnTo>
                      <a:pt x="2" y="26"/>
                    </a:lnTo>
                    <a:lnTo>
                      <a:pt x="0" y="28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0" y="43"/>
                    </a:lnTo>
                    <a:lnTo>
                      <a:pt x="2" y="47"/>
                    </a:lnTo>
                    <a:lnTo>
                      <a:pt x="3" y="51"/>
                    </a:lnTo>
                    <a:lnTo>
                      <a:pt x="4" y="55"/>
                    </a:lnTo>
                    <a:lnTo>
                      <a:pt x="7" y="57"/>
                    </a:lnTo>
                    <a:lnTo>
                      <a:pt x="10" y="63"/>
                    </a:lnTo>
                    <a:lnTo>
                      <a:pt x="17" y="67"/>
                    </a:lnTo>
                    <a:lnTo>
                      <a:pt x="19" y="69"/>
                    </a:lnTo>
                    <a:lnTo>
                      <a:pt x="23" y="71"/>
                    </a:lnTo>
                    <a:lnTo>
                      <a:pt x="26" y="72"/>
                    </a:lnTo>
                    <a:lnTo>
                      <a:pt x="29" y="73"/>
                    </a:lnTo>
                    <a:lnTo>
                      <a:pt x="33" y="73"/>
                    </a:lnTo>
                    <a:lnTo>
                      <a:pt x="36" y="73"/>
                    </a:lnTo>
                    <a:lnTo>
                      <a:pt x="40" y="73"/>
                    </a:lnTo>
                    <a:lnTo>
                      <a:pt x="44" y="73"/>
                    </a:lnTo>
                    <a:lnTo>
                      <a:pt x="48" y="72"/>
                    </a:lnTo>
                    <a:lnTo>
                      <a:pt x="51" y="71"/>
                    </a:lnTo>
                    <a:lnTo>
                      <a:pt x="55" y="69"/>
                    </a:lnTo>
                    <a:lnTo>
                      <a:pt x="58" y="67"/>
                    </a:lnTo>
                    <a:lnTo>
                      <a:pt x="64" y="63"/>
                    </a:lnTo>
                    <a:lnTo>
                      <a:pt x="67" y="57"/>
                    </a:lnTo>
                    <a:lnTo>
                      <a:pt x="70" y="55"/>
                    </a:lnTo>
                    <a:lnTo>
                      <a:pt x="71" y="51"/>
                    </a:lnTo>
                    <a:lnTo>
                      <a:pt x="72" y="47"/>
                    </a:lnTo>
                    <a:lnTo>
                      <a:pt x="74" y="43"/>
                    </a:lnTo>
                    <a:lnTo>
                      <a:pt x="74" y="40"/>
                    </a:lnTo>
                    <a:lnTo>
                      <a:pt x="74" y="36"/>
                    </a:lnTo>
                    <a:lnTo>
                      <a:pt x="74" y="32"/>
                    </a:lnTo>
                    <a:lnTo>
                      <a:pt x="74" y="28"/>
                    </a:lnTo>
                    <a:lnTo>
                      <a:pt x="72" y="26"/>
                    </a:lnTo>
                    <a:lnTo>
                      <a:pt x="71" y="22"/>
                    </a:lnTo>
                    <a:lnTo>
                      <a:pt x="70" y="18"/>
                    </a:lnTo>
                    <a:lnTo>
                      <a:pt x="67" y="16"/>
                    </a:lnTo>
                    <a:lnTo>
                      <a:pt x="64" y="10"/>
                    </a:lnTo>
                    <a:lnTo>
                      <a:pt x="58" y="6"/>
                    </a:lnTo>
                    <a:lnTo>
                      <a:pt x="55" y="3"/>
                    </a:lnTo>
                    <a:lnTo>
                      <a:pt x="51" y="2"/>
                    </a:lnTo>
                    <a:lnTo>
                      <a:pt x="48" y="1"/>
                    </a:lnTo>
                    <a:lnTo>
                      <a:pt x="44" y="0"/>
                    </a:lnTo>
                    <a:lnTo>
                      <a:pt x="40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98" name="Freeform 473"/>
              <p:cNvSpPr>
                <a:spLocks/>
              </p:cNvSpPr>
              <p:nvPr/>
            </p:nvSpPr>
            <p:spPr bwMode="auto">
              <a:xfrm>
                <a:off x="4719" y="2549"/>
                <a:ext cx="74" cy="73"/>
              </a:xfrm>
              <a:custGeom>
                <a:avLst/>
                <a:gdLst>
                  <a:gd name="T0" fmla="*/ 36 w 74"/>
                  <a:gd name="T1" fmla="*/ 0 h 73"/>
                  <a:gd name="T2" fmla="*/ 33 w 74"/>
                  <a:gd name="T3" fmla="*/ 0 h 73"/>
                  <a:gd name="T4" fmla="*/ 29 w 74"/>
                  <a:gd name="T5" fmla="*/ 0 h 73"/>
                  <a:gd name="T6" fmla="*/ 26 w 74"/>
                  <a:gd name="T7" fmla="*/ 1 h 73"/>
                  <a:gd name="T8" fmla="*/ 23 w 74"/>
                  <a:gd name="T9" fmla="*/ 2 h 73"/>
                  <a:gd name="T10" fmla="*/ 19 w 74"/>
                  <a:gd name="T11" fmla="*/ 3 h 73"/>
                  <a:gd name="T12" fmla="*/ 17 w 74"/>
                  <a:gd name="T13" fmla="*/ 6 h 73"/>
                  <a:gd name="T14" fmla="*/ 10 w 74"/>
                  <a:gd name="T15" fmla="*/ 10 h 73"/>
                  <a:gd name="T16" fmla="*/ 7 w 74"/>
                  <a:gd name="T17" fmla="*/ 16 h 73"/>
                  <a:gd name="T18" fmla="*/ 4 w 74"/>
                  <a:gd name="T19" fmla="*/ 18 h 73"/>
                  <a:gd name="T20" fmla="*/ 3 w 74"/>
                  <a:gd name="T21" fmla="*/ 22 h 73"/>
                  <a:gd name="T22" fmla="*/ 2 w 74"/>
                  <a:gd name="T23" fmla="*/ 26 h 73"/>
                  <a:gd name="T24" fmla="*/ 0 w 74"/>
                  <a:gd name="T25" fmla="*/ 28 h 73"/>
                  <a:gd name="T26" fmla="*/ 0 w 74"/>
                  <a:gd name="T27" fmla="*/ 32 h 73"/>
                  <a:gd name="T28" fmla="*/ 0 w 74"/>
                  <a:gd name="T29" fmla="*/ 36 h 73"/>
                  <a:gd name="T30" fmla="*/ 0 w 74"/>
                  <a:gd name="T31" fmla="*/ 40 h 73"/>
                  <a:gd name="T32" fmla="*/ 0 w 74"/>
                  <a:gd name="T33" fmla="*/ 43 h 73"/>
                  <a:gd name="T34" fmla="*/ 2 w 74"/>
                  <a:gd name="T35" fmla="*/ 47 h 73"/>
                  <a:gd name="T36" fmla="*/ 3 w 74"/>
                  <a:gd name="T37" fmla="*/ 51 h 73"/>
                  <a:gd name="T38" fmla="*/ 4 w 74"/>
                  <a:gd name="T39" fmla="*/ 55 h 73"/>
                  <a:gd name="T40" fmla="*/ 7 w 74"/>
                  <a:gd name="T41" fmla="*/ 57 h 73"/>
                  <a:gd name="T42" fmla="*/ 10 w 74"/>
                  <a:gd name="T43" fmla="*/ 63 h 73"/>
                  <a:gd name="T44" fmla="*/ 17 w 74"/>
                  <a:gd name="T45" fmla="*/ 67 h 73"/>
                  <a:gd name="T46" fmla="*/ 19 w 74"/>
                  <a:gd name="T47" fmla="*/ 69 h 73"/>
                  <a:gd name="T48" fmla="*/ 23 w 74"/>
                  <a:gd name="T49" fmla="*/ 71 h 73"/>
                  <a:gd name="T50" fmla="*/ 26 w 74"/>
                  <a:gd name="T51" fmla="*/ 72 h 73"/>
                  <a:gd name="T52" fmla="*/ 29 w 74"/>
                  <a:gd name="T53" fmla="*/ 73 h 73"/>
                  <a:gd name="T54" fmla="*/ 33 w 74"/>
                  <a:gd name="T55" fmla="*/ 73 h 73"/>
                  <a:gd name="T56" fmla="*/ 36 w 74"/>
                  <a:gd name="T57" fmla="*/ 73 h 73"/>
                  <a:gd name="T58" fmla="*/ 40 w 74"/>
                  <a:gd name="T59" fmla="*/ 73 h 73"/>
                  <a:gd name="T60" fmla="*/ 44 w 74"/>
                  <a:gd name="T61" fmla="*/ 73 h 73"/>
                  <a:gd name="T62" fmla="*/ 48 w 74"/>
                  <a:gd name="T63" fmla="*/ 72 h 73"/>
                  <a:gd name="T64" fmla="*/ 51 w 74"/>
                  <a:gd name="T65" fmla="*/ 71 h 73"/>
                  <a:gd name="T66" fmla="*/ 55 w 74"/>
                  <a:gd name="T67" fmla="*/ 69 h 73"/>
                  <a:gd name="T68" fmla="*/ 58 w 74"/>
                  <a:gd name="T69" fmla="*/ 67 h 73"/>
                  <a:gd name="T70" fmla="*/ 64 w 74"/>
                  <a:gd name="T71" fmla="*/ 63 h 73"/>
                  <a:gd name="T72" fmla="*/ 67 w 74"/>
                  <a:gd name="T73" fmla="*/ 57 h 73"/>
                  <a:gd name="T74" fmla="*/ 70 w 74"/>
                  <a:gd name="T75" fmla="*/ 55 h 73"/>
                  <a:gd name="T76" fmla="*/ 71 w 74"/>
                  <a:gd name="T77" fmla="*/ 51 h 73"/>
                  <a:gd name="T78" fmla="*/ 72 w 74"/>
                  <a:gd name="T79" fmla="*/ 47 h 73"/>
                  <a:gd name="T80" fmla="*/ 74 w 74"/>
                  <a:gd name="T81" fmla="*/ 43 h 73"/>
                  <a:gd name="T82" fmla="*/ 74 w 74"/>
                  <a:gd name="T83" fmla="*/ 40 h 73"/>
                  <a:gd name="T84" fmla="*/ 74 w 74"/>
                  <a:gd name="T85" fmla="*/ 36 h 73"/>
                  <a:gd name="T86" fmla="*/ 74 w 74"/>
                  <a:gd name="T87" fmla="*/ 32 h 73"/>
                  <a:gd name="T88" fmla="*/ 74 w 74"/>
                  <a:gd name="T89" fmla="*/ 28 h 73"/>
                  <a:gd name="T90" fmla="*/ 72 w 74"/>
                  <a:gd name="T91" fmla="*/ 26 h 73"/>
                  <a:gd name="T92" fmla="*/ 71 w 74"/>
                  <a:gd name="T93" fmla="*/ 22 h 73"/>
                  <a:gd name="T94" fmla="*/ 70 w 74"/>
                  <a:gd name="T95" fmla="*/ 18 h 73"/>
                  <a:gd name="T96" fmla="*/ 67 w 74"/>
                  <a:gd name="T97" fmla="*/ 16 h 73"/>
                  <a:gd name="T98" fmla="*/ 64 w 74"/>
                  <a:gd name="T99" fmla="*/ 10 h 73"/>
                  <a:gd name="T100" fmla="*/ 58 w 74"/>
                  <a:gd name="T101" fmla="*/ 6 h 73"/>
                  <a:gd name="T102" fmla="*/ 55 w 74"/>
                  <a:gd name="T103" fmla="*/ 3 h 73"/>
                  <a:gd name="T104" fmla="*/ 51 w 74"/>
                  <a:gd name="T105" fmla="*/ 2 h 73"/>
                  <a:gd name="T106" fmla="*/ 48 w 74"/>
                  <a:gd name="T107" fmla="*/ 1 h 73"/>
                  <a:gd name="T108" fmla="*/ 44 w 74"/>
                  <a:gd name="T109" fmla="*/ 0 h 73"/>
                  <a:gd name="T110" fmla="*/ 40 w 74"/>
                  <a:gd name="T111" fmla="*/ 0 h 73"/>
                  <a:gd name="T112" fmla="*/ 36 w 74"/>
                  <a:gd name="T113" fmla="*/ 0 h 7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4"/>
                  <a:gd name="T172" fmla="*/ 0 h 73"/>
                  <a:gd name="T173" fmla="*/ 74 w 74"/>
                  <a:gd name="T174" fmla="*/ 73 h 73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4" h="73">
                    <a:moveTo>
                      <a:pt x="36" y="0"/>
                    </a:moveTo>
                    <a:lnTo>
                      <a:pt x="33" y="0"/>
                    </a:lnTo>
                    <a:lnTo>
                      <a:pt x="29" y="0"/>
                    </a:lnTo>
                    <a:lnTo>
                      <a:pt x="26" y="1"/>
                    </a:lnTo>
                    <a:lnTo>
                      <a:pt x="23" y="2"/>
                    </a:lnTo>
                    <a:lnTo>
                      <a:pt x="19" y="3"/>
                    </a:lnTo>
                    <a:lnTo>
                      <a:pt x="17" y="6"/>
                    </a:lnTo>
                    <a:lnTo>
                      <a:pt x="10" y="10"/>
                    </a:lnTo>
                    <a:lnTo>
                      <a:pt x="7" y="16"/>
                    </a:lnTo>
                    <a:lnTo>
                      <a:pt x="4" y="18"/>
                    </a:lnTo>
                    <a:lnTo>
                      <a:pt x="3" y="22"/>
                    </a:lnTo>
                    <a:lnTo>
                      <a:pt x="2" y="26"/>
                    </a:lnTo>
                    <a:lnTo>
                      <a:pt x="0" y="28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0" y="43"/>
                    </a:lnTo>
                    <a:lnTo>
                      <a:pt x="2" y="47"/>
                    </a:lnTo>
                    <a:lnTo>
                      <a:pt x="3" y="51"/>
                    </a:lnTo>
                    <a:lnTo>
                      <a:pt x="4" y="55"/>
                    </a:lnTo>
                    <a:lnTo>
                      <a:pt x="7" y="57"/>
                    </a:lnTo>
                    <a:lnTo>
                      <a:pt x="10" y="63"/>
                    </a:lnTo>
                    <a:lnTo>
                      <a:pt x="17" y="67"/>
                    </a:lnTo>
                    <a:lnTo>
                      <a:pt x="19" y="69"/>
                    </a:lnTo>
                    <a:lnTo>
                      <a:pt x="23" y="71"/>
                    </a:lnTo>
                    <a:lnTo>
                      <a:pt x="26" y="72"/>
                    </a:lnTo>
                    <a:lnTo>
                      <a:pt x="29" y="73"/>
                    </a:lnTo>
                    <a:lnTo>
                      <a:pt x="33" y="73"/>
                    </a:lnTo>
                    <a:lnTo>
                      <a:pt x="36" y="73"/>
                    </a:lnTo>
                    <a:lnTo>
                      <a:pt x="40" y="73"/>
                    </a:lnTo>
                    <a:lnTo>
                      <a:pt x="44" y="73"/>
                    </a:lnTo>
                    <a:lnTo>
                      <a:pt x="48" y="72"/>
                    </a:lnTo>
                    <a:lnTo>
                      <a:pt x="51" y="71"/>
                    </a:lnTo>
                    <a:lnTo>
                      <a:pt x="55" y="69"/>
                    </a:lnTo>
                    <a:lnTo>
                      <a:pt x="58" y="67"/>
                    </a:lnTo>
                    <a:lnTo>
                      <a:pt x="64" y="63"/>
                    </a:lnTo>
                    <a:lnTo>
                      <a:pt x="67" y="57"/>
                    </a:lnTo>
                    <a:lnTo>
                      <a:pt x="70" y="55"/>
                    </a:lnTo>
                    <a:lnTo>
                      <a:pt x="71" y="51"/>
                    </a:lnTo>
                    <a:lnTo>
                      <a:pt x="72" y="47"/>
                    </a:lnTo>
                    <a:lnTo>
                      <a:pt x="74" y="43"/>
                    </a:lnTo>
                    <a:lnTo>
                      <a:pt x="74" y="40"/>
                    </a:lnTo>
                    <a:lnTo>
                      <a:pt x="74" y="36"/>
                    </a:lnTo>
                    <a:lnTo>
                      <a:pt x="74" y="32"/>
                    </a:lnTo>
                    <a:lnTo>
                      <a:pt x="74" y="28"/>
                    </a:lnTo>
                    <a:lnTo>
                      <a:pt x="72" y="26"/>
                    </a:lnTo>
                    <a:lnTo>
                      <a:pt x="71" y="22"/>
                    </a:lnTo>
                    <a:lnTo>
                      <a:pt x="70" y="18"/>
                    </a:lnTo>
                    <a:lnTo>
                      <a:pt x="67" y="16"/>
                    </a:lnTo>
                    <a:lnTo>
                      <a:pt x="64" y="10"/>
                    </a:lnTo>
                    <a:lnTo>
                      <a:pt x="58" y="6"/>
                    </a:lnTo>
                    <a:lnTo>
                      <a:pt x="55" y="3"/>
                    </a:lnTo>
                    <a:lnTo>
                      <a:pt x="51" y="2"/>
                    </a:lnTo>
                    <a:lnTo>
                      <a:pt x="48" y="1"/>
                    </a:lnTo>
                    <a:lnTo>
                      <a:pt x="44" y="0"/>
                    </a:lnTo>
                    <a:lnTo>
                      <a:pt x="40" y="0"/>
                    </a:lnTo>
                    <a:lnTo>
                      <a:pt x="36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99" name="Freeform 474"/>
              <p:cNvSpPr>
                <a:spLocks/>
              </p:cNvSpPr>
              <p:nvPr/>
            </p:nvSpPr>
            <p:spPr bwMode="auto">
              <a:xfrm>
                <a:off x="4382" y="2424"/>
                <a:ext cx="74" cy="73"/>
              </a:xfrm>
              <a:custGeom>
                <a:avLst/>
                <a:gdLst>
                  <a:gd name="T0" fmla="*/ 37 w 74"/>
                  <a:gd name="T1" fmla="*/ 0 h 73"/>
                  <a:gd name="T2" fmla="*/ 33 w 74"/>
                  <a:gd name="T3" fmla="*/ 0 h 73"/>
                  <a:gd name="T4" fmla="*/ 29 w 74"/>
                  <a:gd name="T5" fmla="*/ 0 h 73"/>
                  <a:gd name="T6" fmla="*/ 26 w 74"/>
                  <a:gd name="T7" fmla="*/ 1 h 73"/>
                  <a:gd name="T8" fmla="*/ 22 w 74"/>
                  <a:gd name="T9" fmla="*/ 2 h 73"/>
                  <a:gd name="T10" fmla="*/ 20 w 74"/>
                  <a:gd name="T11" fmla="*/ 3 h 73"/>
                  <a:gd name="T12" fmla="*/ 16 w 74"/>
                  <a:gd name="T13" fmla="*/ 6 h 73"/>
                  <a:gd name="T14" fmla="*/ 11 w 74"/>
                  <a:gd name="T15" fmla="*/ 10 h 73"/>
                  <a:gd name="T16" fmla="*/ 6 w 74"/>
                  <a:gd name="T17" fmla="*/ 16 h 73"/>
                  <a:gd name="T18" fmla="*/ 5 w 74"/>
                  <a:gd name="T19" fmla="*/ 18 h 73"/>
                  <a:gd name="T20" fmla="*/ 2 w 74"/>
                  <a:gd name="T21" fmla="*/ 22 h 73"/>
                  <a:gd name="T22" fmla="*/ 1 w 74"/>
                  <a:gd name="T23" fmla="*/ 26 h 73"/>
                  <a:gd name="T24" fmla="*/ 1 w 74"/>
                  <a:gd name="T25" fmla="*/ 28 h 73"/>
                  <a:gd name="T26" fmla="*/ 0 w 74"/>
                  <a:gd name="T27" fmla="*/ 32 h 73"/>
                  <a:gd name="T28" fmla="*/ 0 w 74"/>
                  <a:gd name="T29" fmla="*/ 36 h 73"/>
                  <a:gd name="T30" fmla="*/ 0 w 74"/>
                  <a:gd name="T31" fmla="*/ 40 h 73"/>
                  <a:gd name="T32" fmla="*/ 1 w 74"/>
                  <a:gd name="T33" fmla="*/ 43 h 73"/>
                  <a:gd name="T34" fmla="*/ 1 w 74"/>
                  <a:gd name="T35" fmla="*/ 47 h 73"/>
                  <a:gd name="T36" fmla="*/ 2 w 74"/>
                  <a:gd name="T37" fmla="*/ 51 h 73"/>
                  <a:gd name="T38" fmla="*/ 5 w 74"/>
                  <a:gd name="T39" fmla="*/ 55 h 73"/>
                  <a:gd name="T40" fmla="*/ 6 w 74"/>
                  <a:gd name="T41" fmla="*/ 57 h 73"/>
                  <a:gd name="T42" fmla="*/ 11 w 74"/>
                  <a:gd name="T43" fmla="*/ 63 h 73"/>
                  <a:gd name="T44" fmla="*/ 16 w 74"/>
                  <a:gd name="T45" fmla="*/ 67 h 73"/>
                  <a:gd name="T46" fmla="*/ 20 w 74"/>
                  <a:gd name="T47" fmla="*/ 70 h 73"/>
                  <a:gd name="T48" fmla="*/ 22 w 74"/>
                  <a:gd name="T49" fmla="*/ 71 h 73"/>
                  <a:gd name="T50" fmla="*/ 26 w 74"/>
                  <a:gd name="T51" fmla="*/ 72 h 73"/>
                  <a:gd name="T52" fmla="*/ 29 w 74"/>
                  <a:gd name="T53" fmla="*/ 73 h 73"/>
                  <a:gd name="T54" fmla="*/ 33 w 74"/>
                  <a:gd name="T55" fmla="*/ 73 h 73"/>
                  <a:gd name="T56" fmla="*/ 37 w 74"/>
                  <a:gd name="T57" fmla="*/ 73 h 73"/>
                  <a:gd name="T58" fmla="*/ 41 w 74"/>
                  <a:gd name="T59" fmla="*/ 73 h 73"/>
                  <a:gd name="T60" fmla="*/ 44 w 74"/>
                  <a:gd name="T61" fmla="*/ 73 h 73"/>
                  <a:gd name="T62" fmla="*/ 48 w 74"/>
                  <a:gd name="T63" fmla="*/ 72 h 73"/>
                  <a:gd name="T64" fmla="*/ 51 w 74"/>
                  <a:gd name="T65" fmla="*/ 71 h 73"/>
                  <a:gd name="T66" fmla="*/ 54 w 74"/>
                  <a:gd name="T67" fmla="*/ 70 h 73"/>
                  <a:gd name="T68" fmla="*/ 57 w 74"/>
                  <a:gd name="T69" fmla="*/ 67 h 73"/>
                  <a:gd name="T70" fmla="*/ 63 w 74"/>
                  <a:gd name="T71" fmla="*/ 63 h 73"/>
                  <a:gd name="T72" fmla="*/ 67 w 74"/>
                  <a:gd name="T73" fmla="*/ 57 h 73"/>
                  <a:gd name="T74" fmla="*/ 69 w 74"/>
                  <a:gd name="T75" fmla="*/ 55 h 73"/>
                  <a:gd name="T76" fmla="*/ 70 w 74"/>
                  <a:gd name="T77" fmla="*/ 51 h 73"/>
                  <a:gd name="T78" fmla="*/ 72 w 74"/>
                  <a:gd name="T79" fmla="*/ 47 h 73"/>
                  <a:gd name="T80" fmla="*/ 73 w 74"/>
                  <a:gd name="T81" fmla="*/ 43 h 73"/>
                  <a:gd name="T82" fmla="*/ 73 w 74"/>
                  <a:gd name="T83" fmla="*/ 40 h 73"/>
                  <a:gd name="T84" fmla="*/ 74 w 74"/>
                  <a:gd name="T85" fmla="*/ 36 h 73"/>
                  <a:gd name="T86" fmla="*/ 73 w 74"/>
                  <a:gd name="T87" fmla="*/ 32 h 73"/>
                  <a:gd name="T88" fmla="*/ 73 w 74"/>
                  <a:gd name="T89" fmla="*/ 28 h 73"/>
                  <a:gd name="T90" fmla="*/ 72 w 74"/>
                  <a:gd name="T91" fmla="*/ 26 h 73"/>
                  <a:gd name="T92" fmla="*/ 70 w 74"/>
                  <a:gd name="T93" fmla="*/ 22 h 73"/>
                  <a:gd name="T94" fmla="*/ 69 w 74"/>
                  <a:gd name="T95" fmla="*/ 18 h 73"/>
                  <a:gd name="T96" fmla="*/ 67 w 74"/>
                  <a:gd name="T97" fmla="*/ 16 h 73"/>
                  <a:gd name="T98" fmla="*/ 63 w 74"/>
                  <a:gd name="T99" fmla="*/ 10 h 73"/>
                  <a:gd name="T100" fmla="*/ 57 w 74"/>
                  <a:gd name="T101" fmla="*/ 6 h 73"/>
                  <a:gd name="T102" fmla="*/ 54 w 74"/>
                  <a:gd name="T103" fmla="*/ 3 h 73"/>
                  <a:gd name="T104" fmla="*/ 51 w 74"/>
                  <a:gd name="T105" fmla="*/ 2 h 73"/>
                  <a:gd name="T106" fmla="*/ 48 w 74"/>
                  <a:gd name="T107" fmla="*/ 1 h 73"/>
                  <a:gd name="T108" fmla="*/ 44 w 74"/>
                  <a:gd name="T109" fmla="*/ 0 h 73"/>
                  <a:gd name="T110" fmla="*/ 41 w 74"/>
                  <a:gd name="T111" fmla="*/ 0 h 73"/>
                  <a:gd name="T112" fmla="*/ 37 w 74"/>
                  <a:gd name="T113" fmla="*/ 0 h 7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4"/>
                  <a:gd name="T172" fmla="*/ 0 h 73"/>
                  <a:gd name="T173" fmla="*/ 74 w 74"/>
                  <a:gd name="T174" fmla="*/ 73 h 73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4" h="73">
                    <a:moveTo>
                      <a:pt x="37" y="0"/>
                    </a:moveTo>
                    <a:lnTo>
                      <a:pt x="33" y="0"/>
                    </a:lnTo>
                    <a:lnTo>
                      <a:pt x="29" y="0"/>
                    </a:lnTo>
                    <a:lnTo>
                      <a:pt x="26" y="1"/>
                    </a:lnTo>
                    <a:lnTo>
                      <a:pt x="22" y="2"/>
                    </a:lnTo>
                    <a:lnTo>
                      <a:pt x="20" y="3"/>
                    </a:lnTo>
                    <a:lnTo>
                      <a:pt x="16" y="6"/>
                    </a:lnTo>
                    <a:lnTo>
                      <a:pt x="11" y="10"/>
                    </a:lnTo>
                    <a:lnTo>
                      <a:pt x="6" y="16"/>
                    </a:lnTo>
                    <a:lnTo>
                      <a:pt x="5" y="18"/>
                    </a:lnTo>
                    <a:lnTo>
                      <a:pt x="2" y="22"/>
                    </a:lnTo>
                    <a:lnTo>
                      <a:pt x="1" y="26"/>
                    </a:lnTo>
                    <a:lnTo>
                      <a:pt x="1" y="28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1" y="43"/>
                    </a:lnTo>
                    <a:lnTo>
                      <a:pt x="1" y="47"/>
                    </a:lnTo>
                    <a:lnTo>
                      <a:pt x="2" y="51"/>
                    </a:lnTo>
                    <a:lnTo>
                      <a:pt x="5" y="55"/>
                    </a:lnTo>
                    <a:lnTo>
                      <a:pt x="6" y="57"/>
                    </a:lnTo>
                    <a:lnTo>
                      <a:pt x="11" y="63"/>
                    </a:lnTo>
                    <a:lnTo>
                      <a:pt x="16" y="67"/>
                    </a:lnTo>
                    <a:lnTo>
                      <a:pt x="20" y="70"/>
                    </a:lnTo>
                    <a:lnTo>
                      <a:pt x="22" y="71"/>
                    </a:lnTo>
                    <a:lnTo>
                      <a:pt x="26" y="72"/>
                    </a:lnTo>
                    <a:lnTo>
                      <a:pt x="29" y="73"/>
                    </a:lnTo>
                    <a:lnTo>
                      <a:pt x="33" y="73"/>
                    </a:lnTo>
                    <a:lnTo>
                      <a:pt x="37" y="73"/>
                    </a:lnTo>
                    <a:lnTo>
                      <a:pt x="41" y="73"/>
                    </a:lnTo>
                    <a:lnTo>
                      <a:pt x="44" y="73"/>
                    </a:lnTo>
                    <a:lnTo>
                      <a:pt x="48" y="72"/>
                    </a:lnTo>
                    <a:lnTo>
                      <a:pt x="51" y="71"/>
                    </a:lnTo>
                    <a:lnTo>
                      <a:pt x="54" y="70"/>
                    </a:lnTo>
                    <a:lnTo>
                      <a:pt x="57" y="67"/>
                    </a:lnTo>
                    <a:lnTo>
                      <a:pt x="63" y="63"/>
                    </a:lnTo>
                    <a:lnTo>
                      <a:pt x="67" y="57"/>
                    </a:lnTo>
                    <a:lnTo>
                      <a:pt x="69" y="55"/>
                    </a:lnTo>
                    <a:lnTo>
                      <a:pt x="70" y="51"/>
                    </a:lnTo>
                    <a:lnTo>
                      <a:pt x="72" y="47"/>
                    </a:lnTo>
                    <a:lnTo>
                      <a:pt x="73" y="43"/>
                    </a:lnTo>
                    <a:lnTo>
                      <a:pt x="73" y="40"/>
                    </a:lnTo>
                    <a:lnTo>
                      <a:pt x="74" y="36"/>
                    </a:lnTo>
                    <a:lnTo>
                      <a:pt x="73" y="32"/>
                    </a:lnTo>
                    <a:lnTo>
                      <a:pt x="73" y="28"/>
                    </a:lnTo>
                    <a:lnTo>
                      <a:pt x="72" y="26"/>
                    </a:lnTo>
                    <a:lnTo>
                      <a:pt x="70" y="22"/>
                    </a:lnTo>
                    <a:lnTo>
                      <a:pt x="69" y="18"/>
                    </a:lnTo>
                    <a:lnTo>
                      <a:pt x="67" y="16"/>
                    </a:lnTo>
                    <a:lnTo>
                      <a:pt x="63" y="10"/>
                    </a:lnTo>
                    <a:lnTo>
                      <a:pt x="57" y="6"/>
                    </a:lnTo>
                    <a:lnTo>
                      <a:pt x="54" y="3"/>
                    </a:lnTo>
                    <a:lnTo>
                      <a:pt x="51" y="2"/>
                    </a:lnTo>
                    <a:lnTo>
                      <a:pt x="48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800" name="Freeform 475"/>
              <p:cNvSpPr>
                <a:spLocks/>
              </p:cNvSpPr>
              <p:nvPr/>
            </p:nvSpPr>
            <p:spPr bwMode="auto">
              <a:xfrm>
                <a:off x="4382" y="2424"/>
                <a:ext cx="74" cy="73"/>
              </a:xfrm>
              <a:custGeom>
                <a:avLst/>
                <a:gdLst>
                  <a:gd name="T0" fmla="*/ 37 w 74"/>
                  <a:gd name="T1" fmla="*/ 0 h 73"/>
                  <a:gd name="T2" fmla="*/ 33 w 74"/>
                  <a:gd name="T3" fmla="*/ 0 h 73"/>
                  <a:gd name="T4" fmla="*/ 29 w 74"/>
                  <a:gd name="T5" fmla="*/ 0 h 73"/>
                  <a:gd name="T6" fmla="*/ 26 w 74"/>
                  <a:gd name="T7" fmla="*/ 1 h 73"/>
                  <a:gd name="T8" fmla="*/ 22 w 74"/>
                  <a:gd name="T9" fmla="*/ 2 h 73"/>
                  <a:gd name="T10" fmla="*/ 20 w 74"/>
                  <a:gd name="T11" fmla="*/ 3 h 73"/>
                  <a:gd name="T12" fmla="*/ 16 w 74"/>
                  <a:gd name="T13" fmla="*/ 6 h 73"/>
                  <a:gd name="T14" fmla="*/ 11 w 74"/>
                  <a:gd name="T15" fmla="*/ 10 h 73"/>
                  <a:gd name="T16" fmla="*/ 6 w 74"/>
                  <a:gd name="T17" fmla="*/ 16 h 73"/>
                  <a:gd name="T18" fmla="*/ 5 w 74"/>
                  <a:gd name="T19" fmla="*/ 18 h 73"/>
                  <a:gd name="T20" fmla="*/ 2 w 74"/>
                  <a:gd name="T21" fmla="*/ 22 h 73"/>
                  <a:gd name="T22" fmla="*/ 1 w 74"/>
                  <a:gd name="T23" fmla="*/ 26 h 73"/>
                  <a:gd name="T24" fmla="*/ 1 w 74"/>
                  <a:gd name="T25" fmla="*/ 28 h 73"/>
                  <a:gd name="T26" fmla="*/ 0 w 74"/>
                  <a:gd name="T27" fmla="*/ 32 h 73"/>
                  <a:gd name="T28" fmla="*/ 0 w 74"/>
                  <a:gd name="T29" fmla="*/ 36 h 73"/>
                  <a:gd name="T30" fmla="*/ 0 w 74"/>
                  <a:gd name="T31" fmla="*/ 40 h 73"/>
                  <a:gd name="T32" fmla="*/ 1 w 74"/>
                  <a:gd name="T33" fmla="*/ 43 h 73"/>
                  <a:gd name="T34" fmla="*/ 1 w 74"/>
                  <a:gd name="T35" fmla="*/ 47 h 73"/>
                  <a:gd name="T36" fmla="*/ 2 w 74"/>
                  <a:gd name="T37" fmla="*/ 51 h 73"/>
                  <a:gd name="T38" fmla="*/ 5 w 74"/>
                  <a:gd name="T39" fmla="*/ 55 h 73"/>
                  <a:gd name="T40" fmla="*/ 6 w 74"/>
                  <a:gd name="T41" fmla="*/ 57 h 73"/>
                  <a:gd name="T42" fmla="*/ 11 w 74"/>
                  <a:gd name="T43" fmla="*/ 63 h 73"/>
                  <a:gd name="T44" fmla="*/ 16 w 74"/>
                  <a:gd name="T45" fmla="*/ 67 h 73"/>
                  <a:gd name="T46" fmla="*/ 20 w 74"/>
                  <a:gd name="T47" fmla="*/ 70 h 73"/>
                  <a:gd name="T48" fmla="*/ 22 w 74"/>
                  <a:gd name="T49" fmla="*/ 71 h 73"/>
                  <a:gd name="T50" fmla="*/ 26 w 74"/>
                  <a:gd name="T51" fmla="*/ 72 h 73"/>
                  <a:gd name="T52" fmla="*/ 29 w 74"/>
                  <a:gd name="T53" fmla="*/ 73 h 73"/>
                  <a:gd name="T54" fmla="*/ 33 w 74"/>
                  <a:gd name="T55" fmla="*/ 73 h 73"/>
                  <a:gd name="T56" fmla="*/ 37 w 74"/>
                  <a:gd name="T57" fmla="*/ 73 h 73"/>
                  <a:gd name="T58" fmla="*/ 41 w 74"/>
                  <a:gd name="T59" fmla="*/ 73 h 73"/>
                  <a:gd name="T60" fmla="*/ 44 w 74"/>
                  <a:gd name="T61" fmla="*/ 73 h 73"/>
                  <a:gd name="T62" fmla="*/ 48 w 74"/>
                  <a:gd name="T63" fmla="*/ 72 h 73"/>
                  <a:gd name="T64" fmla="*/ 51 w 74"/>
                  <a:gd name="T65" fmla="*/ 71 h 73"/>
                  <a:gd name="T66" fmla="*/ 54 w 74"/>
                  <a:gd name="T67" fmla="*/ 70 h 73"/>
                  <a:gd name="T68" fmla="*/ 57 w 74"/>
                  <a:gd name="T69" fmla="*/ 67 h 73"/>
                  <a:gd name="T70" fmla="*/ 63 w 74"/>
                  <a:gd name="T71" fmla="*/ 63 h 73"/>
                  <a:gd name="T72" fmla="*/ 67 w 74"/>
                  <a:gd name="T73" fmla="*/ 57 h 73"/>
                  <a:gd name="T74" fmla="*/ 69 w 74"/>
                  <a:gd name="T75" fmla="*/ 55 h 73"/>
                  <a:gd name="T76" fmla="*/ 70 w 74"/>
                  <a:gd name="T77" fmla="*/ 51 h 73"/>
                  <a:gd name="T78" fmla="*/ 72 w 74"/>
                  <a:gd name="T79" fmla="*/ 47 h 73"/>
                  <a:gd name="T80" fmla="*/ 73 w 74"/>
                  <a:gd name="T81" fmla="*/ 43 h 73"/>
                  <a:gd name="T82" fmla="*/ 73 w 74"/>
                  <a:gd name="T83" fmla="*/ 40 h 73"/>
                  <a:gd name="T84" fmla="*/ 74 w 74"/>
                  <a:gd name="T85" fmla="*/ 36 h 73"/>
                  <a:gd name="T86" fmla="*/ 73 w 74"/>
                  <a:gd name="T87" fmla="*/ 32 h 73"/>
                  <a:gd name="T88" fmla="*/ 73 w 74"/>
                  <a:gd name="T89" fmla="*/ 28 h 73"/>
                  <a:gd name="T90" fmla="*/ 72 w 74"/>
                  <a:gd name="T91" fmla="*/ 26 h 73"/>
                  <a:gd name="T92" fmla="*/ 70 w 74"/>
                  <a:gd name="T93" fmla="*/ 22 h 73"/>
                  <a:gd name="T94" fmla="*/ 69 w 74"/>
                  <a:gd name="T95" fmla="*/ 18 h 73"/>
                  <a:gd name="T96" fmla="*/ 67 w 74"/>
                  <a:gd name="T97" fmla="*/ 16 h 73"/>
                  <a:gd name="T98" fmla="*/ 63 w 74"/>
                  <a:gd name="T99" fmla="*/ 10 h 73"/>
                  <a:gd name="T100" fmla="*/ 57 w 74"/>
                  <a:gd name="T101" fmla="*/ 6 h 73"/>
                  <a:gd name="T102" fmla="*/ 54 w 74"/>
                  <a:gd name="T103" fmla="*/ 3 h 73"/>
                  <a:gd name="T104" fmla="*/ 51 w 74"/>
                  <a:gd name="T105" fmla="*/ 2 h 73"/>
                  <a:gd name="T106" fmla="*/ 48 w 74"/>
                  <a:gd name="T107" fmla="*/ 1 h 73"/>
                  <a:gd name="T108" fmla="*/ 44 w 74"/>
                  <a:gd name="T109" fmla="*/ 0 h 73"/>
                  <a:gd name="T110" fmla="*/ 41 w 74"/>
                  <a:gd name="T111" fmla="*/ 0 h 73"/>
                  <a:gd name="T112" fmla="*/ 37 w 74"/>
                  <a:gd name="T113" fmla="*/ 0 h 7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4"/>
                  <a:gd name="T172" fmla="*/ 0 h 73"/>
                  <a:gd name="T173" fmla="*/ 74 w 74"/>
                  <a:gd name="T174" fmla="*/ 73 h 73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4" h="73">
                    <a:moveTo>
                      <a:pt x="37" y="0"/>
                    </a:moveTo>
                    <a:lnTo>
                      <a:pt x="33" y="0"/>
                    </a:lnTo>
                    <a:lnTo>
                      <a:pt x="29" y="0"/>
                    </a:lnTo>
                    <a:lnTo>
                      <a:pt x="26" y="1"/>
                    </a:lnTo>
                    <a:lnTo>
                      <a:pt x="22" y="2"/>
                    </a:lnTo>
                    <a:lnTo>
                      <a:pt x="20" y="3"/>
                    </a:lnTo>
                    <a:lnTo>
                      <a:pt x="16" y="6"/>
                    </a:lnTo>
                    <a:lnTo>
                      <a:pt x="11" y="10"/>
                    </a:lnTo>
                    <a:lnTo>
                      <a:pt x="6" y="16"/>
                    </a:lnTo>
                    <a:lnTo>
                      <a:pt x="5" y="18"/>
                    </a:lnTo>
                    <a:lnTo>
                      <a:pt x="2" y="22"/>
                    </a:lnTo>
                    <a:lnTo>
                      <a:pt x="1" y="26"/>
                    </a:lnTo>
                    <a:lnTo>
                      <a:pt x="1" y="28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1" y="43"/>
                    </a:lnTo>
                    <a:lnTo>
                      <a:pt x="1" y="47"/>
                    </a:lnTo>
                    <a:lnTo>
                      <a:pt x="2" y="51"/>
                    </a:lnTo>
                    <a:lnTo>
                      <a:pt x="5" y="55"/>
                    </a:lnTo>
                    <a:lnTo>
                      <a:pt x="6" y="57"/>
                    </a:lnTo>
                    <a:lnTo>
                      <a:pt x="11" y="63"/>
                    </a:lnTo>
                    <a:lnTo>
                      <a:pt x="16" y="67"/>
                    </a:lnTo>
                    <a:lnTo>
                      <a:pt x="20" y="70"/>
                    </a:lnTo>
                    <a:lnTo>
                      <a:pt x="22" y="71"/>
                    </a:lnTo>
                    <a:lnTo>
                      <a:pt x="26" y="72"/>
                    </a:lnTo>
                    <a:lnTo>
                      <a:pt x="29" y="73"/>
                    </a:lnTo>
                    <a:lnTo>
                      <a:pt x="33" y="73"/>
                    </a:lnTo>
                    <a:lnTo>
                      <a:pt x="37" y="73"/>
                    </a:lnTo>
                    <a:lnTo>
                      <a:pt x="41" y="73"/>
                    </a:lnTo>
                    <a:lnTo>
                      <a:pt x="44" y="73"/>
                    </a:lnTo>
                    <a:lnTo>
                      <a:pt x="48" y="72"/>
                    </a:lnTo>
                    <a:lnTo>
                      <a:pt x="51" y="71"/>
                    </a:lnTo>
                    <a:lnTo>
                      <a:pt x="54" y="70"/>
                    </a:lnTo>
                    <a:lnTo>
                      <a:pt x="57" y="67"/>
                    </a:lnTo>
                    <a:lnTo>
                      <a:pt x="63" y="63"/>
                    </a:lnTo>
                    <a:lnTo>
                      <a:pt x="67" y="57"/>
                    </a:lnTo>
                    <a:lnTo>
                      <a:pt x="69" y="55"/>
                    </a:lnTo>
                    <a:lnTo>
                      <a:pt x="70" y="51"/>
                    </a:lnTo>
                    <a:lnTo>
                      <a:pt x="72" y="47"/>
                    </a:lnTo>
                    <a:lnTo>
                      <a:pt x="73" y="43"/>
                    </a:lnTo>
                    <a:lnTo>
                      <a:pt x="73" y="40"/>
                    </a:lnTo>
                    <a:lnTo>
                      <a:pt x="74" y="36"/>
                    </a:lnTo>
                    <a:lnTo>
                      <a:pt x="73" y="32"/>
                    </a:lnTo>
                    <a:lnTo>
                      <a:pt x="73" y="28"/>
                    </a:lnTo>
                    <a:lnTo>
                      <a:pt x="72" y="26"/>
                    </a:lnTo>
                    <a:lnTo>
                      <a:pt x="70" y="22"/>
                    </a:lnTo>
                    <a:lnTo>
                      <a:pt x="69" y="18"/>
                    </a:lnTo>
                    <a:lnTo>
                      <a:pt x="67" y="16"/>
                    </a:lnTo>
                    <a:lnTo>
                      <a:pt x="63" y="10"/>
                    </a:lnTo>
                    <a:lnTo>
                      <a:pt x="57" y="6"/>
                    </a:lnTo>
                    <a:lnTo>
                      <a:pt x="54" y="3"/>
                    </a:lnTo>
                    <a:lnTo>
                      <a:pt x="51" y="2"/>
                    </a:lnTo>
                    <a:lnTo>
                      <a:pt x="48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37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801" name="Freeform 476"/>
              <p:cNvSpPr>
                <a:spLocks/>
              </p:cNvSpPr>
              <p:nvPr/>
            </p:nvSpPr>
            <p:spPr bwMode="auto">
              <a:xfrm>
                <a:off x="4409" y="2638"/>
                <a:ext cx="73" cy="74"/>
              </a:xfrm>
              <a:custGeom>
                <a:avLst/>
                <a:gdLst>
                  <a:gd name="T0" fmla="*/ 36 w 73"/>
                  <a:gd name="T1" fmla="*/ 0 h 74"/>
                  <a:gd name="T2" fmla="*/ 32 w 73"/>
                  <a:gd name="T3" fmla="*/ 0 h 74"/>
                  <a:gd name="T4" fmla="*/ 29 w 73"/>
                  <a:gd name="T5" fmla="*/ 0 h 74"/>
                  <a:gd name="T6" fmla="*/ 26 w 73"/>
                  <a:gd name="T7" fmla="*/ 2 h 74"/>
                  <a:gd name="T8" fmla="*/ 22 w 73"/>
                  <a:gd name="T9" fmla="*/ 3 h 74"/>
                  <a:gd name="T10" fmla="*/ 19 w 73"/>
                  <a:gd name="T11" fmla="*/ 4 h 74"/>
                  <a:gd name="T12" fmla="*/ 16 w 73"/>
                  <a:gd name="T13" fmla="*/ 7 h 74"/>
                  <a:gd name="T14" fmla="*/ 10 w 73"/>
                  <a:gd name="T15" fmla="*/ 10 h 74"/>
                  <a:gd name="T16" fmla="*/ 6 w 73"/>
                  <a:gd name="T17" fmla="*/ 17 h 74"/>
                  <a:gd name="T18" fmla="*/ 4 w 73"/>
                  <a:gd name="T19" fmla="*/ 19 h 74"/>
                  <a:gd name="T20" fmla="*/ 2 w 73"/>
                  <a:gd name="T21" fmla="*/ 23 h 74"/>
                  <a:gd name="T22" fmla="*/ 1 w 73"/>
                  <a:gd name="T23" fmla="*/ 27 h 74"/>
                  <a:gd name="T24" fmla="*/ 0 w 73"/>
                  <a:gd name="T25" fmla="*/ 30 h 74"/>
                  <a:gd name="T26" fmla="*/ 0 w 73"/>
                  <a:gd name="T27" fmla="*/ 33 h 74"/>
                  <a:gd name="T28" fmla="*/ 0 w 73"/>
                  <a:gd name="T29" fmla="*/ 38 h 74"/>
                  <a:gd name="T30" fmla="*/ 0 w 73"/>
                  <a:gd name="T31" fmla="*/ 42 h 74"/>
                  <a:gd name="T32" fmla="*/ 0 w 73"/>
                  <a:gd name="T33" fmla="*/ 45 h 74"/>
                  <a:gd name="T34" fmla="*/ 1 w 73"/>
                  <a:gd name="T35" fmla="*/ 48 h 74"/>
                  <a:gd name="T36" fmla="*/ 2 w 73"/>
                  <a:gd name="T37" fmla="*/ 52 h 74"/>
                  <a:gd name="T38" fmla="*/ 4 w 73"/>
                  <a:gd name="T39" fmla="*/ 55 h 74"/>
                  <a:gd name="T40" fmla="*/ 6 w 73"/>
                  <a:gd name="T41" fmla="*/ 58 h 74"/>
                  <a:gd name="T42" fmla="*/ 10 w 73"/>
                  <a:gd name="T43" fmla="*/ 64 h 74"/>
                  <a:gd name="T44" fmla="*/ 16 w 73"/>
                  <a:gd name="T45" fmla="*/ 68 h 74"/>
                  <a:gd name="T46" fmla="*/ 19 w 73"/>
                  <a:gd name="T47" fmla="*/ 70 h 74"/>
                  <a:gd name="T48" fmla="*/ 22 w 73"/>
                  <a:gd name="T49" fmla="*/ 72 h 74"/>
                  <a:gd name="T50" fmla="*/ 26 w 73"/>
                  <a:gd name="T51" fmla="*/ 73 h 74"/>
                  <a:gd name="T52" fmla="*/ 29 w 73"/>
                  <a:gd name="T53" fmla="*/ 74 h 74"/>
                  <a:gd name="T54" fmla="*/ 32 w 73"/>
                  <a:gd name="T55" fmla="*/ 74 h 74"/>
                  <a:gd name="T56" fmla="*/ 36 w 73"/>
                  <a:gd name="T57" fmla="*/ 74 h 74"/>
                  <a:gd name="T58" fmla="*/ 40 w 73"/>
                  <a:gd name="T59" fmla="*/ 74 h 74"/>
                  <a:gd name="T60" fmla="*/ 43 w 73"/>
                  <a:gd name="T61" fmla="*/ 74 h 74"/>
                  <a:gd name="T62" fmla="*/ 47 w 73"/>
                  <a:gd name="T63" fmla="*/ 73 h 74"/>
                  <a:gd name="T64" fmla="*/ 51 w 73"/>
                  <a:gd name="T65" fmla="*/ 72 h 74"/>
                  <a:gd name="T66" fmla="*/ 55 w 73"/>
                  <a:gd name="T67" fmla="*/ 70 h 74"/>
                  <a:gd name="T68" fmla="*/ 57 w 73"/>
                  <a:gd name="T69" fmla="*/ 68 h 74"/>
                  <a:gd name="T70" fmla="*/ 63 w 73"/>
                  <a:gd name="T71" fmla="*/ 64 h 74"/>
                  <a:gd name="T72" fmla="*/ 67 w 73"/>
                  <a:gd name="T73" fmla="*/ 58 h 74"/>
                  <a:gd name="T74" fmla="*/ 70 w 73"/>
                  <a:gd name="T75" fmla="*/ 55 h 74"/>
                  <a:gd name="T76" fmla="*/ 71 w 73"/>
                  <a:gd name="T77" fmla="*/ 52 h 74"/>
                  <a:gd name="T78" fmla="*/ 72 w 73"/>
                  <a:gd name="T79" fmla="*/ 48 h 74"/>
                  <a:gd name="T80" fmla="*/ 73 w 73"/>
                  <a:gd name="T81" fmla="*/ 45 h 74"/>
                  <a:gd name="T82" fmla="*/ 73 w 73"/>
                  <a:gd name="T83" fmla="*/ 42 h 74"/>
                  <a:gd name="T84" fmla="*/ 73 w 73"/>
                  <a:gd name="T85" fmla="*/ 38 h 74"/>
                  <a:gd name="T86" fmla="*/ 73 w 73"/>
                  <a:gd name="T87" fmla="*/ 33 h 74"/>
                  <a:gd name="T88" fmla="*/ 73 w 73"/>
                  <a:gd name="T89" fmla="*/ 30 h 74"/>
                  <a:gd name="T90" fmla="*/ 72 w 73"/>
                  <a:gd name="T91" fmla="*/ 27 h 74"/>
                  <a:gd name="T92" fmla="*/ 71 w 73"/>
                  <a:gd name="T93" fmla="*/ 23 h 74"/>
                  <a:gd name="T94" fmla="*/ 70 w 73"/>
                  <a:gd name="T95" fmla="*/ 19 h 74"/>
                  <a:gd name="T96" fmla="*/ 67 w 73"/>
                  <a:gd name="T97" fmla="*/ 17 h 74"/>
                  <a:gd name="T98" fmla="*/ 63 w 73"/>
                  <a:gd name="T99" fmla="*/ 10 h 74"/>
                  <a:gd name="T100" fmla="*/ 57 w 73"/>
                  <a:gd name="T101" fmla="*/ 7 h 74"/>
                  <a:gd name="T102" fmla="*/ 55 w 73"/>
                  <a:gd name="T103" fmla="*/ 4 h 74"/>
                  <a:gd name="T104" fmla="*/ 51 w 73"/>
                  <a:gd name="T105" fmla="*/ 3 h 74"/>
                  <a:gd name="T106" fmla="*/ 47 w 73"/>
                  <a:gd name="T107" fmla="*/ 2 h 74"/>
                  <a:gd name="T108" fmla="*/ 43 w 73"/>
                  <a:gd name="T109" fmla="*/ 0 h 74"/>
                  <a:gd name="T110" fmla="*/ 40 w 73"/>
                  <a:gd name="T111" fmla="*/ 0 h 74"/>
                  <a:gd name="T112" fmla="*/ 36 w 73"/>
                  <a:gd name="T113" fmla="*/ 0 h 7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3"/>
                  <a:gd name="T172" fmla="*/ 0 h 74"/>
                  <a:gd name="T173" fmla="*/ 73 w 73"/>
                  <a:gd name="T174" fmla="*/ 74 h 7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3" h="74">
                    <a:moveTo>
                      <a:pt x="36" y="0"/>
                    </a:moveTo>
                    <a:lnTo>
                      <a:pt x="32" y="0"/>
                    </a:lnTo>
                    <a:lnTo>
                      <a:pt x="29" y="0"/>
                    </a:lnTo>
                    <a:lnTo>
                      <a:pt x="26" y="2"/>
                    </a:lnTo>
                    <a:lnTo>
                      <a:pt x="22" y="3"/>
                    </a:lnTo>
                    <a:lnTo>
                      <a:pt x="19" y="4"/>
                    </a:lnTo>
                    <a:lnTo>
                      <a:pt x="16" y="7"/>
                    </a:lnTo>
                    <a:lnTo>
                      <a:pt x="10" y="10"/>
                    </a:lnTo>
                    <a:lnTo>
                      <a:pt x="6" y="17"/>
                    </a:lnTo>
                    <a:lnTo>
                      <a:pt x="4" y="19"/>
                    </a:lnTo>
                    <a:lnTo>
                      <a:pt x="2" y="23"/>
                    </a:lnTo>
                    <a:lnTo>
                      <a:pt x="1" y="27"/>
                    </a:lnTo>
                    <a:lnTo>
                      <a:pt x="0" y="30"/>
                    </a:lnTo>
                    <a:lnTo>
                      <a:pt x="0" y="33"/>
                    </a:lnTo>
                    <a:lnTo>
                      <a:pt x="0" y="38"/>
                    </a:lnTo>
                    <a:lnTo>
                      <a:pt x="0" y="42"/>
                    </a:lnTo>
                    <a:lnTo>
                      <a:pt x="0" y="45"/>
                    </a:lnTo>
                    <a:lnTo>
                      <a:pt x="1" y="48"/>
                    </a:lnTo>
                    <a:lnTo>
                      <a:pt x="2" y="52"/>
                    </a:lnTo>
                    <a:lnTo>
                      <a:pt x="4" y="55"/>
                    </a:lnTo>
                    <a:lnTo>
                      <a:pt x="6" y="58"/>
                    </a:lnTo>
                    <a:lnTo>
                      <a:pt x="10" y="64"/>
                    </a:lnTo>
                    <a:lnTo>
                      <a:pt x="16" y="68"/>
                    </a:lnTo>
                    <a:lnTo>
                      <a:pt x="19" y="70"/>
                    </a:lnTo>
                    <a:lnTo>
                      <a:pt x="22" y="72"/>
                    </a:lnTo>
                    <a:lnTo>
                      <a:pt x="26" y="73"/>
                    </a:lnTo>
                    <a:lnTo>
                      <a:pt x="29" y="74"/>
                    </a:lnTo>
                    <a:lnTo>
                      <a:pt x="32" y="74"/>
                    </a:lnTo>
                    <a:lnTo>
                      <a:pt x="36" y="74"/>
                    </a:lnTo>
                    <a:lnTo>
                      <a:pt x="40" y="74"/>
                    </a:lnTo>
                    <a:lnTo>
                      <a:pt x="43" y="74"/>
                    </a:lnTo>
                    <a:lnTo>
                      <a:pt x="47" y="73"/>
                    </a:lnTo>
                    <a:lnTo>
                      <a:pt x="51" y="72"/>
                    </a:lnTo>
                    <a:lnTo>
                      <a:pt x="55" y="70"/>
                    </a:lnTo>
                    <a:lnTo>
                      <a:pt x="57" y="68"/>
                    </a:lnTo>
                    <a:lnTo>
                      <a:pt x="63" y="64"/>
                    </a:lnTo>
                    <a:lnTo>
                      <a:pt x="67" y="58"/>
                    </a:lnTo>
                    <a:lnTo>
                      <a:pt x="70" y="55"/>
                    </a:lnTo>
                    <a:lnTo>
                      <a:pt x="71" y="52"/>
                    </a:lnTo>
                    <a:lnTo>
                      <a:pt x="72" y="48"/>
                    </a:lnTo>
                    <a:lnTo>
                      <a:pt x="73" y="45"/>
                    </a:lnTo>
                    <a:lnTo>
                      <a:pt x="73" y="42"/>
                    </a:lnTo>
                    <a:lnTo>
                      <a:pt x="73" y="38"/>
                    </a:lnTo>
                    <a:lnTo>
                      <a:pt x="73" y="33"/>
                    </a:lnTo>
                    <a:lnTo>
                      <a:pt x="73" y="30"/>
                    </a:lnTo>
                    <a:lnTo>
                      <a:pt x="72" y="27"/>
                    </a:lnTo>
                    <a:lnTo>
                      <a:pt x="71" y="23"/>
                    </a:lnTo>
                    <a:lnTo>
                      <a:pt x="70" y="19"/>
                    </a:lnTo>
                    <a:lnTo>
                      <a:pt x="67" y="17"/>
                    </a:lnTo>
                    <a:lnTo>
                      <a:pt x="63" y="10"/>
                    </a:lnTo>
                    <a:lnTo>
                      <a:pt x="57" y="7"/>
                    </a:lnTo>
                    <a:lnTo>
                      <a:pt x="55" y="4"/>
                    </a:lnTo>
                    <a:lnTo>
                      <a:pt x="51" y="3"/>
                    </a:lnTo>
                    <a:lnTo>
                      <a:pt x="47" y="2"/>
                    </a:lnTo>
                    <a:lnTo>
                      <a:pt x="43" y="0"/>
                    </a:lnTo>
                    <a:lnTo>
                      <a:pt x="40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802" name="Freeform 477"/>
              <p:cNvSpPr>
                <a:spLocks/>
              </p:cNvSpPr>
              <p:nvPr/>
            </p:nvSpPr>
            <p:spPr bwMode="auto">
              <a:xfrm>
                <a:off x="4409" y="2638"/>
                <a:ext cx="73" cy="74"/>
              </a:xfrm>
              <a:custGeom>
                <a:avLst/>
                <a:gdLst>
                  <a:gd name="T0" fmla="*/ 36 w 73"/>
                  <a:gd name="T1" fmla="*/ 0 h 74"/>
                  <a:gd name="T2" fmla="*/ 32 w 73"/>
                  <a:gd name="T3" fmla="*/ 0 h 74"/>
                  <a:gd name="T4" fmla="*/ 29 w 73"/>
                  <a:gd name="T5" fmla="*/ 0 h 74"/>
                  <a:gd name="T6" fmla="*/ 26 w 73"/>
                  <a:gd name="T7" fmla="*/ 2 h 74"/>
                  <a:gd name="T8" fmla="*/ 22 w 73"/>
                  <a:gd name="T9" fmla="*/ 3 h 74"/>
                  <a:gd name="T10" fmla="*/ 19 w 73"/>
                  <a:gd name="T11" fmla="*/ 4 h 74"/>
                  <a:gd name="T12" fmla="*/ 16 w 73"/>
                  <a:gd name="T13" fmla="*/ 7 h 74"/>
                  <a:gd name="T14" fmla="*/ 10 w 73"/>
                  <a:gd name="T15" fmla="*/ 10 h 74"/>
                  <a:gd name="T16" fmla="*/ 6 w 73"/>
                  <a:gd name="T17" fmla="*/ 17 h 74"/>
                  <a:gd name="T18" fmla="*/ 4 w 73"/>
                  <a:gd name="T19" fmla="*/ 19 h 74"/>
                  <a:gd name="T20" fmla="*/ 2 w 73"/>
                  <a:gd name="T21" fmla="*/ 23 h 74"/>
                  <a:gd name="T22" fmla="*/ 1 w 73"/>
                  <a:gd name="T23" fmla="*/ 27 h 74"/>
                  <a:gd name="T24" fmla="*/ 0 w 73"/>
                  <a:gd name="T25" fmla="*/ 30 h 74"/>
                  <a:gd name="T26" fmla="*/ 0 w 73"/>
                  <a:gd name="T27" fmla="*/ 33 h 74"/>
                  <a:gd name="T28" fmla="*/ 0 w 73"/>
                  <a:gd name="T29" fmla="*/ 38 h 74"/>
                  <a:gd name="T30" fmla="*/ 0 w 73"/>
                  <a:gd name="T31" fmla="*/ 42 h 74"/>
                  <a:gd name="T32" fmla="*/ 0 w 73"/>
                  <a:gd name="T33" fmla="*/ 45 h 74"/>
                  <a:gd name="T34" fmla="*/ 1 w 73"/>
                  <a:gd name="T35" fmla="*/ 48 h 74"/>
                  <a:gd name="T36" fmla="*/ 2 w 73"/>
                  <a:gd name="T37" fmla="*/ 52 h 74"/>
                  <a:gd name="T38" fmla="*/ 4 w 73"/>
                  <a:gd name="T39" fmla="*/ 55 h 74"/>
                  <a:gd name="T40" fmla="*/ 6 w 73"/>
                  <a:gd name="T41" fmla="*/ 58 h 74"/>
                  <a:gd name="T42" fmla="*/ 10 w 73"/>
                  <a:gd name="T43" fmla="*/ 64 h 74"/>
                  <a:gd name="T44" fmla="*/ 16 w 73"/>
                  <a:gd name="T45" fmla="*/ 68 h 74"/>
                  <a:gd name="T46" fmla="*/ 19 w 73"/>
                  <a:gd name="T47" fmla="*/ 70 h 74"/>
                  <a:gd name="T48" fmla="*/ 22 w 73"/>
                  <a:gd name="T49" fmla="*/ 72 h 74"/>
                  <a:gd name="T50" fmla="*/ 26 w 73"/>
                  <a:gd name="T51" fmla="*/ 73 h 74"/>
                  <a:gd name="T52" fmla="*/ 29 w 73"/>
                  <a:gd name="T53" fmla="*/ 74 h 74"/>
                  <a:gd name="T54" fmla="*/ 32 w 73"/>
                  <a:gd name="T55" fmla="*/ 74 h 74"/>
                  <a:gd name="T56" fmla="*/ 36 w 73"/>
                  <a:gd name="T57" fmla="*/ 74 h 74"/>
                  <a:gd name="T58" fmla="*/ 40 w 73"/>
                  <a:gd name="T59" fmla="*/ 74 h 74"/>
                  <a:gd name="T60" fmla="*/ 43 w 73"/>
                  <a:gd name="T61" fmla="*/ 74 h 74"/>
                  <a:gd name="T62" fmla="*/ 47 w 73"/>
                  <a:gd name="T63" fmla="*/ 73 h 74"/>
                  <a:gd name="T64" fmla="*/ 51 w 73"/>
                  <a:gd name="T65" fmla="*/ 72 h 74"/>
                  <a:gd name="T66" fmla="*/ 55 w 73"/>
                  <a:gd name="T67" fmla="*/ 70 h 74"/>
                  <a:gd name="T68" fmla="*/ 57 w 73"/>
                  <a:gd name="T69" fmla="*/ 68 h 74"/>
                  <a:gd name="T70" fmla="*/ 63 w 73"/>
                  <a:gd name="T71" fmla="*/ 64 h 74"/>
                  <a:gd name="T72" fmla="*/ 67 w 73"/>
                  <a:gd name="T73" fmla="*/ 58 h 74"/>
                  <a:gd name="T74" fmla="*/ 70 w 73"/>
                  <a:gd name="T75" fmla="*/ 55 h 74"/>
                  <a:gd name="T76" fmla="*/ 71 w 73"/>
                  <a:gd name="T77" fmla="*/ 52 h 74"/>
                  <a:gd name="T78" fmla="*/ 72 w 73"/>
                  <a:gd name="T79" fmla="*/ 48 h 74"/>
                  <a:gd name="T80" fmla="*/ 73 w 73"/>
                  <a:gd name="T81" fmla="*/ 45 h 74"/>
                  <a:gd name="T82" fmla="*/ 73 w 73"/>
                  <a:gd name="T83" fmla="*/ 42 h 74"/>
                  <a:gd name="T84" fmla="*/ 73 w 73"/>
                  <a:gd name="T85" fmla="*/ 38 h 74"/>
                  <a:gd name="T86" fmla="*/ 73 w 73"/>
                  <a:gd name="T87" fmla="*/ 33 h 74"/>
                  <a:gd name="T88" fmla="*/ 73 w 73"/>
                  <a:gd name="T89" fmla="*/ 30 h 74"/>
                  <a:gd name="T90" fmla="*/ 72 w 73"/>
                  <a:gd name="T91" fmla="*/ 27 h 74"/>
                  <a:gd name="T92" fmla="*/ 71 w 73"/>
                  <a:gd name="T93" fmla="*/ 23 h 74"/>
                  <a:gd name="T94" fmla="*/ 70 w 73"/>
                  <a:gd name="T95" fmla="*/ 19 h 74"/>
                  <a:gd name="T96" fmla="*/ 67 w 73"/>
                  <a:gd name="T97" fmla="*/ 17 h 74"/>
                  <a:gd name="T98" fmla="*/ 63 w 73"/>
                  <a:gd name="T99" fmla="*/ 10 h 74"/>
                  <a:gd name="T100" fmla="*/ 57 w 73"/>
                  <a:gd name="T101" fmla="*/ 7 h 74"/>
                  <a:gd name="T102" fmla="*/ 55 w 73"/>
                  <a:gd name="T103" fmla="*/ 4 h 74"/>
                  <a:gd name="T104" fmla="*/ 51 w 73"/>
                  <a:gd name="T105" fmla="*/ 3 h 74"/>
                  <a:gd name="T106" fmla="*/ 47 w 73"/>
                  <a:gd name="T107" fmla="*/ 2 h 74"/>
                  <a:gd name="T108" fmla="*/ 43 w 73"/>
                  <a:gd name="T109" fmla="*/ 0 h 74"/>
                  <a:gd name="T110" fmla="*/ 40 w 73"/>
                  <a:gd name="T111" fmla="*/ 0 h 74"/>
                  <a:gd name="T112" fmla="*/ 36 w 73"/>
                  <a:gd name="T113" fmla="*/ 0 h 7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3"/>
                  <a:gd name="T172" fmla="*/ 0 h 74"/>
                  <a:gd name="T173" fmla="*/ 73 w 73"/>
                  <a:gd name="T174" fmla="*/ 74 h 7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3" h="74">
                    <a:moveTo>
                      <a:pt x="36" y="0"/>
                    </a:moveTo>
                    <a:lnTo>
                      <a:pt x="32" y="0"/>
                    </a:lnTo>
                    <a:lnTo>
                      <a:pt x="29" y="0"/>
                    </a:lnTo>
                    <a:lnTo>
                      <a:pt x="26" y="2"/>
                    </a:lnTo>
                    <a:lnTo>
                      <a:pt x="22" y="3"/>
                    </a:lnTo>
                    <a:lnTo>
                      <a:pt x="19" y="4"/>
                    </a:lnTo>
                    <a:lnTo>
                      <a:pt x="16" y="7"/>
                    </a:lnTo>
                    <a:lnTo>
                      <a:pt x="10" y="10"/>
                    </a:lnTo>
                    <a:lnTo>
                      <a:pt x="6" y="17"/>
                    </a:lnTo>
                    <a:lnTo>
                      <a:pt x="4" y="19"/>
                    </a:lnTo>
                    <a:lnTo>
                      <a:pt x="2" y="23"/>
                    </a:lnTo>
                    <a:lnTo>
                      <a:pt x="1" y="27"/>
                    </a:lnTo>
                    <a:lnTo>
                      <a:pt x="0" y="30"/>
                    </a:lnTo>
                    <a:lnTo>
                      <a:pt x="0" y="33"/>
                    </a:lnTo>
                    <a:lnTo>
                      <a:pt x="0" y="38"/>
                    </a:lnTo>
                    <a:lnTo>
                      <a:pt x="0" y="42"/>
                    </a:lnTo>
                    <a:lnTo>
                      <a:pt x="0" y="45"/>
                    </a:lnTo>
                    <a:lnTo>
                      <a:pt x="1" y="48"/>
                    </a:lnTo>
                    <a:lnTo>
                      <a:pt x="2" y="52"/>
                    </a:lnTo>
                    <a:lnTo>
                      <a:pt x="4" y="55"/>
                    </a:lnTo>
                    <a:lnTo>
                      <a:pt x="6" y="58"/>
                    </a:lnTo>
                    <a:lnTo>
                      <a:pt x="10" y="64"/>
                    </a:lnTo>
                    <a:lnTo>
                      <a:pt x="16" y="68"/>
                    </a:lnTo>
                    <a:lnTo>
                      <a:pt x="19" y="70"/>
                    </a:lnTo>
                    <a:lnTo>
                      <a:pt x="22" y="72"/>
                    </a:lnTo>
                    <a:lnTo>
                      <a:pt x="26" y="73"/>
                    </a:lnTo>
                    <a:lnTo>
                      <a:pt x="29" y="74"/>
                    </a:lnTo>
                    <a:lnTo>
                      <a:pt x="32" y="74"/>
                    </a:lnTo>
                    <a:lnTo>
                      <a:pt x="36" y="74"/>
                    </a:lnTo>
                    <a:lnTo>
                      <a:pt x="40" y="74"/>
                    </a:lnTo>
                    <a:lnTo>
                      <a:pt x="43" y="74"/>
                    </a:lnTo>
                    <a:lnTo>
                      <a:pt x="47" y="73"/>
                    </a:lnTo>
                    <a:lnTo>
                      <a:pt x="51" y="72"/>
                    </a:lnTo>
                    <a:lnTo>
                      <a:pt x="55" y="70"/>
                    </a:lnTo>
                    <a:lnTo>
                      <a:pt x="57" y="68"/>
                    </a:lnTo>
                    <a:lnTo>
                      <a:pt x="63" y="64"/>
                    </a:lnTo>
                    <a:lnTo>
                      <a:pt x="67" y="58"/>
                    </a:lnTo>
                    <a:lnTo>
                      <a:pt x="70" y="55"/>
                    </a:lnTo>
                    <a:lnTo>
                      <a:pt x="71" y="52"/>
                    </a:lnTo>
                    <a:lnTo>
                      <a:pt x="72" y="48"/>
                    </a:lnTo>
                    <a:lnTo>
                      <a:pt x="73" y="45"/>
                    </a:lnTo>
                    <a:lnTo>
                      <a:pt x="73" y="42"/>
                    </a:lnTo>
                    <a:lnTo>
                      <a:pt x="73" y="38"/>
                    </a:lnTo>
                    <a:lnTo>
                      <a:pt x="73" y="33"/>
                    </a:lnTo>
                    <a:lnTo>
                      <a:pt x="73" y="30"/>
                    </a:lnTo>
                    <a:lnTo>
                      <a:pt x="72" y="27"/>
                    </a:lnTo>
                    <a:lnTo>
                      <a:pt x="71" y="23"/>
                    </a:lnTo>
                    <a:lnTo>
                      <a:pt x="70" y="19"/>
                    </a:lnTo>
                    <a:lnTo>
                      <a:pt x="67" y="17"/>
                    </a:lnTo>
                    <a:lnTo>
                      <a:pt x="63" y="10"/>
                    </a:lnTo>
                    <a:lnTo>
                      <a:pt x="57" y="7"/>
                    </a:lnTo>
                    <a:lnTo>
                      <a:pt x="55" y="4"/>
                    </a:lnTo>
                    <a:lnTo>
                      <a:pt x="51" y="3"/>
                    </a:lnTo>
                    <a:lnTo>
                      <a:pt x="47" y="2"/>
                    </a:lnTo>
                    <a:lnTo>
                      <a:pt x="43" y="0"/>
                    </a:lnTo>
                    <a:lnTo>
                      <a:pt x="40" y="0"/>
                    </a:lnTo>
                    <a:lnTo>
                      <a:pt x="36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803" name="Freeform 478"/>
              <p:cNvSpPr>
                <a:spLocks noEditPoints="1"/>
              </p:cNvSpPr>
              <p:nvPr/>
            </p:nvSpPr>
            <p:spPr bwMode="auto">
              <a:xfrm>
                <a:off x="4620" y="1760"/>
                <a:ext cx="605" cy="1125"/>
              </a:xfrm>
              <a:custGeom>
                <a:avLst/>
                <a:gdLst>
                  <a:gd name="T0" fmla="*/ 14 w 605"/>
                  <a:gd name="T1" fmla="*/ 0 h 1125"/>
                  <a:gd name="T2" fmla="*/ 42 w 605"/>
                  <a:gd name="T3" fmla="*/ 55 h 1125"/>
                  <a:gd name="T4" fmla="*/ 29 w 605"/>
                  <a:gd name="T5" fmla="*/ 63 h 1125"/>
                  <a:gd name="T6" fmla="*/ 0 w 605"/>
                  <a:gd name="T7" fmla="*/ 8 h 1125"/>
                  <a:gd name="T8" fmla="*/ 14 w 605"/>
                  <a:gd name="T9" fmla="*/ 0 h 1125"/>
                  <a:gd name="T10" fmla="*/ 65 w 605"/>
                  <a:gd name="T11" fmla="*/ 96 h 1125"/>
                  <a:gd name="T12" fmla="*/ 93 w 605"/>
                  <a:gd name="T13" fmla="*/ 153 h 1125"/>
                  <a:gd name="T14" fmla="*/ 80 w 605"/>
                  <a:gd name="T15" fmla="*/ 159 h 1125"/>
                  <a:gd name="T16" fmla="*/ 51 w 605"/>
                  <a:gd name="T17" fmla="*/ 104 h 1125"/>
                  <a:gd name="T18" fmla="*/ 65 w 605"/>
                  <a:gd name="T19" fmla="*/ 96 h 1125"/>
                  <a:gd name="T20" fmla="*/ 116 w 605"/>
                  <a:gd name="T21" fmla="*/ 194 h 1125"/>
                  <a:gd name="T22" fmla="*/ 144 w 605"/>
                  <a:gd name="T23" fmla="*/ 249 h 1125"/>
                  <a:gd name="T24" fmla="*/ 130 w 605"/>
                  <a:gd name="T25" fmla="*/ 256 h 1125"/>
                  <a:gd name="T26" fmla="*/ 102 w 605"/>
                  <a:gd name="T27" fmla="*/ 201 h 1125"/>
                  <a:gd name="T28" fmla="*/ 116 w 605"/>
                  <a:gd name="T29" fmla="*/ 194 h 1125"/>
                  <a:gd name="T30" fmla="*/ 166 w 605"/>
                  <a:gd name="T31" fmla="*/ 290 h 1125"/>
                  <a:gd name="T32" fmla="*/ 196 w 605"/>
                  <a:gd name="T33" fmla="*/ 345 h 1125"/>
                  <a:gd name="T34" fmla="*/ 183 w 605"/>
                  <a:gd name="T35" fmla="*/ 353 h 1125"/>
                  <a:gd name="T36" fmla="*/ 153 w 605"/>
                  <a:gd name="T37" fmla="*/ 298 h 1125"/>
                  <a:gd name="T38" fmla="*/ 166 w 605"/>
                  <a:gd name="T39" fmla="*/ 290 h 1125"/>
                  <a:gd name="T40" fmla="*/ 217 w 605"/>
                  <a:gd name="T41" fmla="*/ 386 h 1125"/>
                  <a:gd name="T42" fmla="*/ 247 w 605"/>
                  <a:gd name="T43" fmla="*/ 441 h 1125"/>
                  <a:gd name="T44" fmla="*/ 234 w 605"/>
                  <a:gd name="T45" fmla="*/ 449 h 1125"/>
                  <a:gd name="T46" fmla="*/ 204 w 605"/>
                  <a:gd name="T47" fmla="*/ 394 h 1125"/>
                  <a:gd name="T48" fmla="*/ 217 w 605"/>
                  <a:gd name="T49" fmla="*/ 386 h 1125"/>
                  <a:gd name="T50" fmla="*/ 268 w 605"/>
                  <a:gd name="T51" fmla="*/ 482 h 1125"/>
                  <a:gd name="T52" fmla="*/ 298 w 605"/>
                  <a:gd name="T53" fmla="*/ 537 h 1125"/>
                  <a:gd name="T54" fmla="*/ 284 w 605"/>
                  <a:gd name="T55" fmla="*/ 545 h 1125"/>
                  <a:gd name="T56" fmla="*/ 255 w 605"/>
                  <a:gd name="T57" fmla="*/ 490 h 1125"/>
                  <a:gd name="T58" fmla="*/ 268 w 605"/>
                  <a:gd name="T59" fmla="*/ 482 h 1125"/>
                  <a:gd name="T60" fmla="*/ 320 w 605"/>
                  <a:gd name="T61" fmla="*/ 580 h 1125"/>
                  <a:gd name="T62" fmla="*/ 349 w 605"/>
                  <a:gd name="T63" fmla="*/ 635 h 1125"/>
                  <a:gd name="T64" fmla="*/ 335 w 605"/>
                  <a:gd name="T65" fmla="*/ 642 h 1125"/>
                  <a:gd name="T66" fmla="*/ 306 w 605"/>
                  <a:gd name="T67" fmla="*/ 586 h 1125"/>
                  <a:gd name="T68" fmla="*/ 320 w 605"/>
                  <a:gd name="T69" fmla="*/ 580 h 1125"/>
                  <a:gd name="T70" fmla="*/ 371 w 605"/>
                  <a:gd name="T71" fmla="*/ 676 h 1125"/>
                  <a:gd name="T72" fmla="*/ 400 w 605"/>
                  <a:gd name="T73" fmla="*/ 731 h 1125"/>
                  <a:gd name="T74" fmla="*/ 386 w 605"/>
                  <a:gd name="T75" fmla="*/ 739 h 1125"/>
                  <a:gd name="T76" fmla="*/ 358 w 605"/>
                  <a:gd name="T77" fmla="*/ 684 h 1125"/>
                  <a:gd name="T78" fmla="*/ 371 w 605"/>
                  <a:gd name="T79" fmla="*/ 676 h 1125"/>
                  <a:gd name="T80" fmla="*/ 422 w 605"/>
                  <a:gd name="T81" fmla="*/ 772 h 1125"/>
                  <a:gd name="T82" fmla="*/ 451 w 605"/>
                  <a:gd name="T83" fmla="*/ 827 h 1125"/>
                  <a:gd name="T84" fmla="*/ 437 w 605"/>
                  <a:gd name="T85" fmla="*/ 835 h 1125"/>
                  <a:gd name="T86" fmla="*/ 409 w 605"/>
                  <a:gd name="T87" fmla="*/ 780 h 1125"/>
                  <a:gd name="T88" fmla="*/ 422 w 605"/>
                  <a:gd name="T89" fmla="*/ 772 h 1125"/>
                  <a:gd name="T90" fmla="*/ 473 w 605"/>
                  <a:gd name="T91" fmla="*/ 868 h 1125"/>
                  <a:gd name="T92" fmla="*/ 502 w 605"/>
                  <a:gd name="T93" fmla="*/ 923 h 1125"/>
                  <a:gd name="T94" fmla="*/ 488 w 605"/>
                  <a:gd name="T95" fmla="*/ 931 h 1125"/>
                  <a:gd name="T96" fmla="*/ 459 w 605"/>
                  <a:gd name="T97" fmla="*/ 876 h 1125"/>
                  <a:gd name="T98" fmla="*/ 473 w 605"/>
                  <a:gd name="T99" fmla="*/ 868 h 1125"/>
                  <a:gd name="T100" fmla="*/ 524 w 605"/>
                  <a:gd name="T101" fmla="*/ 965 h 1125"/>
                  <a:gd name="T102" fmla="*/ 554 w 605"/>
                  <a:gd name="T103" fmla="*/ 1020 h 1125"/>
                  <a:gd name="T104" fmla="*/ 540 w 605"/>
                  <a:gd name="T105" fmla="*/ 1027 h 1125"/>
                  <a:gd name="T106" fmla="*/ 510 w 605"/>
                  <a:gd name="T107" fmla="*/ 972 h 1125"/>
                  <a:gd name="T108" fmla="*/ 524 w 605"/>
                  <a:gd name="T109" fmla="*/ 965 h 1125"/>
                  <a:gd name="T110" fmla="*/ 575 w 605"/>
                  <a:gd name="T111" fmla="*/ 1062 h 1125"/>
                  <a:gd name="T112" fmla="*/ 605 w 605"/>
                  <a:gd name="T113" fmla="*/ 1117 h 1125"/>
                  <a:gd name="T114" fmla="*/ 591 w 605"/>
                  <a:gd name="T115" fmla="*/ 1125 h 1125"/>
                  <a:gd name="T116" fmla="*/ 561 w 605"/>
                  <a:gd name="T117" fmla="*/ 1068 h 1125"/>
                  <a:gd name="T118" fmla="*/ 575 w 605"/>
                  <a:gd name="T119" fmla="*/ 1062 h 112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605"/>
                  <a:gd name="T181" fmla="*/ 0 h 1125"/>
                  <a:gd name="T182" fmla="*/ 605 w 605"/>
                  <a:gd name="T183" fmla="*/ 1125 h 112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605" h="1125">
                    <a:moveTo>
                      <a:pt x="14" y="0"/>
                    </a:moveTo>
                    <a:lnTo>
                      <a:pt x="42" y="55"/>
                    </a:lnTo>
                    <a:lnTo>
                      <a:pt x="29" y="63"/>
                    </a:lnTo>
                    <a:lnTo>
                      <a:pt x="0" y="8"/>
                    </a:lnTo>
                    <a:lnTo>
                      <a:pt x="14" y="0"/>
                    </a:lnTo>
                    <a:close/>
                    <a:moveTo>
                      <a:pt x="65" y="96"/>
                    </a:moveTo>
                    <a:lnTo>
                      <a:pt x="93" y="153"/>
                    </a:lnTo>
                    <a:lnTo>
                      <a:pt x="80" y="159"/>
                    </a:lnTo>
                    <a:lnTo>
                      <a:pt x="51" y="104"/>
                    </a:lnTo>
                    <a:lnTo>
                      <a:pt x="65" y="96"/>
                    </a:lnTo>
                    <a:close/>
                    <a:moveTo>
                      <a:pt x="116" y="194"/>
                    </a:moveTo>
                    <a:lnTo>
                      <a:pt x="144" y="249"/>
                    </a:lnTo>
                    <a:lnTo>
                      <a:pt x="130" y="256"/>
                    </a:lnTo>
                    <a:lnTo>
                      <a:pt x="102" y="201"/>
                    </a:lnTo>
                    <a:lnTo>
                      <a:pt x="116" y="194"/>
                    </a:lnTo>
                    <a:close/>
                    <a:moveTo>
                      <a:pt x="166" y="290"/>
                    </a:moveTo>
                    <a:lnTo>
                      <a:pt x="196" y="345"/>
                    </a:lnTo>
                    <a:lnTo>
                      <a:pt x="183" y="353"/>
                    </a:lnTo>
                    <a:lnTo>
                      <a:pt x="153" y="298"/>
                    </a:lnTo>
                    <a:lnTo>
                      <a:pt x="166" y="290"/>
                    </a:lnTo>
                    <a:close/>
                    <a:moveTo>
                      <a:pt x="217" y="386"/>
                    </a:moveTo>
                    <a:lnTo>
                      <a:pt x="247" y="441"/>
                    </a:lnTo>
                    <a:lnTo>
                      <a:pt x="234" y="449"/>
                    </a:lnTo>
                    <a:lnTo>
                      <a:pt x="204" y="394"/>
                    </a:lnTo>
                    <a:lnTo>
                      <a:pt x="217" y="386"/>
                    </a:lnTo>
                    <a:close/>
                    <a:moveTo>
                      <a:pt x="268" y="482"/>
                    </a:moveTo>
                    <a:lnTo>
                      <a:pt x="298" y="537"/>
                    </a:lnTo>
                    <a:lnTo>
                      <a:pt x="284" y="545"/>
                    </a:lnTo>
                    <a:lnTo>
                      <a:pt x="255" y="490"/>
                    </a:lnTo>
                    <a:lnTo>
                      <a:pt x="268" y="482"/>
                    </a:lnTo>
                    <a:close/>
                    <a:moveTo>
                      <a:pt x="320" y="580"/>
                    </a:moveTo>
                    <a:lnTo>
                      <a:pt x="349" y="635"/>
                    </a:lnTo>
                    <a:lnTo>
                      <a:pt x="335" y="642"/>
                    </a:lnTo>
                    <a:lnTo>
                      <a:pt x="306" y="586"/>
                    </a:lnTo>
                    <a:lnTo>
                      <a:pt x="320" y="580"/>
                    </a:lnTo>
                    <a:close/>
                    <a:moveTo>
                      <a:pt x="371" y="676"/>
                    </a:moveTo>
                    <a:lnTo>
                      <a:pt x="400" y="731"/>
                    </a:lnTo>
                    <a:lnTo>
                      <a:pt x="386" y="739"/>
                    </a:lnTo>
                    <a:lnTo>
                      <a:pt x="358" y="684"/>
                    </a:lnTo>
                    <a:lnTo>
                      <a:pt x="371" y="676"/>
                    </a:lnTo>
                    <a:close/>
                    <a:moveTo>
                      <a:pt x="422" y="772"/>
                    </a:moveTo>
                    <a:lnTo>
                      <a:pt x="451" y="827"/>
                    </a:lnTo>
                    <a:lnTo>
                      <a:pt x="437" y="835"/>
                    </a:lnTo>
                    <a:lnTo>
                      <a:pt x="409" y="780"/>
                    </a:lnTo>
                    <a:lnTo>
                      <a:pt x="422" y="772"/>
                    </a:lnTo>
                    <a:close/>
                    <a:moveTo>
                      <a:pt x="473" y="868"/>
                    </a:moveTo>
                    <a:lnTo>
                      <a:pt x="502" y="923"/>
                    </a:lnTo>
                    <a:lnTo>
                      <a:pt x="488" y="931"/>
                    </a:lnTo>
                    <a:lnTo>
                      <a:pt x="459" y="876"/>
                    </a:lnTo>
                    <a:lnTo>
                      <a:pt x="473" y="868"/>
                    </a:lnTo>
                    <a:close/>
                    <a:moveTo>
                      <a:pt x="524" y="965"/>
                    </a:moveTo>
                    <a:lnTo>
                      <a:pt x="554" y="1020"/>
                    </a:lnTo>
                    <a:lnTo>
                      <a:pt x="540" y="1027"/>
                    </a:lnTo>
                    <a:lnTo>
                      <a:pt x="510" y="972"/>
                    </a:lnTo>
                    <a:lnTo>
                      <a:pt x="524" y="965"/>
                    </a:lnTo>
                    <a:close/>
                    <a:moveTo>
                      <a:pt x="575" y="1062"/>
                    </a:moveTo>
                    <a:lnTo>
                      <a:pt x="605" y="1117"/>
                    </a:lnTo>
                    <a:lnTo>
                      <a:pt x="591" y="1125"/>
                    </a:lnTo>
                    <a:lnTo>
                      <a:pt x="561" y="1068"/>
                    </a:lnTo>
                    <a:lnTo>
                      <a:pt x="575" y="1062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5" name="Group 501"/>
          <p:cNvGrpSpPr>
            <a:grpSpLocks/>
          </p:cNvGrpSpPr>
          <p:nvPr/>
        </p:nvGrpSpPr>
        <p:grpSpPr bwMode="auto">
          <a:xfrm>
            <a:off x="3681413" y="2851150"/>
            <a:ext cx="2941637" cy="2706688"/>
            <a:chOff x="2319" y="1796"/>
            <a:chExt cx="1853" cy="1705"/>
          </a:xfrm>
        </p:grpSpPr>
        <p:sp>
          <p:nvSpPr>
            <p:cNvPr id="30731" name="Rectangle 13"/>
            <p:cNvSpPr>
              <a:spLocks noChangeArrowheads="1"/>
            </p:cNvSpPr>
            <p:nvPr/>
          </p:nvSpPr>
          <p:spPr bwMode="auto">
            <a:xfrm>
              <a:off x="2495" y="3251"/>
              <a:ext cx="10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b="1" i="1"/>
                <a:t>Einbettung</a:t>
              </a:r>
              <a:r>
                <a:rPr lang="de-DE"/>
                <a:t>  </a:t>
              </a:r>
            </a:p>
          </p:txBody>
        </p:sp>
        <p:grpSp>
          <p:nvGrpSpPr>
            <p:cNvPr id="30732" name="Group 479"/>
            <p:cNvGrpSpPr>
              <a:grpSpLocks/>
            </p:cNvGrpSpPr>
            <p:nvPr/>
          </p:nvGrpSpPr>
          <p:grpSpPr bwMode="auto">
            <a:xfrm>
              <a:off x="2319" y="1796"/>
              <a:ext cx="1853" cy="1076"/>
              <a:chOff x="3182" y="3563"/>
              <a:chExt cx="1074" cy="601"/>
            </a:xfrm>
          </p:grpSpPr>
          <p:sp>
            <p:nvSpPr>
              <p:cNvPr id="30733" name="Freeform 480"/>
              <p:cNvSpPr>
                <a:spLocks/>
              </p:cNvSpPr>
              <p:nvPr/>
            </p:nvSpPr>
            <p:spPr bwMode="auto">
              <a:xfrm>
                <a:off x="3182" y="3760"/>
                <a:ext cx="1074" cy="404"/>
              </a:xfrm>
              <a:custGeom>
                <a:avLst/>
                <a:gdLst>
                  <a:gd name="T0" fmla="*/ 0 w 3405"/>
                  <a:gd name="T1" fmla="*/ 0 h 1012"/>
                  <a:gd name="T2" fmla="*/ 0 w 3405"/>
                  <a:gd name="T3" fmla="*/ 0 h 1012"/>
                  <a:gd name="T4" fmla="*/ 0 w 3405"/>
                  <a:gd name="T5" fmla="*/ 0 h 1012"/>
                  <a:gd name="T6" fmla="*/ 0 w 3405"/>
                  <a:gd name="T7" fmla="*/ 0 h 1012"/>
                  <a:gd name="T8" fmla="*/ 0 w 3405"/>
                  <a:gd name="T9" fmla="*/ 0 h 10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5"/>
                  <a:gd name="T16" fmla="*/ 0 h 1012"/>
                  <a:gd name="T17" fmla="*/ 3405 w 3405"/>
                  <a:gd name="T18" fmla="*/ 1012 h 10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5" h="1012">
                    <a:moveTo>
                      <a:pt x="2790" y="1012"/>
                    </a:moveTo>
                    <a:lnTo>
                      <a:pt x="3405" y="45"/>
                    </a:lnTo>
                    <a:lnTo>
                      <a:pt x="675" y="0"/>
                    </a:lnTo>
                    <a:lnTo>
                      <a:pt x="0" y="915"/>
                    </a:lnTo>
                    <a:lnTo>
                      <a:pt x="2790" y="1012"/>
                    </a:lnTo>
                    <a:close/>
                  </a:path>
                </a:pathLst>
              </a:custGeom>
              <a:solidFill>
                <a:srgbClr val="777777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34" name="Oval 481"/>
              <p:cNvSpPr>
                <a:spLocks noChangeArrowheads="1"/>
              </p:cNvSpPr>
              <p:nvPr/>
            </p:nvSpPr>
            <p:spPr bwMode="auto">
              <a:xfrm>
                <a:off x="3604" y="4018"/>
                <a:ext cx="58" cy="33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35" name="Freeform 482"/>
              <p:cNvSpPr>
                <a:spLocks/>
              </p:cNvSpPr>
              <p:nvPr/>
            </p:nvSpPr>
            <p:spPr bwMode="auto">
              <a:xfrm>
                <a:off x="3262" y="3573"/>
                <a:ext cx="855" cy="484"/>
              </a:xfrm>
              <a:custGeom>
                <a:avLst/>
                <a:gdLst>
                  <a:gd name="T0" fmla="*/ 0 w 2408"/>
                  <a:gd name="T1" fmla="*/ 0 h 1210"/>
                  <a:gd name="T2" fmla="*/ 0 w 2408"/>
                  <a:gd name="T3" fmla="*/ 0 h 1210"/>
                  <a:gd name="T4" fmla="*/ 0 w 2408"/>
                  <a:gd name="T5" fmla="*/ 0 h 1210"/>
                  <a:gd name="T6" fmla="*/ 0 w 2408"/>
                  <a:gd name="T7" fmla="*/ 0 h 1210"/>
                  <a:gd name="T8" fmla="*/ 0 w 2408"/>
                  <a:gd name="T9" fmla="*/ 0 h 12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08"/>
                  <a:gd name="T16" fmla="*/ 0 h 1210"/>
                  <a:gd name="T17" fmla="*/ 2408 w 2408"/>
                  <a:gd name="T18" fmla="*/ 1210 h 12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08" h="1210">
                    <a:moveTo>
                      <a:pt x="0" y="1103"/>
                    </a:moveTo>
                    <a:cubicBezTo>
                      <a:pt x="100" y="1084"/>
                      <a:pt x="403" y="1172"/>
                      <a:pt x="600" y="990"/>
                    </a:cubicBezTo>
                    <a:cubicBezTo>
                      <a:pt x="797" y="808"/>
                      <a:pt x="795" y="0"/>
                      <a:pt x="1185" y="8"/>
                    </a:cubicBezTo>
                    <a:cubicBezTo>
                      <a:pt x="1575" y="16"/>
                      <a:pt x="1581" y="830"/>
                      <a:pt x="1785" y="1020"/>
                    </a:cubicBezTo>
                    <a:cubicBezTo>
                      <a:pt x="1989" y="1210"/>
                      <a:pt x="2278" y="1121"/>
                      <a:pt x="2408" y="1148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36" name="Oval 483"/>
              <p:cNvSpPr>
                <a:spLocks noChangeArrowheads="1"/>
              </p:cNvSpPr>
              <p:nvPr/>
            </p:nvSpPr>
            <p:spPr bwMode="auto">
              <a:xfrm rot="19498404" flipH="1">
                <a:off x="3787" y="3986"/>
                <a:ext cx="41" cy="64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37" name="Oval 484"/>
              <p:cNvSpPr>
                <a:spLocks noChangeArrowheads="1"/>
              </p:cNvSpPr>
              <p:nvPr/>
            </p:nvSpPr>
            <p:spPr bwMode="auto">
              <a:xfrm rot="2101596">
                <a:off x="3507" y="3952"/>
                <a:ext cx="46" cy="58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38" name="Oval 485"/>
              <p:cNvSpPr>
                <a:spLocks noChangeArrowheads="1"/>
              </p:cNvSpPr>
              <p:nvPr/>
            </p:nvSpPr>
            <p:spPr bwMode="auto">
              <a:xfrm>
                <a:off x="3703" y="3897"/>
                <a:ext cx="57" cy="57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39" name="Oval 486"/>
              <p:cNvSpPr>
                <a:spLocks noChangeArrowheads="1"/>
              </p:cNvSpPr>
              <p:nvPr/>
            </p:nvSpPr>
            <p:spPr bwMode="auto">
              <a:xfrm rot="19498404" flipH="1">
                <a:off x="3858" y="3928"/>
                <a:ext cx="46" cy="58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40" name="Oval 487"/>
              <p:cNvSpPr>
                <a:spLocks noChangeArrowheads="1"/>
              </p:cNvSpPr>
              <p:nvPr/>
            </p:nvSpPr>
            <p:spPr bwMode="auto">
              <a:xfrm>
                <a:off x="4084" y="3919"/>
                <a:ext cx="58" cy="33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41" name="Oval 488"/>
              <p:cNvSpPr>
                <a:spLocks noChangeArrowheads="1"/>
              </p:cNvSpPr>
              <p:nvPr/>
            </p:nvSpPr>
            <p:spPr bwMode="auto">
              <a:xfrm>
                <a:off x="3913" y="4069"/>
                <a:ext cx="57" cy="33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42" name="Oval 489"/>
              <p:cNvSpPr>
                <a:spLocks noChangeArrowheads="1"/>
              </p:cNvSpPr>
              <p:nvPr/>
            </p:nvSpPr>
            <p:spPr bwMode="auto">
              <a:xfrm>
                <a:off x="3346" y="3871"/>
                <a:ext cx="58" cy="33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43" name="Oval 490"/>
              <p:cNvSpPr>
                <a:spLocks noChangeArrowheads="1"/>
              </p:cNvSpPr>
              <p:nvPr/>
            </p:nvSpPr>
            <p:spPr bwMode="auto">
              <a:xfrm>
                <a:off x="3307" y="4051"/>
                <a:ext cx="57" cy="33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44" name="Oval 491"/>
              <p:cNvSpPr>
                <a:spLocks noChangeArrowheads="1"/>
              </p:cNvSpPr>
              <p:nvPr/>
            </p:nvSpPr>
            <p:spPr bwMode="auto">
              <a:xfrm>
                <a:off x="4039" y="3826"/>
                <a:ext cx="57" cy="33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45" name="Freeform 492"/>
              <p:cNvSpPr>
                <a:spLocks/>
              </p:cNvSpPr>
              <p:nvPr/>
            </p:nvSpPr>
            <p:spPr bwMode="auto">
              <a:xfrm>
                <a:off x="3414" y="3705"/>
                <a:ext cx="542" cy="201"/>
              </a:xfrm>
              <a:custGeom>
                <a:avLst/>
                <a:gdLst>
                  <a:gd name="T0" fmla="*/ 0 w 1582"/>
                  <a:gd name="T1" fmla="*/ 0 h 502"/>
                  <a:gd name="T2" fmla="*/ 0 w 1582"/>
                  <a:gd name="T3" fmla="*/ 0 h 502"/>
                  <a:gd name="T4" fmla="*/ 0 w 1582"/>
                  <a:gd name="T5" fmla="*/ 0 h 502"/>
                  <a:gd name="T6" fmla="*/ 0 w 1582"/>
                  <a:gd name="T7" fmla="*/ 0 h 502"/>
                  <a:gd name="T8" fmla="*/ 0 w 1582"/>
                  <a:gd name="T9" fmla="*/ 0 h 5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82"/>
                  <a:gd name="T16" fmla="*/ 0 h 502"/>
                  <a:gd name="T17" fmla="*/ 1582 w 1582"/>
                  <a:gd name="T18" fmla="*/ 502 h 5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82" h="502">
                    <a:moveTo>
                      <a:pt x="0" y="502"/>
                    </a:moveTo>
                    <a:lnTo>
                      <a:pt x="1192" y="502"/>
                    </a:lnTo>
                    <a:lnTo>
                      <a:pt x="1582" y="0"/>
                    </a:lnTo>
                    <a:lnTo>
                      <a:pt x="405" y="0"/>
                    </a:lnTo>
                    <a:lnTo>
                      <a:pt x="0" y="502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46" name="Freeform 493"/>
              <p:cNvSpPr>
                <a:spLocks/>
              </p:cNvSpPr>
              <p:nvPr/>
            </p:nvSpPr>
            <p:spPr bwMode="auto">
              <a:xfrm>
                <a:off x="3516" y="3563"/>
                <a:ext cx="324" cy="258"/>
              </a:xfrm>
              <a:custGeom>
                <a:avLst/>
                <a:gdLst>
                  <a:gd name="T0" fmla="*/ 0 w 945"/>
                  <a:gd name="T1" fmla="*/ 0 h 645"/>
                  <a:gd name="T2" fmla="*/ 0 w 945"/>
                  <a:gd name="T3" fmla="*/ 0 h 645"/>
                  <a:gd name="T4" fmla="*/ 0 w 945"/>
                  <a:gd name="T5" fmla="*/ 0 h 645"/>
                  <a:gd name="T6" fmla="*/ 0 60000 65536"/>
                  <a:gd name="T7" fmla="*/ 0 60000 65536"/>
                  <a:gd name="T8" fmla="*/ 0 60000 65536"/>
                  <a:gd name="T9" fmla="*/ 0 w 945"/>
                  <a:gd name="T10" fmla="*/ 0 h 645"/>
                  <a:gd name="T11" fmla="*/ 945 w 945"/>
                  <a:gd name="T12" fmla="*/ 645 h 64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45" h="645">
                    <a:moveTo>
                      <a:pt x="0" y="645"/>
                    </a:moveTo>
                    <a:cubicBezTo>
                      <a:pt x="82" y="536"/>
                      <a:pt x="165" y="0"/>
                      <a:pt x="492" y="0"/>
                    </a:cubicBezTo>
                    <a:cubicBezTo>
                      <a:pt x="819" y="0"/>
                      <a:pt x="851" y="505"/>
                      <a:pt x="945" y="638"/>
                    </a:cubicBez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C0C0C0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47" name="Rectangle 494"/>
              <p:cNvSpPr>
                <a:spLocks noChangeArrowheads="1"/>
              </p:cNvSpPr>
              <p:nvPr/>
            </p:nvSpPr>
            <p:spPr bwMode="auto">
              <a:xfrm rot="-3840000">
                <a:off x="3720" y="3657"/>
                <a:ext cx="49" cy="55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48" name="Rectangle 495"/>
              <p:cNvSpPr>
                <a:spLocks noChangeArrowheads="1"/>
              </p:cNvSpPr>
              <p:nvPr/>
            </p:nvSpPr>
            <p:spPr bwMode="auto">
              <a:xfrm rot="-3237318">
                <a:off x="3602" y="3669"/>
                <a:ext cx="49" cy="5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49" name="Rectangle 496"/>
              <p:cNvSpPr>
                <a:spLocks noChangeArrowheads="1"/>
              </p:cNvSpPr>
              <p:nvPr/>
            </p:nvSpPr>
            <p:spPr bwMode="auto">
              <a:xfrm rot="-3237318">
                <a:off x="3625" y="3588"/>
                <a:ext cx="43" cy="4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50" name="Rectangle 497"/>
              <p:cNvSpPr>
                <a:spLocks noChangeArrowheads="1"/>
              </p:cNvSpPr>
              <p:nvPr/>
            </p:nvSpPr>
            <p:spPr bwMode="auto">
              <a:xfrm rot="-3237318">
                <a:off x="3702" y="3569"/>
                <a:ext cx="38" cy="55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751" name="Rectangle 498"/>
              <p:cNvSpPr>
                <a:spLocks noChangeArrowheads="1"/>
              </p:cNvSpPr>
              <p:nvPr/>
            </p:nvSpPr>
            <p:spPr bwMode="auto">
              <a:xfrm rot="-2940000">
                <a:off x="3719" y="3744"/>
                <a:ext cx="49" cy="5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smtClean="0"/>
              <a:t>Gesamtanpassung: </a:t>
            </a:r>
            <a:r>
              <a:rPr lang="de-DE" sz="2400" i="1" smtClean="0"/>
              <a:t>Einbettung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dirty="0" smtClean="0"/>
              <a:t>Einbettung in einen Hyperraum</a:t>
            </a:r>
          </a:p>
          <a:p>
            <a:pPr marL="0" indent="0">
              <a:buFontTx/>
              <a:buNone/>
            </a:pPr>
            <a:r>
              <a:rPr lang="de-DE" sz="2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Ziel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	Klassifikation mit linearer Separierung</a:t>
            </a:r>
          </a:p>
          <a:p>
            <a:pPr marL="0" indent="0">
              <a:buFontTx/>
              <a:buNone/>
            </a:pP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	</a:t>
            </a:r>
            <a:r>
              <a:rPr lang="pl-PL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f</a:t>
            </a:r>
            <a:r>
              <a:rPr lang="pl-PL" b="0" baseline="-30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pl-PL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(z) = sgn(</a:t>
            </a:r>
            <a:r>
              <a:rPr lang="pl-PL" sz="2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w</a:t>
            </a:r>
            <a:r>
              <a:rPr lang="pl-PL" b="0" baseline="-30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pl-PL" sz="2000" b="0" baseline="30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T</a:t>
            </a:r>
            <a:r>
              <a:rPr lang="pl-PL" sz="2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z</a:t>
            </a:r>
            <a:r>
              <a:rPr lang="pl-PL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+ b)  =</a:t>
            </a:r>
            <a:endParaRPr lang="de-DE" sz="2000" b="0" dirty="0" smtClean="0">
              <a:solidFill>
                <a:srgbClr val="000000"/>
              </a:solidFill>
              <a:latin typeface="TIMES" pitchFamily="18" charset="0"/>
              <a:cs typeface="Times New Roman" pitchFamily="18" charset="0"/>
            </a:endParaRPr>
          </a:p>
          <a:p>
            <a:pPr marL="0" indent="0">
              <a:lnSpc>
                <a:spcPct val="160000"/>
              </a:lnSpc>
              <a:buFontTx/>
              <a:buNone/>
            </a:pPr>
            <a:r>
              <a:rPr lang="de-DE" sz="2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Mittel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	Einbettungsfunktion 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finden:</a:t>
            </a:r>
            <a:r>
              <a:rPr lang="pl-PL" dirty="0" smtClean="0"/>
              <a:t> </a:t>
            </a:r>
            <a:r>
              <a:rPr lang="de-DE" sz="2000" b="0" dirty="0" smtClean="0"/>
              <a:t>Muster </a:t>
            </a:r>
            <a:r>
              <a:rPr lang="de-DE" sz="2000" dirty="0" smtClean="0"/>
              <a:t>x </a:t>
            </a:r>
            <a:r>
              <a:rPr lang="de-DE" sz="2000" b="0" dirty="0" smtClean="0">
                <a:sym typeface="Symbol" pitchFamily="18" charset="2"/>
              </a:rPr>
              <a:t></a:t>
            </a:r>
            <a:r>
              <a:rPr lang="de-DE" sz="2000" dirty="0" smtClean="0"/>
              <a:t> z</a:t>
            </a:r>
            <a:r>
              <a:rPr lang="de-DE" sz="2000" b="0" dirty="0" smtClean="0"/>
              <a:t>, Prototyp </a:t>
            </a:r>
            <a:r>
              <a:rPr lang="de-DE" sz="2000" dirty="0" smtClean="0"/>
              <a:t>c</a:t>
            </a:r>
            <a:r>
              <a:rPr lang="de-DE" sz="2000" b="0" baseline="-25000" dirty="0" smtClean="0"/>
              <a:t>i</a:t>
            </a:r>
            <a:r>
              <a:rPr lang="de-DE" sz="2000" b="0" dirty="0" smtClean="0"/>
              <a:t> </a:t>
            </a:r>
            <a:r>
              <a:rPr lang="de-DE" sz="2000" b="0" dirty="0" smtClean="0">
                <a:sym typeface="Symbol" pitchFamily="18" charset="2"/>
              </a:rPr>
              <a:t></a:t>
            </a:r>
            <a:r>
              <a:rPr lang="de-DE" sz="2000" b="0" dirty="0" smtClean="0"/>
              <a:t> </a:t>
            </a:r>
            <a:r>
              <a:rPr lang="de-DE" sz="2000" dirty="0" smtClean="0"/>
              <a:t>w</a:t>
            </a:r>
          </a:p>
          <a:p>
            <a:pPr marL="0" indent="0">
              <a:lnSpc>
                <a:spcPct val="120000"/>
              </a:lnSpc>
              <a:buFontTx/>
              <a:buNone/>
            </a:pPr>
            <a:r>
              <a:rPr lang="de-DE" dirty="0" smtClean="0"/>
              <a:t>	</a:t>
            </a:r>
            <a:r>
              <a:rPr lang="de-DE" sz="2000" b="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f</a:t>
            </a:r>
            <a:r>
              <a:rPr lang="de-DE" b="0" baseline="-3000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(x) = </a:t>
            </a:r>
            <a:r>
              <a:rPr lang="de-DE" sz="2000" b="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sgn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</a:t>
            </a:r>
            <a:r>
              <a:rPr lang="de-DE" sz="2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c</a:t>
            </a:r>
            <a:r>
              <a:rPr lang="de-DE" b="0" baseline="-30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</a:t>
            </a:r>
            <a:r>
              <a:rPr lang="de-DE" b="0" baseline="30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T</a:t>
            </a: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</a:t>
            </a:r>
            <a:r>
              <a:rPr lang="de-DE" sz="2000" b="0" dirty="0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(</a:t>
            </a:r>
            <a:r>
              <a:rPr lang="de-DE" sz="2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x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  + b)  =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	       = </a:t>
            </a:r>
            <a:r>
              <a:rPr lang="de-DE" sz="2000" b="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sgn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 K(</a:t>
            </a:r>
            <a:r>
              <a:rPr lang="de-DE" sz="200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c</a:t>
            </a:r>
            <a:r>
              <a:rPr lang="de-DE" b="0" baseline="-3000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de-DE" sz="2000" b="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,</a:t>
            </a:r>
            <a:r>
              <a:rPr lang="de-DE" sz="200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x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 </a:t>
            </a:r>
            <a:r>
              <a:rPr lang="de-DE" sz="2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+ 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b)</a:t>
            </a:r>
            <a:r>
              <a:rPr lang="de-DE" dirty="0" smtClean="0"/>
              <a:t>   </a:t>
            </a:r>
            <a:r>
              <a:rPr lang="de-DE" sz="2000" b="0" dirty="0" smtClean="0"/>
              <a:t>mit 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K(</a:t>
            </a:r>
            <a:r>
              <a:rPr lang="de-DE" sz="200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c</a:t>
            </a:r>
            <a:r>
              <a:rPr lang="de-DE" b="0" baseline="-3000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de-DE" sz="2000" b="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,</a:t>
            </a:r>
            <a:r>
              <a:rPr lang="de-DE" sz="200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x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 </a:t>
            </a:r>
            <a:r>
              <a:rPr lang="de-DE" sz="2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= 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</a:t>
            </a:r>
            <a:r>
              <a:rPr lang="de-DE" sz="2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c</a:t>
            </a:r>
            <a:r>
              <a:rPr lang="de-DE" b="0" baseline="-30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</a:t>
            </a:r>
            <a:r>
              <a:rPr lang="de-DE" b="0" baseline="30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T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de-DE" sz="2000" b="0" dirty="0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(</a:t>
            </a:r>
            <a:r>
              <a:rPr lang="de-DE" sz="2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x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 </a:t>
            </a:r>
            <a:r>
              <a:rPr lang="de-DE" sz="2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   </a:t>
            </a:r>
            <a:r>
              <a:rPr lang="de-DE" sz="2000" i="1" dirty="0" err="1" smtClean="0">
                <a:solidFill>
                  <a:srgbClr val="00B0F0"/>
                </a:solidFill>
                <a:latin typeface="TIMES" pitchFamily="18" charset="0"/>
                <a:cs typeface="Times New Roman" pitchFamily="18" charset="0"/>
              </a:rPr>
              <a:t>kernel</a:t>
            </a:r>
            <a:r>
              <a:rPr lang="de-DE" sz="2000" i="1" dirty="0" smtClean="0">
                <a:solidFill>
                  <a:srgbClr val="00B0F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  <a:latin typeface="TIMES" pitchFamily="18" charset="0"/>
                <a:cs typeface="Times New Roman" pitchFamily="18" charset="0"/>
              </a:rPr>
              <a:t>function</a:t>
            </a:r>
            <a:r>
              <a:rPr lang="de-DE" sz="2000" dirty="0" smtClean="0">
                <a:solidFill>
                  <a:srgbClr val="00B0F0"/>
                </a:solidFill>
                <a:latin typeface="TIMES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	 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nicht notwendig, es reicht die skalare Funktion K(</a:t>
            </a:r>
            <a:r>
              <a:rPr lang="de-DE" sz="200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c</a:t>
            </a:r>
            <a:r>
              <a:rPr lang="de-DE" b="0" baseline="-3000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de-DE" sz="2000" b="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,</a:t>
            </a:r>
            <a:r>
              <a:rPr lang="de-DE" sz="200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x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).</a:t>
            </a:r>
          </a:p>
          <a:p>
            <a:pPr marL="0" indent="0">
              <a:lnSpc>
                <a:spcPct val="130000"/>
              </a:lnSpc>
              <a:buFontTx/>
              <a:buNone/>
            </a:pPr>
            <a:r>
              <a:rPr lang="de-DE" sz="2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Warum ?</a:t>
            </a:r>
          </a:p>
          <a:p>
            <a:pPr marL="0" indent="0">
              <a:lnSpc>
                <a:spcPct val="50000"/>
              </a:lnSpc>
              <a:buFontTx/>
              <a:buNone/>
            </a:pPr>
            <a:r>
              <a:rPr lang="de-DE" sz="2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	</a:t>
            </a:r>
            <a:r>
              <a:rPr lang="de-DE" sz="2000" dirty="0" smtClean="0">
                <a:solidFill>
                  <a:schemeClr val="bg2"/>
                </a:solidFill>
                <a:latin typeface="TIMES" pitchFamily="18" charset="0"/>
                <a:cs typeface="Times New Roman" pitchFamily="18" charset="0"/>
              </a:rPr>
              <a:t>Beispiel</a:t>
            </a:r>
            <a:r>
              <a:rPr lang="de-DE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de-DE" dirty="0" smtClean="0">
                <a:solidFill>
                  <a:schemeClr val="bg2"/>
                </a:solidFill>
                <a:latin typeface="TIMES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31746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3174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9234E260-44D1-49F9-8BFD-8267F5CEA22F}" type="slidenum">
              <a:rPr lang="de-DE" sz="1000" smtClean="0"/>
              <a:pPr/>
              <a:t>29</a:t>
            </a:fld>
            <a:r>
              <a:rPr lang="de-DE" sz="1000" smtClean="0"/>
              <a:t> -</a:t>
            </a:r>
          </a:p>
        </p:txBody>
      </p:sp>
      <p:sp>
        <p:nvSpPr>
          <p:cNvPr id="317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4031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648523"/>
              </p:ext>
            </p:extLst>
          </p:nvPr>
        </p:nvGraphicFramePr>
        <p:xfrm>
          <a:off x="4090670" y="2318385"/>
          <a:ext cx="2535238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2" name="Formel" r:id="rId3" imgW="1320227" imgH="393529" progId="Equation.3">
                  <p:embed/>
                </p:oleObj>
              </mc:Choice>
              <mc:Fallback>
                <p:oleObj name="Formel" r:id="rId3" imgW="1320227" imgH="39352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670" y="2318385"/>
                        <a:ext cx="2535238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4031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154286"/>
              </p:ext>
            </p:extLst>
          </p:nvPr>
        </p:nvGraphicFramePr>
        <p:xfrm>
          <a:off x="4725988" y="3642995"/>
          <a:ext cx="25590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3" name="Formel" r:id="rId5" imgW="1295400" imgH="393700" progId="Equation.3">
                  <p:embed/>
                </p:oleObj>
              </mc:Choice>
              <mc:Fallback>
                <p:oleObj name="Formel" r:id="rId5" imgW="1295400" imgH="3937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3642995"/>
                        <a:ext cx="255905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Radiale Basisfunktionen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dirty="0" smtClean="0"/>
              <a:t>Aufgabe: </a:t>
            </a:r>
            <a:r>
              <a:rPr lang="de-DE" b="0" dirty="0" smtClean="0"/>
              <a:t>lokale Klassenbildung</a:t>
            </a:r>
          </a:p>
        </p:txBody>
      </p:sp>
      <p:sp>
        <p:nvSpPr>
          <p:cNvPr id="717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717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4DDC8E9B-D764-461D-AFB7-BBAE7955AFFB}" type="slidenum">
              <a:rPr lang="de-DE" sz="1000" smtClean="0"/>
              <a:pPr/>
              <a:t>3</a:t>
            </a:fld>
            <a:r>
              <a:rPr lang="de-DE" sz="1000" smtClean="0"/>
              <a:t> -</a:t>
            </a:r>
          </a:p>
        </p:txBody>
      </p:sp>
      <p:graphicFrame>
        <p:nvGraphicFramePr>
          <p:cNvPr id="7174" name="Object 4"/>
          <p:cNvGraphicFramePr>
            <a:graphicFrameLocks noChangeAspect="1"/>
          </p:cNvGraphicFramePr>
          <p:nvPr/>
        </p:nvGraphicFramePr>
        <p:xfrm>
          <a:off x="827088" y="2708275"/>
          <a:ext cx="5040312" cy="335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Bild" r:id="rId3" imgW="2743200" imgH="1828800" progId="Word.Picture.8">
                  <p:embed/>
                </p:oleObj>
              </mc:Choice>
              <mc:Fallback>
                <p:oleObj name="Bild" r:id="rId3" imgW="2743200" imgH="18288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708275"/>
                        <a:ext cx="5040312" cy="335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411413" y="1916113"/>
            <a:ext cx="348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de-DE" sz="2400">
                <a:latin typeface="TIMES" pitchFamily="18" charset="0"/>
                <a:cs typeface="Times New Roman" pitchFamily="18" charset="0"/>
                <a:sym typeface="Symbol" pitchFamily="18" charset="2"/>
              </a:rPr>
              <a:t></a:t>
            </a:r>
            <a:r>
              <a:rPr lang="de-DE" sz="2400" baseline="-25000">
                <a:latin typeface="TIMES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de-DE" sz="2400">
                <a:latin typeface="TIMES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de-DE" sz="2400">
                <a:latin typeface="TIMES" pitchFamily="18" charset="0"/>
                <a:cs typeface="Times New Roman" pitchFamily="18" charset="0"/>
              </a:rPr>
              <a:t>{ </a:t>
            </a:r>
            <a:r>
              <a:rPr lang="de-DE" sz="2400" b="1">
                <a:latin typeface="TIMES" pitchFamily="18" charset="0"/>
                <a:cs typeface="Times New Roman" pitchFamily="18" charset="0"/>
              </a:rPr>
              <a:t>x</a:t>
            </a:r>
            <a:r>
              <a:rPr lang="de-DE" sz="2400">
                <a:latin typeface="TIMES" pitchFamily="18" charset="0"/>
                <a:cs typeface="Times New Roman" pitchFamily="18" charset="0"/>
              </a:rPr>
              <a:t> |  S(|</a:t>
            </a:r>
            <a:r>
              <a:rPr lang="de-DE" sz="2400" b="1">
                <a:latin typeface="TIMES" pitchFamily="18" charset="0"/>
                <a:cs typeface="Times New Roman" pitchFamily="18" charset="0"/>
              </a:rPr>
              <a:t>x</a:t>
            </a:r>
            <a:r>
              <a:rPr lang="de-DE" sz="2400">
                <a:latin typeface="TIMES" pitchFamily="18" charset="0"/>
                <a:cs typeface="Times New Roman" pitchFamily="18" charset="0"/>
              </a:rPr>
              <a:t>–</a:t>
            </a:r>
            <a:r>
              <a:rPr lang="de-DE" sz="2400" b="1">
                <a:latin typeface="TIMES" pitchFamily="18" charset="0"/>
                <a:cs typeface="Times New Roman" pitchFamily="18" charset="0"/>
              </a:rPr>
              <a:t>x</a:t>
            </a:r>
            <a:r>
              <a:rPr lang="de-DE" sz="2800" baseline="-30000">
                <a:latin typeface="TIMES" pitchFamily="18" charset="0"/>
                <a:cs typeface="Times New Roman" pitchFamily="18" charset="0"/>
              </a:rPr>
              <a:t>i</a:t>
            </a:r>
            <a:r>
              <a:rPr lang="de-DE" sz="2400">
                <a:latin typeface="TIMES" pitchFamily="18" charset="0"/>
                <a:cs typeface="Times New Roman" pitchFamily="18" charset="0"/>
              </a:rPr>
              <a:t>|) &gt; w</a:t>
            </a:r>
            <a:r>
              <a:rPr lang="de-DE" sz="2400" baseline="-25000">
                <a:latin typeface="TIMES" pitchFamily="18" charset="0"/>
                <a:cs typeface="Times New Roman" pitchFamily="18" charset="0"/>
              </a:rPr>
              <a:t>0</a:t>
            </a:r>
            <a:r>
              <a:rPr lang="de-DE" sz="2400">
                <a:latin typeface="TIMES" pitchFamily="18" charset="0"/>
                <a:cs typeface="Times New Roman" pitchFamily="18" charset="0"/>
              </a:rPr>
              <a:t>}</a:t>
            </a:r>
            <a:r>
              <a:rPr lang="de-DE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smtClean="0"/>
              <a:t>Gesamtanpassung: </a:t>
            </a:r>
            <a:r>
              <a:rPr lang="de-DE" sz="2400" i="1" smtClean="0"/>
              <a:t>Einbettung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FontTx/>
              <a:buNone/>
            </a:pPr>
            <a:r>
              <a:rPr lang="de-DE" dirty="0" err="1" smtClean="0"/>
              <a:t>Mercer‘s</a:t>
            </a:r>
            <a:r>
              <a:rPr lang="de-DE" dirty="0" smtClean="0"/>
              <a:t> </a:t>
            </a:r>
            <a:r>
              <a:rPr lang="de-DE" dirty="0" err="1" smtClean="0"/>
              <a:t>theorem</a:t>
            </a:r>
            <a:endParaRPr lang="de-DE" dirty="0" smtClean="0"/>
          </a:p>
          <a:p>
            <a:pPr marL="0" indent="0">
              <a:buFontTx/>
              <a:buNone/>
            </a:pP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</a:rPr>
              <a:t>Sei eine Funktion K(</a:t>
            </a:r>
            <a:r>
              <a:rPr lang="de-DE" sz="2000" dirty="0" err="1" smtClean="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de-DE" sz="2000" b="0" dirty="0" err="1" smtClean="0">
                <a:solidFill>
                  <a:srgbClr val="000000"/>
                </a:solidFill>
                <a:cs typeface="Times New Roman" pitchFamily="18" charset="0"/>
              </a:rPr>
              <a:t>,</a:t>
            </a:r>
            <a:r>
              <a:rPr lang="de-DE" sz="2000" dirty="0" err="1" smtClean="0">
                <a:solidFill>
                  <a:srgbClr val="000000"/>
                </a:solidFill>
                <a:cs typeface="Times New Roman" pitchFamily="18" charset="0"/>
              </a:rPr>
              <a:t>y</a:t>
            </a: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</a:rPr>
              <a:t>) gegeben.</a:t>
            </a:r>
            <a:r>
              <a:rPr lang="de-DE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0" indent="0">
              <a:buFontTx/>
              <a:buNone/>
            </a:pPr>
            <a:r>
              <a:rPr lang="it-IT" sz="2000" b="0" dirty="0" err="1" smtClean="0">
                <a:solidFill>
                  <a:srgbClr val="000000"/>
                </a:solidFill>
                <a:cs typeface="Times New Roman" pitchFamily="18" charset="0"/>
              </a:rPr>
              <a:t>Erfüllt</a:t>
            </a:r>
            <a:r>
              <a:rPr lang="it-IT" sz="20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it-IT" sz="2000" b="0" dirty="0" err="1" smtClean="0">
                <a:solidFill>
                  <a:srgbClr val="000000"/>
                </a:solidFill>
                <a:cs typeface="Times New Roman" pitchFamily="18" charset="0"/>
              </a:rPr>
              <a:t>sie</a:t>
            </a:r>
            <a:r>
              <a:rPr lang="it-IT" sz="2000" b="0" dirty="0" smtClean="0">
                <a:solidFill>
                  <a:srgbClr val="000000"/>
                </a:solidFill>
                <a:cs typeface="Times New Roman" pitchFamily="18" charset="0"/>
              </a:rPr>
              <a:t> die </a:t>
            </a:r>
            <a:r>
              <a:rPr lang="it-IT" sz="2000" b="0" dirty="0" err="1" smtClean="0">
                <a:solidFill>
                  <a:srgbClr val="000000"/>
                </a:solidFill>
                <a:cs typeface="Times New Roman" pitchFamily="18" charset="0"/>
              </a:rPr>
              <a:t>Bedingung</a:t>
            </a:r>
            <a:r>
              <a:rPr lang="it-IT" sz="2000" b="0" dirty="0" smtClean="0">
                <a:solidFill>
                  <a:srgbClr val="000000"/>
                </a:solidFill>
                <a:cs typeface="Times New Roman" pitchFamily="18" charset="0"/>
              </a:rPr>
              <a:t>  			        </a:t>
            </a:r>
            <a:r>
              <a:rPr lang="de-DE" sz="2000" b="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de-DE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0  </a:t>
            </a:r>
          </a:p>
          <a:p>
            <a:pPr marL="0" indent="0">
              <a:lnSpc>
                <a:spcPct val="130000"/>
              </a:lnSpc>
              <a:buFontTx/>
              <a:buNone/>
            </a:pP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</a:rPr>
              <a:t>		für alle Funktionen </a:t>
            </a:r>
            <a:r>
              <a:rPr lang="de-DE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</a:rPr>
              <a:t> mit 	</a:t>
            </a:r>
            <a:r>
              <a:rPr lang="de-DE" b="0" dirty="0" smtClean="0">
                <a:solidFill>
                  <a:srgbClr val="000000"/>
                </a:solidFill>
                <a:cs typeface="Times New Roman" pitchFamily="18" charset="0"/>
              </a:rPr>
              <a:t>    &lt; </a:t>
            </a:r>
            <a:r>
              <a:rPr lang="it-IT" b="0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</a:t>
            </a:r>
            <a:r>
              <a:rPr lang="it-IT" b="0" dirty="0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</a:rPr>
              <a:t>so wird sie „positiv definierte Kernfunktion“ (</a:t>
            </a:r>
            <a:r>
              <a:rPr lang="de-DE" sz="2000" b="0" i="1" dirty="0" smtClean="0">
                <a:solidFill>
                  <a:schemeClr val="accent2"/>
                </a:solidFill>
                <a:cs typeface="Times New Roman" pitchFamily="18" charset="0"/>
              </a:rPr>
              <a:t>positiv definite </a:t>
            </a:r>
            <a:r>
              <a:rPr lang="de-DE" sz="2000" b="0" i="1" dirty="0" err="1" smtClean="0">
                <a:solidFill>
                  <a:schemeClr val="accent2"/>
                </a:solidFill>
                <a:cs typeface="Times New Roman" pitchFamily="18" charset="0"/>
              </a:rPr>
              <a:t>kernel</a:t>
            </a: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</a:rPr>
              <a:t>) genannt und </a:t>
            </a:r>
            <a:r>
              <a:rPr lang="de-DE" sz="2000" dirty="0" smtClean="0">
                <a:solidFill>
                  <a:srgbClr val="000000"/>
                </a:solidFill>
                <a:cs typeface="Times New Roman" pitchFamily="18" charset="0"/>
              </a:rPr>
              <a:t>es gibt</a:t>
            </a: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</a:rPr>
              <a:t> eine Funktion </a:t>
            </a:r>
            <a:r>
              <a:rPr lang="it-IT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de-DE" sz="2000" dirty="0" smtClean="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</a:rPr>
              <a:t>) mit K(</a:t>
            </a:r>
            <a:r>
              <a:rPr lang="de-DE" sz="2000" dirty="0" err="1" smtClean="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de-DE" sz="2000" b="0" dirty="0" err="1" smtClean="0">
                <a:solidFill>
                  <a:srgbClr val="000000"/>
                </a:solidFill>
                <a:cs typeface="Times New Roman" pitchFamily="18" charset="0"/>
              </a:rPr>
              <a:t>,</a:t>
            </a:r>
            <a:r>
              <a:rPr lang="de-DE" sz="2000" dirty="0" err="1" smtClean="0">
                <a:solidFill>
                  <a:srgbClr val="000000"/>
                </a:solidFill>
                <a:cs typeface="Times New Roman" pitchFamily="18" charset="0"/>
              </a:rPr>
              <a:t>y</a:t>
            </a: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</a:rPr>
              <a:t>)  = </a:t>
            </a:r>
            <a:r>
              <a:rPr lang="it-IT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de-DE" sz="2000" dirty="0" smtClean="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de-DE" sz="2000" b="0" baseline="30000" dirty="0" smtClean="0">
                <a:solidFill>
                  <a:srgbClr val="000000"/>
                </a:solidFill>
                <a:cs typeface="Times New Roman" pitchFamily="18" charset="0"/>
              </a:rPr>
              <a:t>T</a:t>
            </a:r>
            <a:r>
              <a:rPr lang="it-IT" sz="2000" b="0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</a:t>
            </a:r>
            <a:r>
              <a:rPr lang="it-IT" sz="2000" b="0" dirty="0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(</a:t>
            </a:r>
            <a:r>
              <a:rPr lang="de-DE" sz="2000" dirty="0" smtClean="0">
                <a:solidFill>
                  <a:srgbClr val="000000"/>
                </a:solidFill>
                <a:cs typeface="Times New Roman" pitchFamily="18" charset="0"/>
              </a:rPr>
              <a:t>y</a:t>
            </a: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</a:rPr>
              <a:t>), </a:t>
            </a:r>
          </a:p>
          <a:p>
            <a:pPr marL="0" indent="0">
              <a:lnSpc>
                <a:spcPts val="2300"/>
              </a:lnSpc>
              <a:spcBef>
                <a:spcPct val="0"/>
              </a:spcBef>
              <a:buFontTx/>
              <a:buNone/>
            </a:pP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</a:rPr>
              <a:t>einem </a:t>
            </a:r>
            <a:r>
              <a:rPr lang="de-DE" sz="2000" b="0" dirty="0" err="1" smtClean="0">
                <a:solidFill>
                  <a:srgbClr val="000000"/>
                </a:solidFill>
                <a:cs typeface="Times New Roman" pitchFamily="18" charset="0"/>
              </a:rPr>
              <a:t>Skalarprodukt</a:t>
            </a: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</a:rPr>
              <a:t> in einem hochdimensionalen Raum.</a:t>
            </a:r>
            <a:r>
              <a:rPr lang="de-DE" sz="3200" dirty="0" smtClean="0"/>
              <a:t> </a:t>
            </a:r>
          </a:p>
        </p:txBody>
      </p:sp>
      <p:sp>
        <p:nvSpPr>
          <p:cNvPr id="3277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3277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CB121525-7DEB-44F7-8794-93578B75ABAC}" type="slidenum">
              <a:rPr lang="de-DE" sz="1000" smtClean="0"/>
              <a:pPr/>
              <a:t>30</a:t>
            </a:fld>
            <a:r>
              <a:rPr lang="de-DE" sz="1000" smtClean="0"/>
              <a:t> -</a:t>
            </a:r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277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277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116017"/>
              </p:ext>
            </p:extLst>
          </p:nvPr>
        </p:nvGraphicFramePr>
        <p:xfrm>
          <a:off x="4020979" y="2189798"/>
          <a:ext cx="265747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0" name="Formel" r:id="rId3" imgW="1244600" imgH="444500" progId="Equation.3">
                  <p:embed/>
                </p:oleObj>
              </mc:Choice>
              <mc:Fallback>
                <p:oleObj name="Formel" r:id="rId3" imgW="1244600" imgH="444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0979" y="2189798"/>
                        <a:ext cx="2657475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253659"/>
              </p:ext>
            </p:extLst>
          </p:nvPr>
        </p:nvGraphicFramePr>
        <p:xfrm>
          <a:off x="5286375" y="2785428"/>
          <a:ext cx="1239838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1" name="Formel" r:id="rId5" imgW="583947" imgH="444307" progId="Equation.3">
                  <p:embed/>
                </p:oleObj>
              </mc:Choice>
              <mc:Fallback>
                <p:oleObj name="Formel" r:id="rId5" imgW="583947" imgH="444307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2785428"/>
                        <a:ext cx="1239838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09600" y="4824413"/>
            <a:ext cx="7996238" cy="1463675"/>
            <a:chOff x="384" y="3039"/>
            <a:chExt cx="5037" cy="922"/>
          </a:xfrm>
        </p:grpSpPr>
        <p:sp>
          <p:nvSpPr>
            <p:cNvPr id="32781" name="Rectangle 12"/>
            <p:cNvSpPr>
              <a:spLocks noChangeAspect="1" noChangeArrowheads="1"/>
            </p:cNvSpPr>
            <p:nvPr/>
          </p:nvSpPr>
          <p:spPr bwMode="auto">
            <a:xfrm>
              <a:off x="384" y="3039"/>
              <a:ext cx="5037" cy="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b="1" dirty="0"/>
                <a:t>Typische Kernfunktionen 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de-DE" sz="1800" dirty="0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  K(</a:t>
              </a:r>
              <a:r>
                <a:rPr lang="de-DE" sz="1800" b="1" dirty="0" err="1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x</a:t>
              </a:r>
              <a:r>
                <a:rPr lang="de-DE" sz="1800" dirty="0" err="1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,</a:t>
              </a:r>
              <a:r>
                <a:rPr lang="de-DE" sz="1800" b="1" dirty="0" err="1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y</a:t>
              </a:r>
              <a:r>
                <a:rPr lang="de-DE" sz="1800" dirty="0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) =           		</a:t>
              </a:r>
              <a:r>
                <a:rPr lang="de-DE" sz="1800" i="1" dirty="0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Gaußfunktion</a:t>
              </a:r>
              <a:r>
                <a:rPr lang="de-DE" b="1" dirty="0"/>
                <a:t> </a:t>
              </a:r>
            </a:p>
            <a:p>
              <a:pPr>
                <a:spcBef>
                  <a:spcPct val="0"/>
                </a:spcBef>
              </a:pPr>
              <a:r>
                <a:rPr lang="de-DE" b="1" dirty="0"/>
                <a:t>  </a:t>
              </a:r>
              <a:r>
                <a:rPr lang="de-DE" sz="1800" dirty="0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K(</a:t>
              </a:r>
              <a:r>
                <a:rPr lang="de-DE" sz="1800" b="1" dirty="0" err="1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x</a:t>
              </a:r>
              <a:r>
                <a:rPr lang="de-DE" sz="1800" dirty="0" err="1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,</a:t>
              </a:r>
              <a:r>
                <a:rPr lang="de-DE" sz="1800" b="1" dirty="0" err="1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y</a:t>
              </a:r>
              <a:r>
                <a:rPr lang="de-DE" sz="1800" dirty="0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) = (</a:t>
              </a:r>
              <a:r>
                <a:rPr lang="de-DE" sz="1800" b="1" dirty="0" err="1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x</a:t>
              </a:r>
              <a:r>
                <a:rPr lang="de-DE" sz="1800" baseline="30000" dirty="0" err="1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T</a:t>
              </a:r>
              <a:r>
                <a:rPr lang="de-DE" sz="1800" b="1" dirty="0" err="1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y</a:t>
              </a:r>
              <a:r>
                <a:rPr lang="de-DE" sz="1800" dirty="0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 +1)</a:t>
              </a:r>
              <a:r>
                <a:rPr lang="de-DE" baseline="30000" dirty="0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d</a:t>
              </a:r>
              <a:r>
                <a:rPr lang="de-DE" sz="1800" dirty="0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       	</a:t>
              </a:r>
              <a:r>
                <a:rPr lang="de-DE" sz="1800" i="1" dirty="0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Polynom vom Grad d</a:t>
              </a:r>
              <a:r>
                <a:rPr lang="de-DE" b="1" dirty="0"/>
                <a:t> </a:t>
              </a:r>
            </a:p>
            <a:p>
              <a:pPr>
                <a:spcBef>
                  <a:spcPct val="0"/>
                </a:spcBef>
              </a:pPr>
              <a:r>
                <a:rPr lang="fr-FR" sz="1800" dirty="0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  K(</a:t>
              </a:r>
              <a:r>
                <a:rPr lang="fr-FR" sz="1800" b="1" dirty="0" err="1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x</a:t>
              </a:r>
              <a:r>
                <a:rPr lang="fr-FR" sz="1800" dirty="0" err="1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,</a:t>
              </a:r>
              <a:r>
                <a:rPr lang="fr-FR" sz="1800" b="1" dirty="0" err="1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y</a:t>
              </a:r>
              <a:r>
                <a:rPr lang="fr-FR" sz="1800" dirty="0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) = </a:t>
              </a:r>
              <a:r>
                <a:rPr lang="fr-FR" sz="1800" dirty="0" err="1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tanh</a:t>
              </a:r>
              <a:r>
                <a:rPr lang="fr-FR" sz="1800" dirty="0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(</a:t>
              </a:r>
              <a:r>
                <a:rPr lang="fr-FR" sz="1800" b="1" dirty="0" err="1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x</a:t>
              </a:r>
              <a:r>
                <a:rPr lang="fr-FR" sz="1800" baseline="30000" dirty="0" err="1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T</a:t>
              </a:r>
              <a:r>
                <a:rPr lang="fr-FR" sz="1800" b="1" dirty="0" err="1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y</a:t>
              </a:r>
              <a:r>
                <a:rPr lang="fr-FR" sz="1800" dirty="0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 –</a:t>
              </a:r>
              <a:r>
                <a:rPr lang="de-DE" sz="1800" dirty="0">
                  <a:solidFill>
                    <a:srgbClr val="000000"/>
                  </a:solidFill>
                  <a:latin typeface="Symbol" pitchFamily="18" charset="2"/>
                  <a:cs typeface="Times New Roman" pitchFamily="18" charset="0"/>
                </a:rPr>
                <a:t>q</a:t>
              </a:r>
              <a:r>
                <a:rPr lang="fr-FR" sz="1800" dirty="0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)    	</a:t>
              </a:r>
              <a:r>
                <a:rPr lang="fr-FR" sz="1800" i="1" dirty="0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Multi-layer-</a:t>
              </a:r>
              <a:r>
                <a:rPr lang="fr-FR" sz="1800" i="1" dirty="0" err="1">
                  <a:solidFill>
                    <a:srgbClr val="000000"/>
                  </a:solidFill>
                  <a:latin typeface="TIMES" pitchFamily="18" charset="0"/>
                  <a:cs typeface="Times New Roman" pitchFamily="18" charset="0"/>
                </a:rPr>
                <a:t>Perzeptron</a:t>
              </a:r>
              <a:r>
                <a:rPr lang="de-DE" b="1" dirty="0"/>
                <a:t> </a:t>
              </a:r>
            </a:p>
          </p:txBody>
        </p:sp>
        <p:graphicFrame>
          <p:nvGraphicFramePr>
            <p:cNvPr id="32782" name="Object 13"/>
            <p:cNvGraphicFramePr>
              <a:graphicFrameLocks noChangeAspect="1"/>
            </p:cNvGraphicFramePr>
            <p:nvPr/>
          </p:nvGraphicFramePr>
          <p:xfrm>
            <a:off x="1068" y="3245"/>
            <a:ext cx="531" cy="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42" name="Formel" r:id="rId7" imgW="393529" imgH="241195" progId="Equation.3">
                    <p:embed/>
                  </p:oleObj>
                </mc:Choice>
                <mc:Fallback>
                  <p:oleObj name="Formel" r:id="rId7" imgW="393529" imgH="241195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8" y="3245"/>
                          <a:ext cx="531" cy="3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Gesamtanpassung: </a:t>
            </a:r>
            <a:r>
              <a:rPr lang="de-DE" sz="2400" b="0" i="1" dirty="0" err="1" smtClean="0"/>
              <a:t>opt</a:t>
            </a:r>
            <a:r>
              <a:rPr lang="de-DE" sz="2400" b="0" i="1" dirty="0" smtClean="0"/>
              <a:t>. </a:t>
            </a:r>
            <a:r>
              <a:rPr lang="de-DE" sz="2400" b="0" i="1" dirty="0" err="1" smtClean="0"/>
              <a:t>lin.Separierung</a:t>
            </a:r>
            <a:endParaRPr lang="de-DE" sz="2400" b="0" i="1" dirty="0" smtClean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de-DE" dirty="0" smtClean="0"/>
              <a:t>Ziel </a:t>
            </a:r>
            <a:r>
              <a:rPr lang="de-DE" sz="2000" b="0" dirty="0" smtClean="0"/>
              <a:t>für lin. Separierung: Klassifikationsfehler minimieren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de-DE" b="0" dirty="0" smtClean="0"/>
              <a:t>	</a:t>
            </a:r>
            <a:r>
              <a:rPr lang="de-DE" sz="2000" b="0" dirty="0" smtClean="0"/>
              <a:t>R(a) =      </a:t>
            </a:r>
            <a:r>
              <a:rPr lang="de-DE" sz="2800" b="0" dirty="0" smtClean="0">
                <a:sym typeface="Symbol" pitchFamily="18" charset="2"/>
              </a:rPr>
              <a:t> </a:t>
            </a:r>
            <a:r>
              <a:rPr lang="en-US" sz="1800" b="0" dirty="0" smtClean="0">
                <a:cs typeface="Arial" pitchFamily="34" charset="0"/>
                <a:sym typeface="Symbol" pitchFamily="18" charset="2"/>
              </a:rPr>
              <a:t>½</a:t>
            </a:r>
            <a:r>
              <a:rPr lang="de-DE" sz="2000" b="0" dirty="0" smtClean="0"/>
              <a:t>|</a:t>
            </a:r>
            <a:r>
              <a:rPr lang="de-DE" sz="2000" b="0" dirty="0" err="1" smtClean="0"/>
              <a:t>f</a:t>
            </a:r>
            <a:r>
              <a:rPr lang="de-DE" sz="2000" b="0" baseline="-25000" dirty="0" err="1" smtClean="0"/>
              <a:t>a</a:t>
            </a:r>
            <a:r>
              <a:rPr lang="de-DE" sz="2000" b="0" dirty="0" smtClean="0"/>
              <a:t>(z) – y| </a:t>
            </a:r>
            <a:r>
              <a:rPr lang="de-DE" sz="2000" b="0" dirty="0" err="1" smtClean="0">
                <a:latin typeface="Times New Roman" pitchFamily="18" charset="0"/>
                <a:cs typeface="Times New Roman" pitchFamily="18" charset="0"/>
              </a:rPr>
              <a:t>dp</a:t>
            </a:r>
            <a:r>
              <a:rPr lang="de-DE" sz="2000" b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e-DE" sz="2000" b="0" dirty="0" err="1" smtClean="0">
                <a:latin typeface="Times New Roman" pitchFamily="18" charset="0"/>
                <a:cs typeface="Times New Roman" pitchFamily="18" charset="0"/>
              </a:rPr>
              <a:t>z,y</a:t>
            </a:r>
            <a:r>
              <a:rPr lang="de-DE" sz="2000" b="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/>
              <a:t>		</a:t>
            </a:r>
            <a:r>
              <a:rPr lang="de-DE" sz="2000" b="0" dirty="0" err="1" smtClean="0">
                <a:solidFill>
                  <a:schemeClr val="bg2"/>
                </a:solidFill>
              </a:rPr>
              <a:t>kontinuierl</a:t>
            </a:r>
            <a:r>
              <a:rPr lang="de-DE" sz="2000" b="0" dirty="0" smtClean="0">
                <a:solidFill>
                  <a:schemeClr val="bg2"/>
                </a:solidFill>
              </a:rPr>
              <a:t>. Fall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sz="2000" b="0" dirty="0" smtClean="0">
                <a:solidFill>
                  <a:schemeClr val="bg2"/>
                </a:solidFill>
              </a:rPr>
              <a:t>	</a:t>
            </a:r>
            <a:r>
              <a:rPr lang="de-DE" sz="2000" b="0" dirty="0" smtClean="0"/>
              <a:t>R</a:t>
            </a:r>
            <a:r>
              <a:rPr lang="de-DE" sz="2000" b="0" baseline="-25000" dirty="0" smtClean="0"/>
              <a:t>e</a:t>
            </a:r>
            <a:r>
              <a:rPr lang="de-DE" sz="2000" b="0" dirty="0" smtClean="0"/>
              <a:t>(a) =    1/</a:t>
            </a:r>
            <a:r>
              <a:rPr lang="de-DE" sz="1600" b="0" dirty="0" smtClean="0"/>
              <a:t>N</a:t>
            </a:r>
            <a:r>
              <a:rPr lang="de-DE" sz="2000" b="0" dirty="0" smtClean="0"/>
              <a:t> </a:t>
            </a:r>
            <a:r>
              <a:rPr lang="de-DE" sz="2800" b="0" dirty="0" smtClean="0">
                <a:latin typeface="Symbol" pitchFamily="18" charset="2"/>
                <a:sym typeface="Symbol" pitchFamily="18" charset="2"/>
              </a:rPr>
              <a:t>S</a:t>
            </a:r>
            <a:r>
              <a:rPr lang="de-DE" sz="2800" b="0" dirty="0" smtClean="0">
                <a:sym typeface="Symbol" pitchFamily="18" charset="2"/>
              </a:rPr>
              <a:t> </a:t>
            </a:r>
            <a:r>
              <a:rPr lang="en-US" sz="2000" b="0" dirty="0" smtClean="0">
                <a:cs typeface="Arial" pitchFamily="34" charset="0"/>
                <a:sym typeface="Symbol" pitchFamily="18" charset="2"/>
              </a:rPr>
              <a:t>½</a:t>
            </a:r>
            <a:r>
              <a:rPr lang="de-DE" sz="2000" b="0" dirty="0" smtClean="0"/>
              <a:t>|</a:t>
            </a:r>
            <a:r>
              <a:rPr lang="de-DE" sz="2000" b="0" dirty="0" err="1" smtClean="0"/>
              <a:t>f</a:t>
            </a:r>
            <a:r>
              <a:rPr lang="de-DE" sz="2000" b="0" baseline="-25000" dirty="0" err="1" smtClean="0"/>
              <a:t>a</a:t>
            </a:r>
            <a:r>
              <a:rPr lang="de-DE" sz="2000" b="0" dirty="0" smtClean="0"/>
              <a:t>(</a:t>
            </a:r>
            <a:r>
              <a:rPr lang="de-DE" sz="2000" b="0" dirty="0" err="1" smtClean="0"/>
              <a:t>z</a:t>
            </a:r>
            <a:r>
              <a:rPr lang="de-DE" sz="2000" b="0" baseline="-25000" dirty="0" err="1" smtClean="0"/>
              <a:t>i</a:t>
            </a:r>
            <a:r>
              <a:rPr lang="de-DE" sz="2000" b="0" dirty="0" smtClean="0"/>
              <a:t>) – </a:t>
            </a:r>
            <a:r>
              <a:rPr lang="de-DE" sz="2000" b="0" dirty="0" err="1" smtClean="0"/>
              <a:t>y</a:t>
            </a:r>
            <a:r>
              <a:rPr lang="de-DE" sz="2000" b="0" baseline="-25000" dirty="0" err="1" smtClean="0"/>
              <a:t>i</a:t>
            </a:r>
            <a:r>
              <a:rPr lang="de-DE" sz="2000" b="0" dirty="0" smtClean="0"/>
              <a:t>| </a:t>
            </a:r>
            <a:r>
              <a:rPr lang="de-DE" dirty="0" smtClean="0"/>
              <a:t>		</a:t>
            </a:r>
            <a:r>
              <a:rPr lang="de-DE" sz="2000" b="0" dirty="0" smtClean="0">
                <a:solidFill>
                  <a:schemeClr val="bg2"/>
                </a:solidFill>
              </a:rPr>
              <a:t>diskreter Fall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sz="2000" b="0" dirty="0" smtClean="0"/>
              <a:t>beim Training mit </a:t>
            </a:r>
            <a:r>
              <a:rPr lang="de-DE" sz="2000" b="0" i="1" dirty="0" smtClean="0"/>
              <a:t>N</a:t>
            </a:r>
            <a:r>
              <a:rPr lang="de-DE" sz="2000" b="0" dirty="0" smtClean="0"/>
              <a:t>  Mustern.</a:t>
            </a:r>
          </a:p>
          <a:p>
            <a:pPr marL="0" indent="0">
              <a:lnSpc>
                <a:spcPct val="170000"/>
              </a:lnSpc>
              <a:buFontTx/>
              <a:buNone/>
            </a:pPr>
            <a:r>
              <a:rPr lang="de-DE" dirty="0" smtClean="0"/>
              <a:t>Erreichbar</a:t>
            </a:r>
            <a:r>
              <a:rPr lang="de-DE" b="0" dirty="0" smtClean="0"/>
              <a:t> </a:t>
            </a:r>
            <a:r>
              <a:rPr lang="de-DE" sz="2000" b="0" dirty="0" smtClean="0"/>
              <a:t>im diskreten Fall  mit </a:t>
            </a: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</a:rPr>
              <a:t>Mindestwahrscheinlichkeit 1–</a:t>
            </a:r>
            <a:r>
              <a:rPr lang="de-DE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</a:t>
            </a:r>
            <a:r>
              <a:rPr lang="de-DE" b="0" dirty="0" smtClean="0"/>
              <a:t>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de-DE" b="0" dirty="0" smtClean="0"/>
              <a:t>	R(a) </a:t>
            </a:r>
            <a:r>
              <a:rPr lang="de-DE" b="0" u="sng" dirty="0" smtClean="0"/>
              <a:t>&lt;</a:t>
            </a:r>
            <a:r>
              <a:rPr lang="de-DE" b="0" dirty="0" smtClean="0"/>
              <a:t> R</a:t>
            </a:r>
            <a:r>
              <a:rPr lang="de-DE" b="0" baseline="-25000" dirty="0" smtClean="0"/>
              <a:t>e</a:t>
            </a:r>
            <a:r>
              <a:rPr lang="de-DE" b="0" dirty="0" smtClean="0"/>
              <a:t>(a) + </a:t>
            </a:r>
            <a:r>
              <a:rPr lang="de-DE" b="0" dirty="0" smtClean="0">
                <a:latin typeface="Symbol" pitchFamily="18" charset="2"/>
              </a:rPr>
              <a:t>f</a:t>
            </a:r>
            <a:r>
              <a:rPr lang="de-DE" b="0" dirty="0" smtClean="0"/>
              <a:t>(    ,      )		</a:t>
            </a:r>
            <a:r>
              <a:rPr lang="de-DE" sz="2000" b="0" dirty="0" err="1" smtClean="0">
                <a:solidFill>
                  <a:schemeClr val="bg2"/>
                </a:solidFill>
              </a:rPr>
              <a:t>Vapnik</a:t>
            </a:r>
            <a:r>
              <a:rPr lang="de-DE" sz="2000" b="0" dirty="0" smtClean="0">
                <a:solidFill>
                  <a:schemeClr val="bg2"/>
                </a:solidFill>
              </a:rPr>
              <a:t> 1979</a:t>
            </a:r>
            <a:r>
              <a:rPr lang="de-DE" dirty="0" smtClean="0"/>
              <a:t> </a:t>
            </a:r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de-DE" dirty="0" smtClean="0"/>
              <a:t>		</a:t>
            </a:r>
            <a:r>
              <a:rPr lang="de-DE" sz="2000" b="0" dirty="0" smtClean="0"/>
              <a:t>mit  </a:t>
            </a:r>
            <a:r>
              <a:rPr lang="de-DE" sz="2000" b="0" dirty="0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f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</a:t>
            </a:r>
            <a:r>
              <a:rPr lang="de-DE" sz="2000" b="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a,b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 =</a:t>
            </a:r>
            <a:r>
              <a:rPr lang="de-DE" sz="2000" b="0" dirty="0" smtClean="0"/>
              <a:t> </a:t>
            </a:r>
          </a:p>
          <a:p>
            <a:pPr marL="0" indent="0">
              <a:buFontTx/>
              <a:buNone/>
            </a:pPr>
            <a:r>
              <a:rPr lang="de-DE" sz="2000" b="0" dirty="0" smtClean="0"/>
              <a:t>		bei beliebiger </a:t>
            </a:r>
            <a:r>
              <a:rPr lang="de-DE" sz="2000" b="0" dirty="0" err="1" smtClean="0"/>
              <a:t>Klassifkation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</a:t>
            </a:r>
            <a:r>
              <a:rPr lang="de-DE" sz="2000" b="0" baseline="-25000" dirty="0" err="1" smtClean="0"/>
              <a:t>a</a:t>
            </a:r>
            <a:r>
              <a:rPr lang="de-DE" sz="2000" b="0" dirty="0" smtClean="0"/>
              <a:t>(z) </a:t>
            </a:r>
          </a:p>
          <a:p>
            <a:pPr marL="0" indent="0">
              <a:lnSpc>
                <a:spcPct val="60000"/>
              </a:lnSpc>
              <a:buFontTx/>
              <a:buNone/>
            </a:pPr>
            <a:r>
              <a:rPr lang="de-DE" sz="2000" b="0" dirty="0" smtClean="0"/>
              <a:t>		und gegebener </a:t>
            </a:r>
            <a:r>
              <a:rPr lang="de-DE" sz="2000" b="0" dirty="0" smtClean="0">
                <a:solidFill>
                  <a:srgbClr val="CC3300"/>
                </a:solidFill>
              </a:rPr>
              <a:t>„</a:t>
            </a:r>
            <a:r>
              <a:rPr lang="de-DE" sz="2000" dirty="0" smtClean="0">
                <a:solidFill>
                  <a:srgbClr val="CC3300"/>
                </a:solidFill>
              </a:rPr>
              <a:t>Diagnosevariabilität</a:t>
            </a:r>
            <a:r>
              <a:rPr lang="de-DE" sz="2000" b="0" dirty="0" smtClean="0">
                <a:solidFill>
                  <a:srgbClr val="CC3300"/>
                </a:solidFill>
              </a:rPr>
              <a:t>“ </a:t>
            </a:r>
            <a:r>
              <a:rPr lang="de-DE" sz="2000" dirty="0" smtClean="0">
                <a:solidFill>
                  <a:srgbClr val="CC3300"/>
                </a:solidFill>
              </a:rPr>
              <a:t>h</a:t>
            </a:r>
            <a:endParaRPr lang="de-DE" sz="1800" dirty="0" smtClean="0">
              <a:solidFill>
                <a:srgbClr val="CC3300"/>
              </a:solidFill>
            </a:endParaRPr>
          </a:p>
        </p:txBody>
      </p:sp>
      <p:sp>
        <p:nvSpPr>
          <p:cNvPr id="33794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3379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B46CA251-2682-4F06-8853-6CE3F4F3CDFA}" type="slidenum">
              <a:rPr lang="de-DE" sz="1000" smtClean="0"/>
              <a:pPr/>
              <a:t>31</a:t>
            </a:fld>
            <a:r>
              <a:rPr lang="de-DE" sz="1000" smtClean="0"/>
              <a:t> -</a:t>
            </a:r>
          </a:p>
        </p:txBody>
      </p:sp>
      <p:sp>
        <p:nvSpPr>
          <p:cNvPr id="3379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380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3820001" y="4430078"/>
            <a:ext cx="3429159" cy="1123950"/>
            <a:chOff x="3850481" y="4422458"/>
            <a:chExt cx="3429159" cy="1123950"/>
          </a:xfrm>
        </p:grpSpPr>
        <p:graphicFrame>
          <p:nvGraphicFramePr>
            <p:cNvPr id="14337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2333795"/>
                </p:ext>
              </p:extLst>
            </p:nvPr>
          </p:nvGraphicFramePr>
          <p:xfrm>
            <a:off x="3850481" y="4433570"/>
            <a:ext cx="331788" cy="623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60" name="Formel" r:id="rId3" imgW="177646" imgH="329914" progId="Equation.3">
                    <p:embed/>
                  </p:oleObj>
                </mc:Choice>
                <mc:Fallback>
                  <p:oleObj name="Formel" r:id="rId3" imgW="177646" imgH="329914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0481" y="4433570"/>
                          <a:ext cx="331788" cy="6238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373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6393300"/>
                </p:ext>
              </p:extLst>
            </p:nvPr>
          </p:nvGraphicFramePr>
          <p:xfrm>
            <a:off x="4266406" y="4422458"/>
            <a:ext cx="611188" cy="622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61" name="Formel" r:id="rId5" imgW="317362" imgH="330057" progId="Equation.3">
                    <p:embed/>
                  </p:oleObj>
                </mc:Choice>
                <mc:Fallback>
                  <p:oleObj name="Formel" r:id="rId5" imgW="317362" imgH="330057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6406" y="4422458"/>
                          <a:ext cx="611188" cy="622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375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33524504"/>
                </p:ext>
              </p:extLst>
            </p:nvPr>
          </p:nvGraphicFramePr>
          <p:xfrm>
            <a:off x="3926840" y="5068570"/>
            <a:ext cx="3352800" cy="477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62" name="Formel" r:id="rId7" imgW="1714500" imgH="241300" progId="Equation.3">
                    <p:embed/>
                  </p:oleObj>
                </mc:Choice>
                <mc:Fallback>
                  <p:oleObj name="Formel" r:id="rId7" imgW="1714500" imgH="2413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6840" y="5068570"/>
                          <a:ext cx="3352800" cy="4778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smtClean="0"/>
              <a:t>Gesamtanpassung</a:t>
            </a:r>
            <a:endParaRPr lang="de-DE" sz="2400" i="1" smtClean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47675" indent="-447675">
              <a:lnSpc>
                <a:spcPct val="80000"/>
              </a:lnSpc>
              <a:buFontTx/>
              <a:buNone/>
            </a:pPr>
            <a:r>
              <a:rPr lang="de-DE" dirty="0" smtClean="0"/>
              <a:t>„</a:t>
            </a:r>
            <a:r>
              <a:rPr lang="de-DE" dirty="0" smtClean="0">
                <a:solidFill>
                  <a:srgbClr val="C00000"/>
                </a:solidFill>
              </a:rPr>
              <a:t>Diagnosevariabilität“   h</a:t>
            </a:r>
            <a:r>
              <a:rPr lang="de-DE" dirty="0" smtClean="0"/>
              <a:t>		</a:t>
            </a:r>
            <a:r>
              <a:rPr lang="de-DE" dirty="0" smtClean="0">
                <a:solidFill>
                  <a:schemeClr val="bg2"/>
                </a:solidFill>
              </a:rPr>
              <a:t>VC-Dimension</a:t>
            </a:r>
          </a:p>
          <a:p>
            <a:pPr marL="447675" indent="-447675">
              <a:lnSpc>
                <a:spcPct val="80000"/>
              </a:lnSpc>
              <a:buFontTx/>
              <a:buNone/>
            </a:pPr>
            <a:r>
              <a:rPr lang="de-DE" dirty="0" smtClean="0">
                <a:solidFill>
                  <a:srgbClr val="C00000"/>
                </a:solidFill>
              </a:rPr>
              <a:t>h</a:t>
            </a:r>
            <a:r>
              <a:rPr lang="de-DE" sz="2000" dirty="0" smtClean="0">
                <a:solidFill>
                  <a:srgbClr val="C00000"/>
                </a:solidFill>
              </a:rPr>
              <a:t> </a:t>
            </a:r>
            <a:r>
              <a:rPr lang="de-DE" sz="2000" b="0" dirty="0" smtClean="0"/>
              <a:t>=</a:t>
            </a:r>
            <a:r>
              <a:rPr lang="de-DE" sz="2000" dirty="0" smtClean="0"/>
              <a:t> </a:t>
            </a:r>
            <a:r>
              <a:rPr lang="de-DE" b="0" dirty="0" smtClean="0"/>
              <a:t>maximale Anzahl der Punkte, die durch die Diagnosemaschine auf 2</a:t>
            </a:r>
            <a:r>
              <a:rPr lang="de-DE" b="0" baseline="30000" dirty="0" smtClean="0"/>
              <a:t>h</a:t>
            </a:r>
            <a:r>
              <a:rPr lang="de-DE" b="0" dirty="0" smtClean="0"/>
              <a:t> Arten in zwei Klassen geteilt werden können.</a:t>
            </a:r>
            <a:endParaRPr lang="de-DE" sz="2000" dirty="0" smtClean="0"/>
          </a:p>
        </p:txBody>
      </p:sp>
      <p:sp>
        <p:nvSpPr>
          <p:cNvPr id="34818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3481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532F7810-28B6-4018-962E-A53034E1A333}" type="slidenum">
              <a:rPr lang="de-DE" sz="1000" smtClean="0"/>
              <a:pPr/>
              <a:t>32</a:t>
            </a:fld>
            <a:r>
              <a:rPr lang="de-DE" sz="1000" smtClean="0"/>
              <a:t> -</a:t>
            </a:r>
          </a:p>
        </p:txBody>
      </p:sp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4824" name="Text Box 11"/>
          <p:cNvSpPr txBox="1">
            <a:spLocks noChangeArrowheads="1"/>
          </p:cNvSpPr>
          <p:nvPr/>
        </p:nvSpPr>
        <p:spPr bwMode="auto">
          <a:xfrm>
            <a:off x="681038" y="2859087"/>
            <a:ext cx="8462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b="1" dirty="0"/>
              <a:t>Beispiel	</a:t>
            </a:r>
            <a:r>
              <a:rPr lang="de-DE" dirty="0"/>
              <a:t>h = 3 Punkte,   2</a:t>
            </a:r>
            <a:r>
              <a:rPr lang="de-DE" baseline="30000" dirty="0"/>
              <a:t>3</a:t>
            </a:r>
            <a:r>
              <a:rPr lang="de-DE" dirty="0"/>
              <a:t>=8  Diagnosearten möglich.      h &lt; 4</a:t>
            </a:r>
          </a:p>
        </p:txBody>
      </p:sp>
      <p:sp>
        <p:nvSpPr>
          <p:cNvPr id="34825" name="Rectangle 13"/>
          <p:cNvSpPr>
            <a:spLocks noChangeArrowheads="1"/>
          </p:cNvSpPr>
          <p:nvPr/>
        </p:nvSpPr>
        <p:spPr bwMode="auto">
          <a:xfrm>
            <a:off x="0" y="2697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4826" name="Rectangle 16"/>
          <p:cNvSpPr>
            <a:spLocks noChangeArrowheads="1"/>
          </p:cNvSpPr>
          <p:nvPr/>
        </p:nvSpPr>
        <p:spPr bwMode="auto">
          <a:xfrm>
            <a:off x="1087438" y="3365500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sz="2700">
                <a:solidFill>
                  <a:srgbClr val="000000"/>
                </a:solidFill>
                <a:latin typeface="Times New Roman" pitchFamily="18" charset="0"/>
              </a:rPr>
              <a:t>  </a:t>
            </a:r>
            <a:endParaRPr lang="de-DE"/>
          </a:p>
        </p:txBody>
      </p:sp>
      <p:sp>
        <p:nvSpPr>
          <p:cNvPr id="34828" name="Rectangle 20"/>
          <p:cNvSpPr>
            <a:spLocks noChangeArrowheads="1"/>
          </p:cNvSpPr>
          <p:nvPr/>
        </p:nvSpPr>
        <p:spPr bwMode="auto">
          <a:xfrm>
            <a:off x="2078038" y="4525963"/>
            <a:ext cx="1714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sz="270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de-DE"/>
          </a:p>
        </p:txBody>
      </p:sp>
      <p:sp>
        <p:nvSpPr>
          <p:cNvPr id="34829" name="Rectangle 21"/>
          <p:cNvSpPr>
            <a:spLocks noChangeArrowheads="1"/>
          </p:cNvSpPr>
          <p:nvPr/>
        </p:nvSpPr>
        <p:spPr bwMode="auto">
          <a:xfrm>
            <a:off x="2246313" y="4525963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sz="2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/>
          </a:p>
        </p:txBody>
      </p:sp>
      <p:sp>
        <p:nvSpPr>
          <p:cNvPr id="34830" name="Rectangle 22"/>
          <p:cNvSpPr>
            <a:spLocks noChangeArrowheads="1"/>
          </p:cNvSpPr>
          <p:nvPr/>
        </p:nvSpPr>
        <p:spPr bwMode="auto">
          <a:xfrm>
            <a:off x="3068638" y="4525963"/>
            <a:ext cx="1524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sz="270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de-DE"/>
          </a:p>
        </p:txBody>
      </p:sp>
      <p:sp>
        <p:nvSpPr>
          <p:cNvPr id="34831" name="Rectangle 23"/>
          <p:cNvSpPr>
            <a:spLocks noChangeArrowheads="1"/>
          </p:cNvSpPr>
          <p:nvPr/>
        </p:nvSpPr>
        <p:spPr bwMode="auto">
          <a:xfrm>
            <a:off x="3216275" y="4525963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sz="2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/>
          </a:p>
        </p:txBody>
      </p:sp>
      <p:sp>
        <p:nvSpPr>
          <p:cNvPr id="34832" name="Rectangle 24"/>
          <p:cNvSpPr>
            <a:spLocks noChangeArrowheads="1"/>
          </p:cNvSpPr>
          <p:nvPr/>
        </p:nvSpPr>
        <p:spPr bwMode="auto">
          <a:xfrm>
            <a:off x="2078038" y="4911725"/>
            <a:ext cx="857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sz="2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/>
          </a:p>
        </p:txBody>
      </p:sp>
      <p:sp>
        <p:nvSpPr>
          <p:cNvPr id="34833" name="Rectangle 25"/>
          <p:cNvSpPr>
            <a:spLocks noChangeArrowheads="1"/>
          </p:cNvSpPr>
          <p:nvPr/>
        </p:nvSpPr>
        <p:spPr bwMode="auto">
          <a:xfrm>
            <a:off x="3068638" y="5297488"/>
            <a:ext cx="1524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sz="2700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de-DE"/>
          </a:p>
        </p:txBody>
      </p:sp>
      <p:sp>
        <p:nvSpPr>
          <p:cNvPr id="34834" name="Rectangle 26"/>
          <p:cNvSpPr>
            <a:spLocks noChangeArrowheads="1"/>
          </p:cNvSpPr>
          <p:nvPr/>
        </p:nvSpPr>
        <p:spPr bwMode="auto">
          <a:xfrm>
            <a:off x="3216275" y="5297488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sz="2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/>
          </a:p>
        </p:txBody>
      </p:sp>
      <p:sp>
        <p:nvSpPr>
          <p:cNvPr id="34835" name="Oval 27"/>
          <p:cNvSpPr>
            <a:spLocks noChangeArrowheads="1"/>
          </p:cNvSpPr>
          <p:nvPr/>
        </p:nvSpPr>
        <p:spPr bwMode="auto">
          <a:xfrm>
            <a:off x="3276600" y="4545013"/>
            <a:ext cx="204788" cy="204787"/>
          </a:xfrm>
          <a:prstGeom prst="ellipse">
            <a:avLst/>
          </a:prstGeom>
          <a:solidFill>
            <a:srgbClr val="00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4836" name="Oval 28"/>
          <p:cNvSpPr>
            <a:spLocks noChangeArrowheads="1"/>
          </p:cNvSpPr>
          <p:nvPr/>
        </p:nvSpPr>
        <p:spPr bwMode="auto">
          <a:xfrm>
            <a:off x="2816225" y="5260975"/>
            <a:ext cx="201613" cy="201613"/>
          </a:xfrm>
          <a:prstGeom prst="ellipse">
            <a:avLst/>
          </a:prstGeom>
          <a:solidFill>
            <a:srgbClr val="00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4837" name="Oval 29"/>
          <p:cNvSpPr>
            <a:spLocks noChangeArrowheads="1"/>
          </p:cNvSpPr>
          <p:nvPr/>
        </p:nvSpPr>
        <p:spPr bwMode="auto">
          <a:xfrm>
            <a:off x="2282825" y="4545013"/>
            <a:ext cx="204788" cy="204787"/>
          </a:xfrm>
          <a:prstGeom prst="ellipse">
            <a:avLst/>
          </a:prstGeom>
          <a:solidFill>
            <a:srgbClr val="00FF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45438" name="Line 30"/>
          <p:cNvSpPr>
            <a:spLocks noChangeShapeType="1"/>
          </p:cNvSpPr>
          <p:nvPr/>
        </p:nvSpPr>
        <p:spPr bwMode="auto">
          <a:xfrm>
            <a:off x="1990725" y="3355975"/>
            <a:ext cx="2093913" cy="2938463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5439" name="Line 31"/>
          <p:cNvSpPr>
            <a:spLocks noChangeShapeType="1"/>
          </p:cNvSpPr>
          <p:nvPr/>
        </p:nvSpPr>
        <p:spPr bwMode="auto">
          <a:xfrm>
            <a:off x="3038475" y="3368675"/>
            <a:ext cx="1987550" cy="275907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5440" name="Line 32"/>
          <p:cNvSpPr>
            <a:spLocks noChangeShapeType="1"/>
          </p:cNvSpPr>
          <p:nvPr/>
        </p:nvSpPr>
        <p:spPr bwMode="auto">
          <a:xfrm flipH="1">
            <a:off x="1108075" y="3368675"/>
            <a:ext cx="2616200" cy="295433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5441" name="Line 33"/>
          <p:cNvSpPr>
            <a:spLocks noChangeShapeType="1"/>
          </p:cNvSpPr>
          <p:nvPr/>
        </p:nvSpPr>
        <p:spPr bwMode="auto">
          <a:xfrm>
            <a:off x="1093788" y="5076825"/>
            <a:ext cx="3946525" cy="158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5442" name="Rectangle 34"/>
          <p:cNvSpPr>
            <a:spLocks noChangeArrowheads="1"/>
          </p:cNvSpPr>
          <p:nvPr/>
        </p:nvSpPr>
        <p:spPr bwMode="auto">
          <a:xfrm>
            <a:off x="5935663" y="3455988"/>
            <a:ext cx="2601912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de-DE" sz="2400"/>
              <a:t>A={},      B={a,b,c}</a:t>
            </a:r>
          </a:p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de-DE" sz="2400"/>
              <a:t>A={a},    B={b,c}</a:t>
            </a:r>
          </a:p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de-DE" sz="2400"/>
              <a:t>A={a,b}, B={c}</a:t>
            </a:r>
          </a:p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de-DE" sz="2400"/>
              <a:t>A={a,c}, B={b} </a:t>
            </a:r>
          </a:p>
        </p:txBody>
      </p:sp>
      <p:sp>
        <p:nvSpPr>
          <p:cNvPr id="145443" name="Text Box 35"/>
          <p:cNvSpPr txBox="1">
            <a:spLocks noChangeArrowheads="1"/>
          </p:cNvSpPr>
          <p:nvPr/>
        </p:nvSpPr>
        <p:spPr bwMode="auto">
          <a:xfrm>
            <a:off x="4267200" y="3810000"/>
            <a:ext cx="468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2800" i="1"/>
              <a:t>A</a:t>
            </a:r>
          </a:p>
        </p:txBody>
      </p:sp>
      <p:sp>
        <p:nvSpPr>
          <p:cNvPr id="145444" name="Text Box 36"/>
          <p:cNvSpPr txBox="1">
            <a:spLocks noChangeArrowheads="1"/>
          </p:cNvSpPr>
          <p:nvPr/>
        </p:nvSpPr>
        <p:spPr bwMode="auto">
          <a:xfrm>
            <a:off x="1039813" y="5243513"/>
            <a:ext cx="4683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2800" i="1"/>
              <a:t>B</a:t>
            </a:r>
          </a:p>
        </p:txBody>
      </p:sp>
      <p:sp>
        <p:nvSpPr>
          <p:cNvPr id="145445" name="Text Box 37"/>
          <p:cNvSpPr txBox="1">
            <a:spLocks noChangeArrowheads="1"/>
          </p:cNvSpPr>
          <p:nvPr/>
        </p:nvSpPr>
        <p:spPr bwMode="auto">
          <a:xfrm>
            <a:off x="5556250" y="5689600"/>
            <a:ext cx="3209925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de-DE"/>
              <a:t>sowie 4 Möglichkeiten bei Umbenennung 	A</a:t>
            </a:r>
            <a:r>
              <a:rPr lang="de-DE">
                <a:sym typeface="Symbol" pitchFamily="18" charset="2"/>
              </a:rPr>
              <a:t>B, </a:t>
            </a:r>
          </a:p>
          <a:p>
            <a:pPr>
              <a:lnSpc>
                <a:spcPct val="40000"/>
              </a:lnSpc>
            </a:pPr>
            <a:r>
              <a:rPr lang="de-DE">
                <a:sym typeface="Symbol" pitchFamily="18" charset="2"/>
              </a:rPr>
              <a:t>		BA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4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4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4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4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38" grpId="0" animBg="1"/>
      <p:bldP spid="145439" grpId="0" animBg="1"/>
      <p:bldP spid="145440" grpId="0" animBg="1"/>
      <p:bldP spid="145441" grpId="0" animBg="1"/>
      <p:bldP spid="145443" grpId="0"/>
      <p:bldP spid="145444" grpId="0"/>
      <p:bldP spid="14544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smtClean="0"/>
              <a:t>Gesamtanpassung: </a:t>
            </a:r>
            <a:r>
              <a:rPr lang="de-DE" sz="2400" i="1" smtClean="0"/>
              <a:t>support vector machine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de-DE" smtClean="0"/>
              <a:t>Forderung </a:t>
            </a:r>
            <a:r>
              <a:rPr lang="de-DE" sz="2000" b="0" smtClean="0"/>
              <a:t>für lin. Separierung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de-DE" sz="2000" b="0" smtClean="0"/>
              <a:t>„Lege die Hyperebene so, dass sie maximalen Abstand zu allen Grenzpunkten hat“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de-DE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	       |</a:t>
            </a:r>
            <a:r>
              <a:rPr lang="de-DE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w</a:t>
            </a:r>
            <a:r>
              <a:rPr lang="de-DE" sz="2000" b="0" baseline="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T</a:t>
            </a:r>
            <a:r>
              <a:rPr lang="de-DE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z</a:t>
            </a:r>
            <a:r>
              <a:rPr lang="de-DE" b="0" baseline="-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de-DE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de-DE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+ b | = 1	</a:t>
            </a:r>
            <a:r>
              <a:rPr lang="de-DE" sz="2000" b="0" i="1" smtClean="0">
                <a:solidFill>
                  <a:srgbClr val="66CCFF"/>
                </a:solidFill>
                <a:latin typeface="TIMES" pitchFamily="18" charset="0"/>
                <a:cs typeface="Times New Roman" pitchFamily="18" charset="0"/>
              </a:rPr>
              <a:t>Mindestabstand = 1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de-DE" sz="2000" b="0" smtClean="0">
              <a:solidFill>
                <a:schemeClr val="accent2"/>
              </a:solidFill>
              <a:latin typeface="TIMES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de-DE" sz="2000" b="0" smtClean="0">
                <a:solidFill>
                  <a:schemeClr val="accent2"/>
                </a:solidFill>
                <a:latin typeface="TIMES" pitchFamily="18" charset="0"/>
                <a:cs typeface="Times New Roman" pitchFamily="18" charset="0"/>
              </a:rPr>
              <a:t>	</a:t>
            </a:r>
            <a:r>
              <a:rPr lang="de-DE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f</a:t>
            </a:r>
            <a:r>
              <a:rPr lang="de-DE" b="0" baseline="-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w,b</a:t>
            </a:r>
            <a:r>
              <a:rPr lang="de-DE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</a:t>
            </a:r>
            <a:r>
              <a:rPr lang="de-DE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z</a:t>
            </a:r>
            <a:r>
              <a:rPr lang="de-DE" b="0" baseline="-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de-DE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 = sgn(</a:t>
            </a:r>
            <a:r>
              <a:rPr lang="de-DE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w</a:t>
            </a:r>
            <a:r>
              <a:rPr lang="de-DE" sz="2000" b="0" baseline="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T</a:t>
            </a:r>
            <a:r>
              <a:rPr lang="de-DE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z</a:t>
            </a:r>
            <a:r>
              <a:rPr lang="de-DE" b="0" baseline="-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de-DE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de-DE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+ b)      y</a:t>
            </a:r>
            <a:r>
              <a:rPr lang="de-DE" b="0" baseline="-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  <a:sym typeface="Symbol" pitchFamily="18" charset="2"/>
              </a:rPr>
              <a:t> </a:t>
            </a:r>
            <a:r>
              <a:rPr lang="de-DE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{+1,–1}</a:t>
            </a:r>
            <a:r>
              <a:rPr lang="de-DE" sz="2000" b="0" smtClean="0">
                <a:latin typeface="TIMES" pitchFamily="18" charset="0"/>
                <a:cs typeface="Times New Roman" pitchFamily="18" charset="0"/>
              </a:rPr>
              <a:t>    Klassifizierung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de-DE" sz="2000" b="0" smtClean="0"/>
              <a:t>	</a:t>
            </a:r>
            <a:r>
              <a:rPr lang="de-DE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</a:t>
            </a:r>
            <a:r>
              <a:rPr lang="de-DE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w</a:t>
            </a:r>
            <a:r>
              <a:rPr lang="de-DE" sz="2000" b="0" baseline="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T</a:t>
            </a:r>
            <a:r>
              <a:rPr lang="de-DE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z</a:t>
            </a:r>
            <a:r>
              <a:rPr lang="de-DE" b="0" baseline="-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de-DE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de-DE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+ b) y</a:t>
            </a:r>
            <a:r>
              <a:rPr lang="de-DE" b="0" baseline="-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de-DE" sz="2000" b="0" u="sng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&gt;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de-DE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1</a:t>
            </a:r>
            <a:r>
              <a:rPr lang="de-DE" sz="2000" b="0" smtClean="0"/>
              <a:t> </a:t>
            </a:r>
          </a:p>
        </p:txBody>
      </p:sp>
      <p:sp>
        <p:nvSpPr>
          <p:cNvPr id="35842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3584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89237265-8298-4784-A290-1753D9BE12B4}" type="slidenum">
              <a:rPr lang="de-DE" sz="1000" smtClean="0"/>
              <a:pPr/>
              <a:t>33</a:t>
            </a:fld>
            <a:r>
              <a:rPr lang="de-DE" sz="1000" smtClean="0"/>
              <a:t> -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522413" y="4310063"/>
            <a:ext cx="7164387" cy="762000"/>
            <a:chOff x="927" y="2779"/>
            <a:chExt cx="4513" cy="480"/>
          </a:xfrm>
        </p:grpSpPr>
        <p:sp>
          <p:nvSpPr>
            <p:cNvPr id="35850" name="Rectangle 4"/>
            <p:cNvSpPr>
              <a:spLocks noChangeArrowheads="1"/>
            </p:cNvSpPr>
            <p:nvPr/>
          </p:nvSpPr>
          <p:spPr bwMode="auto">
            <a:xfrm>
              <a:off x="927" y="2779"/>
              <a:ext cx="451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>
                  <a:latin typeface="TIMES" pitchFamily="18" charset="0"/>
                  <a:cs typeface="Times New Roman" pitchFamily="18" charset="0"/>
                </a:rPr>
                <a:t>(</a:t>
              </a:r>
              <a:r>
                <a:rPr lang="de-DE" b="1">
                  <a:latin typeface="TIMES" pitchFamily="18" charset="0"/>
                  <a:cs typeface="Times New Roman" pitchFamily="18" charset="0"/>
                </a:rPr>
                <a:t>w</a:t>
              </a:r>
              <a:r>
                <a:rPr lang="de-DE" baseline="30000">
                  <a:latin typeface="TIMES" pitchFamily="18" charset="0"/>
                  <a:cs typeface="Times New Roman" pitchFamily="18" charset="0"/>
                </a:rPr>
                <a:t>T</a:t>
              </a:r>
              <a:r>
                <a:rPr lang="de-DE" b="1">
                  <a:latin typeface="TIMES" pitchFamily="18" charset="0"/>
                  <a:cs typeface="Times New Roman" pitchFamily="18" charset="0"/>
                </a:rPr>
                <a:t>z</a:t>
              </a:r>
              <a:r>
                <a:rPr lang="de-DE" sz="2400" baseline="-30000">
                  <a:latin typeface="TIMES" pitchFamily="18" charset="0"/>
                  <a:cs typeface="Times New Roman" pitchFamily="18" charset="0"/>
                </a:rPr>
                <a:t>i</a:t>
              </a:r>
              <a:r>
                <a:rPr lang="de-DE" b="1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de-DE">
                  <a:latin typeface="TIMES" pitchFamily="18" charset="0"/>
                  <a:cs typeface="Times New Roman" pitchFamily="18" charset="0"/>
                </a:rPr>
                <a:t>+ b) y</a:t>
              </a:r>
              <a:r>
                <a:rPr lang="de-DE" sz="2400" baseline="-30000">
                  <a:latin typeface="TIMES" pitchFamily="18" charset="0"/>
                  <a:cs typeface="Times New Roman" pitchFamily="18" charset="0"/>
                </a:rPr>
                <a:t>i</a:t>
              </a:r>
              <a:r>
                <a:rPr lang="de-DE" sz="240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de-DE" u="sng">
                  <a:latin typeface="TIMES" pitchFamily="18" charset="0"/>
                  <a:cs typeface="Times New Roman" pitchFamily="18" charset="0"/>
                </a:rPr>
                <a:t>&gt;</a:t>
              </a:r>
              <a:r>
                <a:rPr lang="de-DE" sz="240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de-DE">
                  <a:latin typeface="TIMES" pitchFamily="18" charset="0"/>
                  <a:cs typeface="Times New Roman" pitchFamily="18" charset="0"/>
                </a:rPr>
                <a:t>1 – </a:t>
              </a:r>
              <a:r>
                <a:rPr lang="de-DE">
                  <a:latin typeface="TIMES" pitchFamily="18" charset="0"/>
                  <a:cs typeface="Times New Roman" pitchFamily="18" charset="0"/>
                  <a:sym typeface="Symbol" pitchFamily="18" charset="2"/>
                </a:rPr>
                <a:t></a:t>
              </a:r>
              <a:r>
                <a:rPr lang="de-DE" sz="2400" baseline="-30000">
                  <a:latin typeface="TIMES" pitchFamily="18" charset="0"/>
                  <a:cs typeface="Times New Roman" pitchFamily="18" charset="0"/>
                </a:rPr>
                <a:t>i</a:t>
              </a:r>
              <a:r>
                <a:rPr lang="de-DE">
                  <a:sym typeface="Symbol" pitchFamily="18" charset="2"/>
                </a:rPr>
                <a:t> 	</a:t>
              </a:r>
              <a:r>
                <a:rPr lang="de-DE" i="1">
                  <a:solidFill>
                    <a:srgbClr val="003399"/>
                  </a:solidFill>
                  <a:sym typeface="Symbol" pitchFamily="18" charset="2"/>
                </a:rPr>
                <a:t>Minimierung des strukturellen Risikos</a:t>
              </a:r>
            </a:p>
            <a:p>
              <a:pPr>
                <a:spcBef>
                  <a:spcPct val="0"/>
                </a:spcBef>
              </a:pPr>
              <a:r>
                <a:rPr lang="de-DE" i="1">
                  <a:solidFill>
                    <a:srgbClr val="003399"/>
                  </a:solidFill>
                  <a:sym typeface="Symbol" pitchFamily="18" charset="2"/>
                </a:rPr>
                <a:t>			</a:t>
              </a:r>
              <a:r>
                <a:rPr lang="de-DE" sz="1800" i="1">
                  <a:solidFill>
                    <a:srgbClr val="66CCFF"/>
                  </a:solidFill>
                  <a:sym typeface="Symbol" pitchFamily="18" charset="2"/>
                </a:rPr>
                <a:t>Schlupfvariable</a:t>
              </a:r>
            </a:p>
          </p:txBody>
        </p:sp>
        <p:sp>
          <p:nvSpPr>
            <p:cNvPr id="35851" name="Line 5"/>
            <p:cNvSpPr>
              <a:spLocks noChangeShapeType="1"/>
            </p:cNvSpPr>
            <p:nvPr/>
          </p:nvSpPr>
          <p:spPr bwMode="auto">
            <a:xfrm flipH="1" flipV="1">
              <a:off x="2412" y="2998"/>
              <a:ext cx="257" cy="141"/>
            </a:xfrm>
            <a:prstGeom prst="line">
              <a:avLst/>
            </a:prstGeom>
            <a:noFill/>
            <a:ln w="38100">
              <a:solidFill>
                <a:srgbClr val="CCE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de-DE"/>
            </a:p>
          </p:txBody>
        </p:sp>
      </p:grpSp>
      <p:sp>
        <p:nvSpPr>
          <p:cNvPr id="3584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1536700" y="2374900"/>
          <a:ext cx="53181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0" name="Equation" r:id="rId3" imgW="253890" imgH="241195" progId="Equation.DSMT4">
                  <p:embed/>
                </p:oleObj>
              </mc:Choice>
              <mc:Fallback>
                <p:oleObj name="Equation" r:id="rId3" imgW="253890" imgH="24119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2374900"/>
                        <a:ext cx="531813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50965"/>
              </p:ext>
            </p:extLst>
          </p:nvPr>
        </p:nvGraphicFramePr>
        <p:xfrm>
          <a:off x="4019549" y="2984818"/>
          <a:ext cx="268288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1" name="Equation" r:id="rId5" imgW="114201" imgH="241091" progId="Equation.DSMT4">
                  <p:embed/>
                </p:oleObj>
              </mc:Choice>
              <mc:Fallback>
                <p:oleObj name="Equation" r:id="rId5" imgW="114201" imgH="241091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49" y="2984818"/>
                        <a:ext cx="268288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Gesamtanpassung : </a:t>
            </a:r>
            <a:r>
              <a:rPr lang="de-DE" sz="2400" i="1" dirty="0" err="1" smtClean="0"/>
              <a:t>support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vector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machine</a:t>
            </a:r>
            <a:endParaRPr lang="de-DE" sz="2400" i="1" dirty="0" smtClean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70000"/>
              </a:lnSpc>
              <a:buFontTx/>
              <a:buNone/>
            </a:pPr>
            <a:r>
              <a:rPr lang="de-DE" smtClean="0"/>
              <a:t>Ansatz 	</a:t>
            </a:r>
            <a:r>
              <a:rPr lang="de-DE" b="0" i="1" smtClean="0"/>
              <a:t>support vector</a:t>
            </a:r>
            <a:r>
              <a:rPr lang="de-DE" b="0" smtClean="0"/>
              <a:t> – Maschine</a:t>
            </a:r>
          </a:p>
          <a:p>
            <a:pPr marL="0" indent="0">
              <a:lnSpc>
                <a:spcPct val="70000"/>
              </a:lnSpc>
              <a:buFontTx/>
              <a:buBlip>
                <a:blip r:embed="rId3"/>
              </a:buBlip>
            </a:pPr>
            <a:r>
              <a:rPr lang="it-IT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b="0" smtClean="0">
                <a:solidFill>
                  <a:srgbClr val="000000"/>
                </a:solidFill>
                <a:cs typeface="Times New Roman" pitchFamily="18" charset="0"/>
              </a:rPr>
              <a:t>Alle Muster sind in in einem Cluster:</a:t>
            </a:r>
            <a:r>
              <a:rPr lang="it-IT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| </a:t>
            </a:r>
            <a:r>
              <a:rPr lang="it-IT" sz="2000" smtClean="0">
                <a:solidFill>
                  <a:srgbClr val="000000"/>
                </a:solidFill>
                <a:cs typeface="Times New Roman" pitchFamily="18" charset="0"/>
              </a:rPr>
              <a:t>z</a:t>
            </a:r>
            <a:r>
              <a:rPr lang="it-IT" b="0" baseline="-30000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it-IT" sz="2000" b="0" smtClean="0">
                <a:solidFill>
                  <a:srgbClr val="000000"/>
                </a:solidFill>
                <a:cs typeface="Times New Roman" pitchFamily="18" charset="0"/>
              </a:rPr>
              <a:t>–</a:t>
            </a:r>
            <a:r>
              <a:rPr lang="it-IT" sz="2000" smtClean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it-IT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| &lt; </a:t>
            </a:r>
            <a:r>
              <a:rPr lang="it-IT" sz="2000" b="0" smtClean="0">
                <a:solidFill>
                  <a:srgbClr val="000000"/>
                </a:solidFill>
                <a:cs typeface="Times New Roman" pitchFamily="18" charset="0"/>
              </a:rPr>
              <a:t>r</a:t>
            </a:r>
            <a:r>
              <a:rPr lang="it-IT" sz="20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Kugelradius</a:t>
            </a:r>
          </a:p>
          <a:p>
            <a:pPr marL="0" indent="0">
              <a:lnSpc>
                <a:spcPct val="70000"/>
              </a:lnSpc>
              <a:buFontTx/>
              <a:buBlip>
                <a:blip r:embed="rId3"/>
              </a:buBlip>
            </a:pPr>
            <a:r>
              <a:rPr lang="de-DE" sz="2000" b="0" smtClean="0"/>
              <a:t> Endliche Beschreibung der Trennung |</a:t>
            </a:r>
            <a:r>
              <a:rPr lang="de-DE" sz="2000" smtClean="0"/>
              <a:t>w</a:t>
            </a:r>
            <a:r>
              <a:rPr lang="de-DE" sz="2000" b="0" smtClean="0"/>
              <a:t>| </a:t>
            </a:r>
            <a:r>
              <a:rPr lang="de-DE" sz="2000" b="0" u="sng" smtClean="0"/>
              <a:t>&lt;</a:t>
            </a:r>
            <a:r>
              <a:rPr lang="de-DE" sz="2000" b="0" smtClean="0"/>
              <a:t> A</a:t>
            </a:r>
            <a:r>
              <a:rPr lang="de-DE" sz="2000" smtClean="0"/>
              <a:t> </a:t>
            </a:r>
          </a:p>
          <a:p>
            <a:pPr marL="0" indent="0">
              <a:lnSpc>
                <a:spcPct val="70000"/>
              </a:lnSpc>
              <a:buSzPct val="145000"/>
              <a:buFont typeface="Symbol" pitchFamily="18" charset="2"/>
              <a:buChar char="Þ"/>
            </a:pP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 	</a:t>
            </a:r>
            <a:r>
              <a:rPr lang="de-DE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h </a:t>
            </a:r>
            <a:r>
              <a:rPr lang="de-DE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&lt; r</a:t>
            </a:r>
            <a:r>
              <a:rPr lang="de-DE" baseline="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2</a:t>
            </a:r>
            <a:r>
              <a:rPr lang="de-DE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A</a:t>
            </a:r>
            <a:r>
              <a:rPr lang="de-DE" baseline="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2</a:t>
            </a:r>
            <a:r>
              <a:rPr lang="de-DE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+ 1</a:t>
            </a:r>
            <a:r>
              <a:rPr lang="de-DE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			</a:t>
            </a:r>
            <a:r>
              <a:rPr lang="de-DE" sz="2000" b="0" smtClean="0">
                <a:solidFill>
                  <a:schemeClr val="bg2"/>
                </a:solidFill>
                <a:latin typeface="TIMES" pitchFamily="18" charset="0"/>
                <a:cs typeface="Times New Roman" pitchFamily="18" charset="0"/>
              </a:rPr>
              <a:t>Vapnik 1995</a:t>
            </a:r>
          </a:p>
          <a:p>
            <a:pPr marL="0" indent="0">
              <a:lnSpc>
                <a:spcPct val="60000"/>
              </a:lnSpc>
              <a:buSzPct val="145000"/>
              <a:buFont typeface="Symbol" pitchFamily="18" charset="2"/>
              <a:buNone/>
            </a:pPr>
            <a:r>
              <a:rPr lang="de-DE" b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de-DE" sz="2000" b="0" smtClean="0">
                <a:cs typeface="Times New Roman" pitchFamily="18" charset="0"/>
              </a:rPr>
              <a:t>Reduzierung des</a:t>
            </a:r>
            <a:r>
              <a:rPr lang="de-DE" b="0" smtClean="0">
                <a:solidFill>
                  <a:schemeClr val="bg2"/>
                </a:solidFill>
                <a:cs typeface="Times New Roman" pitchFamily="18" charset="0"/>
              </a:rPr>
              <a:t> </a:t>
            </a:r>
            <a:r>
              <a:rPr lang="de-DE" sz="2000" b="0" smtClean="0">
                <a:cs typeface="Times New Roman" pitchFamily="18" charset="0"/>
              </a:rPr>
              <a:t>Klassifizierungsfehlers </a:t>
            </a:r>
          </a:p>
          <a:p>
            <a:pPr marL="0" indent="0">
              <a:lnSpc>
                <a:spcPct val="30000"/>
              </a:lnSpc>
              <a:buSzPct val="145000"/>
              <a:buFont typeface="Symbol" pitchFamily="18" charset="2"/>
              <a:buNone/>
            </a:pPr>
            <a:r>
              <a:rPr lang="de-DE" sz="2000" b="0" smtClean="0">
                <a:cs typeface="Times New Roman" pitchFamily="18" charset="0"/>
              </a:rPr>
              <a:t>	durch Beschränkung von </a:t>
            </a:r>
            <a:r>
              <a:rPr lang="de-DE" sz="2000" b="0" i="1" smtClean="0">
                <a:cs typeface="Times New Roman" pitchFamily="18" charset="0"/>
              </a:rPr>
              <a:t>h</a:t>
            </a:r>
          </a:p>
          <a:p>
            <a:pPr marL="0" indent="0">
              <a:lnSpc>
                <a:spcPct val="230000"/>
              </a:lnSpc>
              <a:spcBef>
                <a:spcPct val="0"/>
              </a:spcBef>
              <a:buFontTx/>
              <a:buNone/>
            </a:pPr>
            <a:r>
              <a:rPr lang="de-DE" sz="2000" smtClean="0"/>
              <a:t>Neues Ziel</a:t>
            </a:r>
            <a:r>
              <a:rPr lang="de-DE" sz="2000" b="0" smtClean="0"/>
              <a:t>: Minimierung von</a:t>
            </a:r>
          </a:p>
          <a:p>
            <a:pPr marL="0" indent="0">
              <a:lnSpc>
                <a:spcPct val="170000"/>
              </a:lnSpc>
              <a:spcBef>
                <a:spcPct val="0"/>
              </a:spcBef>
              <a:buFontTx/>
              <a:buNone/>
            </a:pPr>
            <a:r>
              <a:rPr lang="de-DE" sz="2000" b="0" smtClean="0"/>
              <a:t>	T(</a:t>
            </a:r>
            <a:r>
              <a:rPr lang="de-DE" sz="2000" smtClean="0"/>
              <a:t>w</a:t>
            </a:r>
            <a:r>
              <a:rPr lang="de-DE" sz="2000" b="0" smtClean="0"/>
              <a:t>, </a:t>
            </a:r>
            <a:r>
              <a:rPr lang="de-DE" sz="2000" b="0" smtClean="0">
                <a:sym typeface="Symbol" pitchFamily="18" charset="2"/>
              </a:rPr>
              <a:t></a:t>
            </a:r>
            <a:r>
              <a:rPr lang="de-DE" sz="2000" b="0" baseline="-25000" smtClean="0"/>
              <a:t>i</a:t>
            </a:r>
            <a:r>
              <a:rPr lang="de-DE" sz="2000" b="0" smtClean="0">
                <a:sym typeface="Symbol" pitchFamily="18" charset="2"/>
              </a:rPr>
              <a:t>) = ½ </a:t>
            </a:r>
            <a:r>
              <a:rPr lang="de-DE" sz="2000" smtClean="0">
                <a:sym typeface="Symbol" pitchFamily="18" charset="2"/>
              </a:rPr>
              <a:t>w</a:t>
            </a:r>
            <a:r>
              <a:rPr lang="de-DE" sz="2000" b="0" baseline="30000" smtClean="0">
                <a:sym typeface="Symbol" pitchFamily="18" charset="2"/>
              </a:rPr>
              <a:t>2</a:t>
            </a:r>
            <a:r>
              <a:rPr lang="de-DE" sz="2000" b="0" smtClean="0">
                <a:sym typeface="Symbol" pitchFamily="18" charset="2"/>
              </a:rPr>
              <a:t> + </a:t>
            </a:r>
            <a:r>
              <a:rPr lang="de-DE" sz="2000" smtClean="0">
                <a:solidFill>
                  <a:srgbClr val="339966"/>
                </a:solidFill>
                <a:latin typeface="Symbol" pitchFamily="18" charset="2"/>
                <a:sym typeface="Symbol" pitchFamily="18" charset="2"/>
              </a:rPr>
              <a:t>g</a:t>
            </a:r>
          </a:p>
          <a:p>
            <a:pPr marL="0" indent="0">
              <a:lnSpc>
                <a:spcPct val="80000"/>
              </a:lnSpc>
              <a:buSzPct val="145000"/>
              <a:buFont typeface="Symbol" pitchFamily="18" charset="2"/>
              <a:buNone/>
            </a:pPr>
            <a:r>
              <a:rPr lang="de-DE" sz="2000" b="0" i="1" smtClean="0">
                <a:cs typeface="Times New Roman" pitchFamily="18" charset="0"/>
              </a:rPr>
              <a:t>		mit NB </a:t>
            </a:r>
            <a:r>
              <a:rPr lang="pl-PL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g(</a:t>
            </a:r>
            <a:r>
              <a:rPr lang="pl-PL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w</a:t>
            </a:r>
            <a:r>
              <a:rPr lang="pl-PL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,i) = 1 </a:t>
            </a:r>
            <a:r>
              <a:rPr lang="pl-PL" sz="2000" b="0" smtClean="0">
                <a:solidFill>
                  <a:srgbClr val="000000"/>
                </a:solidFill>
                <a:cs typeface="Times New Roman" pitchFamily="18" charset="0"/>
              </a:rPr>
              <a:t>–</a:t>
            </a:r>
            <a:r>
              <a:rPr lang="pl-PL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(</a:t>
            </a:r>
            <a:r>
              <a:rPr lang="pl-PL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w</a:t>
            </a:r>
            <a:r>
              <a:rPr lang="pl-PL" sz="2000" b="0" baseline="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T</a:t>
            </a:r>
            <a:r>
              <a:rPr lang="pl-PL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z</a:t>
            </a:r>
            <a:r>
              <a:rPr lang="pl-PL" b="0" baseline="-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pl-PL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pl-PL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+ b)y</a:t>
            </a:r>
            <a:r>
              <a:rPr lang="pl-PL" b="0" baseline="-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pl-PL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pl-PL" b="0" smtClean="0">
                <a:solidFill>
                  <a:srgbClr val="000000"/>
                </a:solidFill>
                <a:cs typeface="Times New Roman" pitchFamily="18" charset="0"/>
              </a:rPr>
              <a:t>–</a:t>
            </a:r>
            <a:r>
              <a:rPr lang="pl-PL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de-DE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  <a:sym typeface="Symbol" pitchFamily="18" charset="2"/>
              </a:rPr>
              <a:t></a:t>
            </a:r>
            <a:r>
              <a:rPr lang="pl-PL" b="0" baseline="-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pl-PL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pl-PL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= 0</a:t>
            </a:r>
            <a:r>
              <a:rPr lang="de-DE" sz="2000" b="0" i="1" smtClean="0">
                <a:cs typeface="Times New Roman" pitchFamily="18" charset="0"/>
              </a:rPr>
              <a:t> </a:t>
            </a:r>
          </a:p>
        </p:txBody>
      </p:sp>
      <p:sp>
        <p:nvSpPr>
          <p:cNvPr id="36866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3686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E4BDA117-F7F7-4DCE-9EC0-8CD196DE4B51}" type="slidenum">
              <a:rPr lang="de-DE" sz="1000" smtClean="0"/>
              <a:pPr/>
              <a:t>34</a:t>
            </a:fld>
            <a:r>
              <a:rPr lang="de-DE" sz="1000" smtClean="0"/>
              <a:t> -</a:t>
            </a:r>
          </a:p>
        </p:txBody>
      </p:sp>
      <p:graphicFrame>
        <p:nvGraphicFramePr>
          <p:cNvPr id="146436" name="Object 4"/>
          <p:cNvGraphicFramePr>
            <a:graphicFrameLocks noChangeAspect="1"/>
          </p:cNvGraphicFramePr>
          <p:nvPr/>
        </p:nvGraphicFramePr>
        <p:xfrm>
          <a:off x="3711575" y="4197350"/>
          <a:ext cx="61912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0" name="Equation" r:id="rId4" imgW="317362" imgH="418918" progId="Equation.DSMT4">
                  <p:embed/>
                </p:oleObj>
              </mc:Choice>
              <mc:Fallback>
                <p:oleObj name="Equation" r:id="rId4" imgW="317362" imgH="418918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575" y="4197350"/>
                        <a:ext cx="619125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smtClean="0"/>
              <a:t>Gesamtanpassung : </a:t>
            </a:r>
            <a:r>
              <a:rPr lang="de-DE" sz="2400" i="1" smtClean="0"/>
              <a:t>support vector machine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Ansatz	</a:t>
            </a:r>
            <a:r>
              <a:rPr lang="de-DE" b="0" i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Lagrangefunktion</a:t>
            </a:r>
          </a:p>
          <a:p>
            <a:pPr marL="0" indent="0">
              <a:buFontTx/>
              <a:buNone/>
            </a:pP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	L(w,</a:t>
            </a:r>
            <a:r>
              <a:rPr lang="de-DE" b="0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de-DE" sz="2800" b="0" baseline="-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1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,..,</a:t>
            </a:r>
            <a:r>
              <a:rPr lang="de-DE" b="0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de-DE" sz="2800" b="0" baseline="-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N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 = T(w, 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  <a:sym typeface="Symbol" pitchFamily="18" charset="2"/>
              </a:rPr>
              <a:t></a:t>
            </a:r>
            <a:r>
              <a:rPr lang="de-DE" sz="2800" b="0" baseline="-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 +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	</a:t>
            </a:r>
            <a:r>
              <a:rPr lang="de-DE" b="0" smtClean="0"/>
              <a:t>     L = </a:t>
            </a:r>
            <a:r>
              <a:rPr lang="de-DE" smtClean="0"/>
              <a:t>w </a:t>
            </a:r>
            <a:r>
              <a:rPr lang="de-DE" b="0" smtClean="0"/>
              <a:t>–              = 0      oder    </a:t>
            </a:r>
            <a:r>
              <a:rPr lang="de-DE" smtClean="0"/>
              <a:t>w </a:t>
            </a:r>
            <a:r>
              <a:rPr lang="de-DE" b="0" smtClean="0"/>
              <a:t>=</a:t>
            </a:r>
          </a:p>
          <a:p>
            <a:pPr marL="0" indent="0">
              <a:lnSpc>
                <a:spcPct val="300000"/>
              </a:lnSpc>
              <a:buFontTx/>
              <a:buNone/>
            </a:pPr>
            <a:r>
              <a:rPr lang="de-DE" smtClean="0"/>
              <a:t>Bestimmung</a:t>
            </a:r>
            <a:r>
              <a:rPr lang="de-DE" b="0" smtClean="0"/>
              <a:t> der </a:t>
            </a:r>
            <a:r>
              <a:rPr lang="de-DE" b="0" smtClean="0">
                <a:latin typeface="Symbol" pitchFamily="18" charset="2"/>
              </a:rPr>
              <a:t>m</a:t>
            </a:r>
            <a:r>
              <a:rPr lang="de-DE" b="0" baseline="-25000" smtClean="0"/>
              <a:t>i</a:t>
            </a:r>
            <a:r>
              <a:rPr lang="de-DE" smtClean="0"/>
              <a:t> </a:t>
            </a:r>
            <a:r>
              <a:rPr lang="de-DE" b="0" smtClean="0"/>
              <a:t>durch Maximierung von</a:t>
            </a:r>
          </a:p>
          <a:p>
            <a:pPr marL="0" indent="0">
              <a:buFontTx/>
              <a:buNone/>
            </a:pPr>
            <a:r>
              <a:rPr lang="de-DE" smtClean="0"/>
              <a:t>	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W(</a:t>
            </a:r>
            <a:r>
              <a:rPr lang="de-DE" b="0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a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</a:t>
            </a:r>
            <a:r>
              <a:rPr lang="de-DE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=       –</a:t>
            </a:r>
            <a:r>
              <a:rPr lang="en-GB" b="0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½</a:t>
            </a:r>
            <a:r>
              <a:rPr lang="de-DE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w</a:t>
            </a:r>
            <a:r>
              <a:rPr lang="de-DE" sz="2800" b="0" baseline="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2</a:t>
            </a:r>
            <a:r>
              <a:rPr lang="de-DE" b="0" smtClean="0"/>
              <a:t> 		</a:t>
            </a:r>
            <a:r>
              <a:rPr lang="de-DE" b="0" i="1" smtClean="0"/>
              <a:t>quadrat. Optimierung</a:t>
            </a:r>
          </a:p>
          <a:p>
            <a:pPr marL="0" indent="0">
              <a:buFontTx/>
              <a:buNone/>
            </a:pPr>
            <a:r>
              <a:rPr lang="de-DE" b="0" smtClean="0"/>
              <a:t>	</a:t>
            </a:r>
            <a:r>
              <a:rPr lang="de-DE" sz="2000" b="0" i="1" smtClean="0"/>
              <a:t>mit NB</a:t>
            </a:r>
            <a:r>
              <a:rPr lang="de-DE" b="0" smtClean="0"/>
              <a:t>     </a:t>
            </a:r>
            <a:r>
              <a:rPr lang="de-DE" sz="2000" b="0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0 &lt; m</a:t>
            </a:r>
            <a:r>
              <a:rPr lang="de-DE" b="0" baseline="-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de-DE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de-DE" sz="2000" b="0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&lt; </a:t>
            </a:r>
            <a:r>
              <a:rPr lang="de-DE" sz="2000" smtClean="0">
                <a:solidFill>
                  <a:srgbClr val="339966"/>
                </a:solidFill>
                <a:latin typeface="Symbol" pitchFamily="18" charset="2"/>
                <a:cs typeface="Times New Roman" pitchFamily="18" charset="0"/>
              </a:rPr>
              <a:t>g</a:t>
            </a:r>
            <a:r>
              <a:rPr lang="de-DE" sz="2000" b="0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 ,  </a:t>
            </a:r>
            <a:r>
              <a:rPr lang="de-DE" sz="2000" b="0" i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 </a:t>
            </a:r>
            <a:r>
              <a:rPr lang="de-DE" sz="2000" b="0" i="1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= 1,...,N</a:t>
            </a:r>
            <a:r>
              <a:rPr lang="de-DE" b="0" smtClean="0"/>
              <a:t>  </a:t>
            </a:r>
            <a:r>
              <a:rPr lang="de-DE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und            </a:t>
            </a:r>
            <a:r>
              <a:rPr lang="en-GB" sz="2000" b="0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= </a:t>
            </a:r>
            <a:r>
              <a:rPr lang="de-DE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0</a:t>
            </a:r>
            <a:r>
              <a:rPr lang="de-DE" b="0" smtClean="0"/>
              <a:t> </a:t>
            </a:r>
          </a:p>
          <a:p>
            <a:pPr marL="0" indent="0">
              <a:buFontTx/>
              <a:buNone/>
            </a:pPr>
            <a:r>
              <a:rPr lang="de-DE" b="0" smtClean="0"/>
              <a:t>	 </a:t>
            </a:r>
            <a:r>
              <a:rPr lang="de-DE" b="0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de-DE" b="0" baseline="-30000" smtClean="0">
                <a:solidFill>
                  <a:srgbClr val="000000"/>
                </a:solidFill>
                <a:cs typeface="Times New Roman" pitchFamily="18" charset="0"/>
              </a:rPr>
              <a:t>i </a:t>
            </a:r>
            <a:r>
              <a:rPr lang="de-DE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de-DE" b="0" smtClean="0">
                <a:solidFill>
                  <a:srgbClr val="000000"/>
                </a:solidFill>
                <a:cs typeface="Times New Roman" pitchFamily="18" charset="0"/>
              </a:rPr>
              <a:t> 0</a:t>
            </a:r>
            <a:r>
              <a:rPr lang="de-DE" b="0" smtClean="0"/>
              <a:t> :  </a:t>
            </a:r>
            <a:r>
              <a:rPr lang="de-DE" smtClean="0">
                <a:solidFill>
                  <a:srgbClr val="000000"/>
                </a:solidFill>
                <a:cs typeface="Times New Roman" pitchFamily="18" charset="0"/>
              </a:rPr>
              <a:t>z</a:t>
            </a:r>
            <a:r>
              <a:rPr lang="de-DE" b="0" baseline="-30000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de-DE" b="0" smtClean="0">
                <a:solidFill>
                  <a:schemeClr val="accent2"/>
                </a:solidFill>
                <a:cs typeface="Times New Roman" pitchFamily="18" charset="0"/>
              </a:rPr>
              <a:t> = Support-Vektoren</a:t>
            </a:r>
            <a:r>
              <a:rPr lang="de-DE" b="0" smtClean="0"/>
              <a:t> </a:t>
            </a:r>
          </a:p>
        </p:txBody>
      </p:sp>
      <p:sp>
        <p:nvSpPr>
          <p:cNvPr id="3789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3789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1CE421FA-DD5C-492B-9690-7CD397A92978}" type="slidenum">
              <a:rPr lang="de-DE" sz="1000" smtClean="0"/>
              <a:pPr/>
              <a:t>35</a:t>
            </a:fld>
            <a:r>
              <a:rPr lang="de-DE" sz="1000" smtClean="0"/>
              <a:t> -</a:t>
            </a:r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789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828324"/>
              </p:ext>
            </p:extLst>
          </p:nvPr>
        </p:nvGraphicFramePr>
        <p:xfrm>
          <a:off x="4823460" y="1729740"/>
          <a:ext cx="144462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7" name="Equation" r:id="rId3" imgW="660400" imgH="419100" progId="Equation.DSMT4">
                  <p:embed/>
                </p:oleObj>
              </mc:Choice>
              <mc:Fallback>
                <p:oleObj name="Equation" r:id="rId3" imgW="660400" imgH="419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3460" y="1729740"/>
                        <a:ext cx="1444625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1473200" y="2446338"/>
          <a:ext cx="4635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8" name="Equation" r:id="rId5" imgW="228600" imgH="330200" progId="Equation.DSMT4">
                  <p:embed/>
                </p:oleObj>
              </mc:Choice>
              <mc:Fallback>
                <p:oleObj name="Equation" r:id="rId5" imgW="228600" imgH="330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2446338"/>
                        <a:ext cx="4635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998788"/>
              </p:ext>
            </p:extLst>
          </p:nvPr>
        </p:nvGraphicFramePr>
        <p:xfrm>
          <a:off x="6528753" y="2498408"/>
          <a:ext cx="113506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9" name="Equation" r:id="rId7" imgW="545863" imgH="418918" progId="Equation.DSMT4">
                  <p:embed/>
                </p:oleObj>
              </mc:Choice>
              <mc:Fallback>
                <p:oleObj name="Equation" r:id="rId7" imgW="545863" imgH="418918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8753" y="2498408"/>
                        <a:ext cx="113506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03688"/>
              </p:ext>
            </p:extLst>
          </p:nvPr>
        </p:nvGraphicFramePr>
        <p:xfrm>
          <a:off x="2964180" y="2435543"/>
          <a:ext cx="1219200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0" name="Equation" r:id="rId9" imgW="545863" imgH="418918" progId="Equation.DSMT4">
                  <p:embed/>
                </p:oleObj>
              </mc:Choice>
              <mc:Fallback>
                <p:oleObj name="Equation" r:id="rId9" imgW="545863" imgH="418918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4180" y="2435543"/>
                        <a:ext cx="1219200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4746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527131"/>
              </p:ext>
            </p:extLst>
          </p:nvPr>
        </p:nvGraphicFramePr>
        <p:xfrm>
          <a:off x="2496820" y="4455160"/>
          <a:ext cx="64770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1" name="Equation" r:id="rId10" imgW="330200" imgH="419100" progId="Equation.DSMT4">
                  <p:embed/>
                </p:oleObj>
              </mc:Choice>
              <mc:Fallback>
                <p:oleObj name="Equation" r:id="rId10" imgW="330200" imgH="4191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6820" y="4455160"/>
                        <a:ext cx="647700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4747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69142"/>
              </p:ext>
            </p:extLst>
          </p:nvPr>
        </p:nvGraphicFramePr>
        <p:xfrm>
          <a:off x="5471160" y="5158740"/>
          <a:ext cx="855663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2" name="Equation" r:id="rId12" imgW="444307" imgH="418918" progId="Equation.DSMT4">
                  <p:embed/>
                </p:oleObj>
              </mc:Choice>
              <mc:Fallback>
                <p:oleObj name="Equation" r:id="rId12" imgW="444307" imgH="418918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1160" y="5158740"/>
                        <a:ext cx="855663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smtClean="0"/>
              <a:t>Gesamtanpassung : </a:t>
            </a:r>
            <a:r>
              <a:rPr lang="de-DE" sz="2400" i="1" smtClean="0"/>
              <a:t>support vector machine</a:t>
            </a:r>
          </a:p>
        </p:txBody>
      </p:sp>
      <p:sp>
        <p:nvSpPr>
          <p:cNvPr id="3891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mtClean="0"/>
              <a:t>Ergebnis</a:t>
            </a:r>
            <a:r>
              <a:rPr lang="de-DE" b="0" smtClean="0"/>
              <a:t>: Klassifizierung mit </a:t>
            </a:r>
          </a:p>
          <a:p>
            <a:pPr marL="0" indent="0">
              <a:buFontTx/>
              <a:buNone/>
            </a:pPr>
            <a:r>
              <a:rPr lang="de-DE" b="0" smtClean="0"/>
              <a:t>	</a:t>
            </a:r>
            <a:r>
              <a:rPr lang="de-DE" sz="2000" b="0" smtClean="0"/>
              <a:t>f(</a:t>
            </a:r>
            <a:r>
              <a:rPr lang="de-DE" sz="2000" smtClean="0"/>
              <a:t>x</a:t>
            </a:r>
            <a:r>
              <a:rPr lang="de-DE" sz="2000" b="0" smtClean="0"/>
              <a:t>)</a:t>
            </a:r>
            <a:r>
              <a:rPr lang="de-DE" b="0" smtClean="0"/>
              <a:t> </a:t>
            </a:r>
            <a:r>
              <a:rPr lang="de-DE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= sgn(</a:t>
            </a:r>
            <a:r>
              <a:rPr lang="de-DE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w</a:t>
            </a:r>
            <a:r>
              <a:rPr lang="de-DE" sz="2000" b="0" baseline="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T</a:t>
            </a:r>
            <a:r>
              <a:rPr lang="de-DE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z </a:t>
            </a:r>
            <a:r>
              <a:rPr lang="de-DE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+ b) =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de-DE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sgn(            K(</a:t>
            </a:r>
            <a:r>
              <a:rPr lang="de-DE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c</a:t>
            </a:r>
            <a:r>
              <a:rPr lang="de-DE" b="0" baseline="-30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de-DE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,</a:t>
            </a:r>
            <a:r>
              <a:rPr lang="de-DE" sz="200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x</a:t>
            </a:r>
            <a:r>
              <a:rPr lang="de-DE" sz="20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 +b )</a:t>
            </a:r>
            <a:r>
              <a:rPr lang="de-DE" b="0" smtClean="0"/>
              <a:t> </a:t>
            </a:r>
            <a:r>
              <a:rPr lang="de-DE" sz="2000" b="0" smtClean="0">
                <a:solidFill>
                  <a:srgbClr val="66CCFF"/>
                </a:solidFill>
              </a:rPr>
              <a:t>2-Schicht-RBF-Netz</a:t>
            </a:r>
          </a:p>
        </p:txBody>
      </p:sp>
      <p:sp>
        <p:nvSpPr>
          <p:cNvPr id="38914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3891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C647ED82-1A2E-4BA9-8AD0-9D4B4E51EBB7}" type="slidenum">
              <a:rPr lang="de-DE" sz="1000" smtClean="0"/>
              <a:pPr/>
              <a:t>36</a:t>
            </a:fld>
            <a:r>
              <a:rPr lang="de-DE" sz="1000" smtClean="0"/>
              <a:t> -</a:t>
            </a:r>
          </a:p>
        </p:txBody>
      </p:sp>
      <p:sp>
        <p:nvSpPr>
          <p:cNvPr id="148515" name="Oval 35"/>
          <p:cNvSpPr>
            <a:spLocks noChangeArrowheads="1"/>
          </p:cNvSpPr>
          <p:nvPr/>
        </p:nvSpPr>
        <p:spPr bwMode="auto">
          <a:xfrm>
            <a:off x="6254750" y="3797300"/>
            <a:ext cx="123825" cy="152400"/>
          </a:xfrm>
          <a:prstGeom prst="ellipse">
            <a:avLst/>
          </a:prstGeom>
          <a:solidFill>
            <a:srgbClr val="FF9900">
              <a:alpha val="4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389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892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892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892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879422"/>
              </p:ext>
            </p:extLst>
          </p:nvPr>
        </p:nvGraphicFramePr>
        <p:xfrm>
          <a:off x="4232275" y="1798320"/>
          <a:ext cx="9366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7" name="Equation" r:id="rId3" imgW="444307" imgH="418918" progId="Equation.DSMT4">
                  <p:embed/>
                </p:oleObj>
              </mc:Choice>
              <mc:Fallback>
                <p:oleObj name="Equation" r:id="rId3" imgW="444307" imgH="418918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2275" y="1798320"/>
                        <a:ext cx="9366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495" name="Text Box 15"/>
          <p:cNvSpPr txBox="1">
            <a:spLocks noChangeArrowheads="1"/>
          </p:cNvSpPr>
          <p:nvPr/>
        </p:nvSpPr>
        <p:spPr bwMode="auto">
          <a:xfrm>
            <a:off x="609600" y="2743200"/>
            <a:ext cx="44831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2400" b="1"/>
              <a:t>Beispiel		</a:t>
            </a:r>
            <a:r>
              <a:rPr lang="de-DE" sz="1600" i="1"/>
              <a:t>Supportvektoren</a:t>
            </a:r>
          </a:p>
          <a:p>
            <a:pPr>
              <a:lnSpc>
                <a:spcPct val="50000"/>
              </a:lnSpc>
            </a:pPr>
            <a:r>
              <a:rPr lang="de-DE" sz="1600"/>
              <a:t>lin. Separierung		</a:t>
            </a:r>
          </a:p>
        </p:txBody>
      </p:sp>
      <p:pic>
        <p:nvPicPr>
          <p:cNvPr id="148499" name="Picture 19"/>
          <p:cNvPicPr>
            <a:picLocks noChangeAspect="1" noChangeArrowheads="1"/>
          </p:cNvPicPr>
          <p:nvPr/>
        </p:nvPicPr>
        <p:blipFill>
          <a:blip r:embed="rId5" cstate="print">
            <a:lum bright="-100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3594100"/>
            <a:ext cx="3265488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8511" name="Line 31"/>
          <p:cNvSpPr>
            <a:spLocks noChangeShapeType="1"/>
          </p:cNvSpPr>
          <p:nvPr/>
        </p:nvSpPr>
        <p:spPr bwMode="auto">
          <a:xfrm>
            <a:off x="1276350" y="3619500"/>
            <a:ext cx="2838450" cy="286702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48512" name="Oval 32"/>
          <p:cNvSpPr>
            <a:spLocks noChangeArrowheads="1"/>
          </p:cNvSpPr>
          <p:nvPr/>
        </p:nvSpPr>
        <p:spPr bwMode="auto">
          <a:xfrm>
            <a:off x="2428875" y="5019675"/>
            <a:ext cx="123825" cy="152400"/>
          </a:xfrm>
          <a:prstGeom prst="ellipse">
            <a:avLst/>
          </a:prstGeom>
          <a:solidFill>
            <a:srgbClr val="FF9900">
              <a:alpha val="4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48513" name="Oval 33"/>
          <p:cNvSpPr>
            <a:spLocks noChangeArrowheads="1"/>
          </p:cNvSpPr>
          <p:nvPr/>
        </p:nvSpPr>
        <p:spPr bwMode="auto">
          <a:xfrm>
            <a:off x="2663825" y="4778375"/>
            <a:ext cx="123825" cy="152400"/>
          </a:xfrm>
          <a:prstGeom prst="ellipse">
            <a:avLst/>
          </a:prstGeom>
          <a:solidFill>
            <a:schemeClr val="accent2">
              <a:alpha val="4196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48514" name="Oval 34"/>
          <p:cNvSpPr>
            <a:spLocks noChangeArrowheads="1"/>
          </p:cNvSpPr>
          <p:nvPr/>
        </p:nvSpPr>
        <p:spPr bwMode="auto">
          <a:xfrm>
            <a:off x="6178550" y="5292725"/>
            <a:ext cx="123825" cy="152400"/>
          </a:xfrm>
          <a:prstGeom prst="ellipse">
            <a:avLst/>
          </a:prstGeom>
          <a:solidFill>
            <a:srgbClr val="FF9900">
              <a:alpha val="4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48516" name="Oval 36"/>
          <p:cNvSpPr>
            <a:spLocks noChangeArrowheads="1"/>
          </p:cNvSpPr>
          <p:nvPr/>
        </p:nvSpPr>
        <p:spPr bwMode="auto">
          <a:xfrm>
            <a:off x="7108825" y="4060825"/>
            <a:ext cx="123825" cy="152400"/>
          </a:xfrm>
          <a:prstGeom prst="ellipse">
            <a:avLst/>
          </a:prstGeom>
          <a:solidFill>
            <a:srgbClr val="FF9900">
              <a:alpha val="4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48517" name="Oval 37"/>
          <p:cNvSpPr>
            <a:spLocks noChangeArrowheads="1"/>
          </p:cNvSpPr>
          <p:nvPr/>
        </p:nvSpPr>
        <p:spPr bwMode="auto">
          <a:xfrm>
            <a:off x="7315200" y="5495925"/>
            <a:ext cx="123825" cy="152400"/>
          </a:xfrm>
          <a:prstGeom prst="ellipse">
            <a:avLst/>
          </a:prstGeom>
          <a:solidFill>
            <a:srgbClr val="FF9900">
              <a:alpha val="4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48518" name="Oval 38"/>
          <p:cNvSpPr>
            <a:spLocks noChangeArrowheads="1"/>
          </p:cNvSpPr>
          <p:nvPr/>
        </p:nvSpPr>
        <p:spPr bwMode="auto">
          <a:xfrm>
            <a:off x="6508750" y="5299075"/>
            <a:ext cx="123825" cy="152400"/>
          </a:xfrm>
          <a:prstGeom prst="ellipse">
            <a:avLst/>
          </a:prstGeom>
          <a:solidFill>
            <a:schemeClr val="accent2">
              <a:alpha val="4196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48519" name="Oval 39"/>
          <p:cNvSpPr>
            <a:spLocks noChangeArrowheads="1"/>
          </p:cNvSpPr>
          <p:nvPr/>
        </p:nvSpPr>
        <p:spPr bwMode="auto">
          <a:xfrm>
            <a:off x="6124575" y="4581525"/>
            <a:ext cx="123825" cy="133350"/>
          </a:xfrm>
          <a:prstGeom prst="ellipse">
            <a:avLst/>
          </a:prstGeom>
          <a:solidFill>
            <a:schemeClr val="accent2">
              <a:alpha val="4196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pic>
        <p:nvPicPr>
          <p:cNvPr id="148502" name="Picture 2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900" y="3487738"/>
            <a:ext cx="3268663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8520" name="Freeform 40"/>
          <p:cNvSpPr>
            <a:spLocks/>
          </p:cNvSpPr>
          <p:nvPr/>
        </p:nvSpPr>
        <p:spPr bwMode="auto">
          <a:xfrm>
            <a:off x="6021388" y="3992563"/>
            <a:ext cx="1427162" cy="1709737"/>
          </a:xfrm>
          <a:custGeom>
            <a:avLst/>
            <a:gdLst>
              <a:gd name="T0" fmla="*/ 2147483647 w 899"/>
              <a:gd name="T1" fmla="*/ 2147483647 h 1077"/>
              <a:gd name="T2" fmla="*/ 2147483647 w 899"/>
              <a:gd name="T3" fmla="*/ 2147483647 h 1077"/>
              <a:gd name="T4" fmla="*/ 2147483647 w 899"/>
              <a:gd name="T5" fmla="*/ 2147483647 h 1077"/>
              <a:gd name="T6" fmla="*/ 2147483647 w 899"/>
              <a:gd name="T7" fmla="*/ 2147483647 h 1077"/>
              <a:gd name="T8" fmla="*/ 2147483647 w 899"/>
              <a:gd name="T9" fmla="*/ 2147483647 h 1077"/>
              <a:gd name="T10" fmla="*/ 2147483647 w 899"/>
              <a:gd name="T11" fmla="*/ 2147483647 h 1077"/>
              <a:gd name="T12" fmla="*/ 2147483647 w 899"/>
              <a:gd name="T13" fmla="*/ 2147483647 h 1077"/>
              <a:gd name="T14" fmla="*/ 2147483647 w 899"/>
              <a:gd name="T15" fmla="*/ 2147483647 h 10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99"/>
              <a:gd name="T25" fmla="*/ 0 h 1077"/>
              <a:gd name="T26" fmla="*/ 899 w 899"/>
              <a:gd name="T27" fmla="*/ 1077 h 107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99" h="1077">
                <a:moveTo>
                  <a:pt x="131" y="89"/>
                </a:moveTo>
                <a:cubicBezTo>
                  <a:pt x="215" y="35"/>
                  <a:pt x="289" y="0"/>
                  <a:pt x="389" y="23"/>
                </a:cubicBezTo>
                <a:cubicBezTo>
                  <a:pt x="489" y="46"/>
                  <a:pt x="648" y="106"/>
                  <a:pt x="731" y="227"/>
                </a:cubicBezTo>
                <a:cubicBezTo>
                  <a:pt x="851" y="407"/>
                  <a:pt x="899" y="503"/>
                  <a:pt x="851" y="773"/>
                </a:cubicBezTo>
                <a:cubicBezTo>
                  <a:pt x="829" y="916"/>
                  <a:pt x="664" y="1077"/>
                  <a:pt x="545" y="1073"/>
                </a:cubicBezTo>
                <a:cubicBezTo>
                  <a:pt x="426" y="1069"/>
                  <a:pt x="226" y="880"/>
                  <a:pt x="137" y="749"/>
                </a:cubicBezTo>
                <a:cubicBezTo>
                  <a:pt x="48" y="618"/>
                  <a:pt x="0" y="397"/>
                  <a:pt x="11" y="287"/>
                </a:cubicBezTo>
                <a:cubicBezTo>
                  <a:pt x="35" y="167"/>
                  <a:pt x="59" y="141"/>
                  <a:pt x="131" y="89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48521" name="Oval 41"/>
          <p:cNvSpPr>
            <a:spLocks noChangeArrowheads="1"/>
          </p:cNvSpPr>
          <p:nvPr/>
        </p:nvSpPr>
        <p:spPr bwMode="auto">
          <a:xfrm>
            <a:off x="3060700" y="2965450"/>
            <a:ext cx="123825" cy="133350"/>
          </a:xfrm>
          <a:prstGeom prst="ellipse">
            <a:avLst/>
          </a:prstGeom>
          <a:solidFill>
            <a:schemeClr val="accent2">
              <a:alpha val="4196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48522" name="Oval 42"/>
          <p:cNvSpPr>
            <a:spLocks noChangeArrowheads="1"/>
          </p:cNvSpPr>
          <p:nvPr/>
        </p:nvSpPr>
        <p:spPr bwMode="auto">
          <a:xfrm>
            <a:off x="3282950" y="2959100"/>
            <a:ext cx="123825" cy="133350"/>
          </a:xfrm>
          <a:prstGeom prst="ellipse">
            <a:avLst/>
          </a:prstGeom>
          <a:solidFill>
            <a:srgbClr val="FF9900">
              <a:alpha val="4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48523" name="Rectangle 43"/>
          <p:cNvSpPr>
            <a:spLocks noChangeArrowheads="1"/>
          </p:cNvSpPr>
          <p:nvPr/>
        </p:nvSpPr>
        <p:spPr bwMode="auto">
          <a:xfrm>
            <a:off x="3533775" y="3135313"/>
            <a:ext cx="3930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1600"/>
              <a:t>entspricht		nicht-lin. Separierung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515" grpId="0" animBg="1"/>
      <p:bldP spid="148511" grpId="0" animBg="1"/>
      <p:bldP spid="148512" grpId="0" animBg="1"/>
      <p:bldP spid="148513" grpId="0" animBg="1"/>
      <p:bldP spid="148514" grpId="0" animBg="1"/>
      <p:bldP spid="148516" grpId="0" animBg="1"/>
      <p:bldP spid="148517" grpId="0" animBg="1"/>
      <p:bldP spid="148518" grpId="0" animBg="1"/>
      <p:bldP spid="148519" grpId="0" animBg="1"/>
      <p:bldP spid="148520" grpId="0" animBg="1"/>
      <p:bldP spid="148521" grpId="0" animBg="1"/>
      <p:bldP spid="148522" grpId="0" animBg="1"/>
      <p:bldP spid="14852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el 1"/>
          <p:cNvSpPr>
            <a:spLocks noGrp="1"/>
          </p:cNvSpPr>
          <p:nvPr>
            <p:ph type="title" idx="4294967295"/>
          </p:nvPr>
        </p:nvSpPr>
        <p:spPr>
          <a:xfrm>
            <a:off x="611302" y="3200400"/>
            <a:ext cx="8532697" cy="861060"/>
          </a:xfrm>
        </p:spPr>
        <p:txBody>
          <a:bodyPr anchor="ctr"/>
          <a:lstStyle/>
          <a:p>
            <a:pPr marL="355600" indent="3175" eaLnBrk="1" hangingPunct="1">
              <a:lnSpc>
                <a:spcPct val="90000"/>
              </a:lnSpc>
            </a:pPr>
            <a:r>
              <a:rPr lang="de-DE" sz="3800" dirty="0" smtClean="0">
                <a:solidFill>
                  <a:srgbClr val="BFBFBF"/>
                </a:solidFill>
                <a:latin typeface="Arial Black" pitchFamily="34" charset="0"/>
                <a:cs typeface="Arial" pitchFamily="34" charset="0"/>
              </a:rPr>
              <a:t>Lernen in RBF-Netzen</a:t>
            </a:r>
          </a:p>
        </p:txBody>
      </p:sp>
      <p:sp>
        <p:nvSpPr>
          <p:cNvPr id="6148" name="Titel 1"/>
          <p:cNvSpPr txBox="1">
            <a:spLocks/>
          </p:cNvSpPr>
          <p:nvPr/>
        </p:nvSpPr>
        <p:spPr bwMode="auto">
          <a:xfrm>
            <a:off x="611187" y="4145282"/>
            <a:ext cx="8445499" cy="769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55600" indent="3175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sz="4000" b="1" dirty="0" err="1" smtClean="0">
                <a:solidFill>
                  <a:srgbClr val="BFBFBF"/>
                </a:solidFill>
                <a:latin typeface="Arial Black" pitchFamily="34" charset="0"/>
                <a:cs typeface="Arial" pitchFamily="34" charset="0"/>
              </a:rPr>
              <a:t>support</a:t>
            </a:r>
            <a:r>
              <a:rPr lang="de-DE" sz="4000" b="1" dirty="0" smtClean="0">
                <a:solidFill>
                  <a:srgbClr val="BFBFBF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de-DE" sz="4000" b="1" dirty="0" err="1" smtClean="0">
                <a:solidFill>
                  <a:srgbClr val="BFBFBF"/>
                </a:solidFill>
                <a:latin typeface="Arial Black" pitchFamily="34" charset="0"/>
                <a:cs typeface="Arial" pitchFamily="34" charset="0"/>
              </a:rPr>
              <a:t>vector</a:t>
            </a:r>
            <a:r>
              <a:rPr lang="de-DE" sz="4000" b="1" dirty="0" smtClean="0">
                <a:solidFill>
                  <a:srgbClr val="BFBFBF"/>
                </a:solidFill>
                <a:latin typeface="Arial Black" pitchFamily="34" charset="0"/>
                <a:cs typeface="Arial" pitchFamily="34" charset="0"/>
              </a:rPr>
              <a:t>-Maschinen</a:t>
            </a:r>
            <a:endParaRPr lang="de-DE" sz="4000" b="1" dirty="0">
              <a:solidFill>
                <a:srgbClr val="BFBFBF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149" name="Titel 1"/>
          <p:cNvSpPr>
            <a:spLocks/>
          </p:cNvSpPr>
          <p:nvPr/>
        </p:nvSpPr>
        <p:spPr bwMode="auto">
          <a:xfrm>
            <a:off x="611188" y="1454150"/>
            <a:ext cx="853281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55600" indent="3175"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z="3800" b="1" dirty="0">
                <a:solidFill>
                  <a:srgbClr val="BFBFBF"/>
                </a:solidFill>
                <a:latin typeface="Arial Black" pitchFamily="34" charset="0"/>
                <a:ea typeface="+mj-ea"/>
                <a:cs typeface="Arial" pitchFamily="34" charset="0"/>
              </a:rPr>
              <a:t>Approximation </a:t>
            </a:r>
          </a:p>
          <a:p>
            <a:pPr marL="355600" indent="3175"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z="3800" b="1" dirty="0">
                <a:solidFill>
                  <a:srgbClr val="BFBFBF"/>
                </a:solidFill>
                <a:latin typeface="Arial Black" pitchFamily="34" charset="0"/>
                <a:ea typeface="+mj-ea"/>
                <a:cs typeface="Arial" pitchFamily="34" charset="0"/>
              </a:rPr>
              <a:t>	&amp; Klassifikation mit RBF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 bwMode="auto">
          <a:xfrm>
            <a:off x="605687" y="5074920"/>
            <a:ext cx="8456498" cy="1074419"/>
          </a:xfrm>
          <a:prstGeom prst="rect">
            <a:avLst/>
          </a:prstGeom>
          <a:solidFill>
            <a:srgbClr val="FFCC6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anchor="ctr"/>
          <a:lstStyle>
            <a:defPPr>
              <a:defRPr lang="en-US"/>
            </a:defPPr>
            <a:lvl1pPr marL="355600" indent="3175" eaLnBrk="1" hangingPunct="1">
              <a:lnSpc>
                <a:spcPct val="90000"/>
              </a:lnSpc>
              <a:spcBef>
                <a:spcPct val="0"/>
              </a:spcBef>
              <a:defRPr kumimoji="1" sz="4000" b="1">
                <a:solidFill>
                  <a:srgbClr val="000000"/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de-DE" dirty="0"/>
              <a:t>Anwendung RBF-Netze</a:t>
            </a:r>
          </a:p>
        </p:txBody>
      </p:sp>
    </p:spTree>
    <p:extLst>
      <p:ext uri="{BB962C8B-B14F-4D97-AF65-F5344CB8AC3E}">
        <p14:creationId xmlns:p14="http://schemas.microsoft.com/office/powerpoint/2010/main" val="2687203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i="1" smtClean="0"/>
              <a:t>support vector</a:t>
            </a:r>
            <a:r>
              <a:rPr lang="de-DE" sz="2400" smtClean="0"/>
              <a:t> - Maschine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dirty="0" smtClean="0"/>
              <a:t>Ergebnisse</a:t>
            </a:r>
            <a:r>
              <a:rPr lang="de-DE" sz="2800" dirty="0" smtClean="0"/>
              <a:t>				</a:t>
            </a:r>
            <a:endParaRPr lang="de-DE" sz="2000" b="0" i="1" dirty="0" smtClean="0"/>
          </a:p>
        </p:txBody>
      </p:sp>
      <p:sp>
        <p:nvSpPr>
          <p:cNvPr id="40962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4096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669F8A9D-ADC0-4A8B-998C-0915E97AB378}" type="slidenum">
              <a:rPr lang="de-DE" sz="1000" smtClean="0"/>
              <a:pPr/>
              <a:t>38</a:t>
            </a:fld>
            <a:r>
              <a:rPr lang="de-DE" sz="1000" smtClean="0"/>
              <a:t> -</a:t>
            </a:r>
          </a:p>
        </p:txBody>
      </p:sp>
      <p:graphicFrame>
        <p:nvGraphicFramePr>
          <p:cNvPr id="50209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212208"/>
              </p:ext>
            </p:extLst>
          </p:nvPr>
        </p:nvGraphicFramePr>
        <p:xfrm>
          <a:off x="693419" y="2208213"/>
          <a:ext cx="7717472" cy="3163888"/>
        </p:xfrm>
        <a:graphic>
          <a:graphicData uri="http://schemas.openxmlformats.org/drawingml/2006/table">
            <a:tbl>
              <a:tblPr/>
              <a:tblGrid>
                <a:gridCol w="2069721"/>
                <a:gridCol w="1431824"/>
                <a:gridCol w="2185979"/>
                <a:gridCol w="2029948"/>
              </a:tblGrid>
              <a:tr h="6114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Daten</a:t>
                      </a:r>
                      <a:endParaRPr kumimoji="0" lang="de-DE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Klassifikations-Fehlerrate</a:t>
                      </a:r>
                      <a:endParaRPr kumimoji="0" lang="de-DE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9889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US Postal Service</a:t>
                      </a:r>
                      <a:endParaRPr kumimoji="0" lang="en-GB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Klass. RBF</a:t>
                      </a:r>
                      <a:endParaRPr kumimoji="0" lang="de-DE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RBF mit SV Zentren</a:t>
                      </a:r>
                      <a:endParaRPr kumimoji="0" lang="de-DE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Reine SV-Maschine</a:t>
                      </a:r>
                      <a:endParaRPr kumimoji="0" lang="de-DE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Training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(7291 Muster)</a:t>
                      </a:r>
                      <a:endParaRPr kumimoji="0" lang="en-GB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1,7 %</a:t>
                      </a:r>
                      <a:endParaRPr kumimoji="0" lang="en-GB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0,0 %</a:t>
                      </a:r>
                      <a:endParaRPr kumimoji="0" lang="en-GB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0,0 %</a:t>
                      </a:r>
                      <a:endParaRPr kumimoji="0" lang="en-GB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1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Test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(2007 Muster)</a:t>
                      </a:r>
                      <a:endParaRPr kumimoji="0" lang="en-GB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6,7 %</a:t>
                      </a:r>
                      <a:endParaRPr kumimoji="0" lang="de-DE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4,9 %</a:t>
                      </a:r>
                      <a:endParaRPr kumimoji="0" lang="de-DE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4,2 %</a:t>
                      </a:r>
                      <a:endParaRPr kumimoji="0" lang="de-DE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638175" y="5800725"/>
            <a:ext cx="807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/>
              <a:t>Frage</a:t>
            </a:r>
            <a:r>
              <a:rPr lang="en-US"/>
              <a:t>:   Warum ist diese Gegenüberstellung </a:t>
            </a:r>
            <a:r>
              <a:rPr lang="de-DE"/>
              <a:t>problematisch  </a:t>
            </a:r>
            <a:r>
              <a:rPr lang="en-US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0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Erkennen von 3D-Figuren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dirty="0" smtClean="0"/>
              <a:t>Training  </a:t>
            </a:r>
            <a:r>
              <a:rPr lang="de-DE" b="0" dirty="0" smtClean="0"/>
              <a:t>Feste Figur </a:t>
            </a:r>
            <a:r>
              <a:rPr lang="de-DE" dirty="0" err="1" smtClean="0"/>
              <a:t>x</a:t>
            </a:r>
            <a:r>
              <a:rPr lang="de-DE" b="0" baseline="-25000" dirty="0" err="1" smtClean="0"/>
              <a:t>i</a:t>
            </a:r>
            <a:r>
              <a:rPr lang="de-DE" b="0" dirty="0" smtClean="0"/>
              <a:t> aus 6 Punkten,   </a:t>
            </a:r>
            <a:endParaRPr lang="de-DE" b="0" i="1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0" indent="0">
              <a:lnSpc>
                <a:spcPct val="30000"/>
              </a:lnSpc>
              <a:buFontTx/>
              <a:buNone/>
              <a:defRPr/>
            </a:pPr>
            <a:r>
              <a:rPr lang="de-DE" b="0" dirty="0" smtClean="0"/>
              <a:t> 	     40-100 Random-Projekt. auf 2D-Fläche</a:t>
            </a:r>
          </a:p>
        </p:txBody>
      </p:sp>
      <p:sp>
        <p:nvSpPr>
          <p:cNvPr id="41986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4198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0AE1EC20-8D95-44C5-86DC-84F16C2D7E07}" type="slidenum">
              <a:rPr lang="de-DE" sz="1000" smtClean="0"/>
              <a:pPr/>
              <a:t>39</a:t>
            </a:fld>
            <a:r>
              <a:rPr lang="de-DE" sz="1000" smtClean="0"/>
              <a:t> -</a:t>
            </a:r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pSp>
        <p:nvGrpSpPr>
          <p:cNvPr id="41991" name="Group 206"/>
          <p:cNvGrpSpPr>
            <a:grpSpLocks/>
          </p:cNvGrpSpPr>
          <p:nvPr/>
        </p:nvGrpSpPr>
        <p:grpSpPr bwMode="auto">
          <a:xfrm>
            <a:off x="676275" y="2330450"/>
            <a:ext cx="2708275" cy="2955925"/>
            <a:chOff x="426" y="1692"/>
            <a:chExt cx="1706" cy="1862"/>
          </a:xfrm>
        </p:grpSpPr>
        <p:grpSp>
          <p:nvGrpSpPr>
            <p:cNvPr id="42130" name="Group 57"/>
            <p:cNvGrpSpPr>
              <a:grpSpLocks/>
            </p:cNvGrpSpPr>
            <p:nvPr/>
          </p:nvGrpSpPr>
          <p:grpSpPr bwMode="auto">
            <a:xfrm>
              <a:off x="426" y="1692"/>
              <a:ext cx="1706" cy="1862"/>
              <a:chOff x="418" y="1676"/>
              <a:chExt cx="1706" cy="1862"/>
            </a:xfrm>
          </p:grpSpPr>
          <p:sp>
            <p:nvSpPr>
              <p:cNvPr id="42139" name="Freeform 9"/>
              <p:cNvSpPr>
                <a:spLocks/>
              </p:cNvSpPr>
              <p:nvPr/>
            </p:nvSpPr>
            <p:spPr bwMode="auto">
              <a:xfrm>
                <a:off x="568" y="2810"/>
                <a:ext cx="1422" cy="728"/>
              </a:xfrm>
              <a:custGeom>
                <a:avLst/>
                <a:gdLst>
                  <a:gd name="T0" fmla="*/ 1418 w 1422"/>
                  <a:gd name="T1" fmla="*/ 330 h 728"/>
                  <a:gd name="T2" fmla="*/ 1391 w 1422"/>
                  <a:gd name="T3" fmla="*/ 257 h 728"/>
                  <a:gd name="T4" fmla="*/ 1338 w 1422"/>
                  <a:gd name="T5" fmla="*/ 192 h 728"/>
                  <a:gd name="T6" fmla="*/ 1261 w 1422"/>
                  <a:gd name="T7" fmla="*/ 134 h 728"/>
                  <a:gd name="T8" fmla="*/ 1165 w 1422"/>
                  <a:gd name="T9" fmla="*/ 84 h 728"/>
                  <a:gd name="T10" fmla="*/ 1049 w 1422"/>
                  <a:gd name="T11" fmla="*/ 46 h 728"/>
                  <a:gd name="T12" fmla="*/ 922 w 1422"/>
                  <a:gd name="T13" fmla="*/ 19 h 728"/>
                  <a:gd name="T14" fmla="*/ 784 w 1422"/>
                  <a:gd name="T15" fmla="*/ 4 h 728"/>
                  <a:gd name="T16" fmla="*/ 638 w 1422"/>
                  <a:gd name="T17" fmla="*/ 4 h 728"/>
                  <a:gd name="T18" fmla="*/ 499 w 1422"/>
                  <a:gd name="T19" fmla="*/ 19 h 728"/>
                  <a:gd name="T20" fmla="*/ 373 w 1422"/>
                  <a:gd name="T21" fmla="*/ 46 h 728"/>
                  <a:gd name="T22" fmla="*/ 257 w 1422"/>
                  <a:gd name="T23" fmla="*/ 84 h 728"/>
                  <a:gd name="T24" fmla="*/ 161 w 1422"/>
                  <a:gd name="T25" fmla="*/ 134 h 728"/>
                  <a:gd name="T26" fmla="*/ 84 w 1422"/>
                  <a:gd name="T27" fmla="*/ 192 h 728"/>
                  <a:gd name="T28" fmla="*/ 30 w 1422"/>
                  <a:gd name="T29" fmla="*/ 257 h 728"/>
                  <a:gd name="T30" fmla="*/ 3 w 1422"/>
                  <a:gd name="T31" fmla="*/ 330 h 728"/>
                  <a:gd name="T32" fmla="*/ 3 w 1422"/>
                  <a:gd name="T33" fmla="*/ 402 h 728"/>
                  <a:gd name="T34" fmla="*/ 30 w 1422"/>
                  <a:gd name="T35" fmla="*/ 475 h 728"/>
                  <a:gd name="T36" fmla="*/ 84 w 1422"/>
                  <a:gd name="T37" fmla="*/ 540 h 728"/>
                  <a:gd name="T38" fmla="*/ 161 w 1422"/>
                  <a:gd name="T39" fmla="*/ 598 h 728"/>
                  <a:gd name="T40" fmla="*/ 257 w 1422"/>
                  <a:gd name="T41" fmla="*/ 648 h 728"/>
                  <a:gd name="T42" fmla="*/ 373 w 1422"/>
                  <a:gd name="T43" fmla="*/ 686 h 728"/>
                  <a:gd name="T44" fmla="*/ 499 w 1422"/>
                  <a:gd name="T45" fmla="*/ 713 h 728"/>
                  <a:gd name="T46" fmla="*/ 638 w 1422"/>
                  <a:gd name="T47" fmla="*/ 728 h 728"/>
                  <a:gd name="T48" fmla="*/ 784 w 1422"/>
                  <a:gd name="T49" fmla="*/ 728 h 728"/>
                  <a:gd name="T50" fmla="*/ 922 w 1422"/>
                  <a:gd name="T51" fmla="*/ 713 h 728"/>
                  <a:gd name="T52" fmla="*/ 1049 w 1422"/>
                  <a:gd name="T53" fmla="*/ 686 h 728"/>
                  <a:gd name="T54" fmla="*/ 1165 w 1422"/>
                  <a:gd name="T55" fmla="*/ 648 h 728"/>
                  <a:gd name="T56" fmla="*/ 1261 w 1422"/>
                  <a:gd name="T57" fmla="*/ 598 h 728"/>
                  <a:gd name="T58" fmla="*/ 1338 w 1422"/>
                  <a:gd name="T59" fmla="*/ 540 h 728"/>
                  <a:gd name="T60" fmla="*/ 1391 w 1422"/>
                  <a:gd name="T61" fmla="*/ 475 h 728"/>
                  <a:gd name="T62" fmla="*/ 1418 w 1422"/>
                  <a:gd name="T63" fmla="*/ 402 h 72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422"/>
                  <a:gd name="T97" fmla="*/ 0 h 728"/>
                  <a:gd name="T98" fmla="*/ 1422 w 1422"/>
                  <a:gd name="T99" fmla="*/ 728 h 72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422" h="728">
                    <a:moveTo>
                      <a:pt x="1422" y="364"/>
                    </a:moveTo>
                    <a:lnTo>
                      <a:pt x="1418" y="330"/>
                    </a:lnTo>
                    <a:lnTo>
                      <a:pt x="1407" y="291"/>
                    </a:lnTo>
                    <a:lnTo>
                      <a:pt x="1391" y="257"/>
                    </a:lnTo>
                    <a:lnTo>
                      <a:pt x="1365" y="222"/>
                    </a:lnTo>
                    <a:lnTo>
                      <a:pt x="1338" y="192"/>
                    </a:lnTo>
                    <a:lnTo>
                      <a:pt x="1299" y="161"/>
                    </a:lnTo>
                    <a:lnTo>
                      <a:pt x="1261" y="134"/>
                    </a:lnTo>
                    <a:lnTo>
                      <a:pt x="1215" y="107"/>
                    </a:lnTo>
                    <a:lnTo>
                      <a:pt x="1165" y="84"/>
                    </a:lnTo>
                    <a:lnTo>
                      <a:pt x="1107" y="65"/>
                    </a:lnTo>
                    <a:lnTo>
                      <a:pt x="1049" y="46"/>
                    </a:lnTo>
                    <a:lnTo>
                      <a:pt x="988" y="31"/>
                    </a:lnTo>
                    <a:lnTo>
                      <a:pt x="922" y="19"/>
                    </a:lnTo>
                    <a:lnTo>
                      <a:pt x="853" y="8"/>
                    </a:lnTo>
                    <a:lnTo>
                      <a:pt x="784" y="4"/>
                    </a:lnTo>
                    <a:lnTo>
                      <a:pt x="711" y="0"/>
                    </a:lnTo>
                    <a:lnTo>
                      <a:pt x="638" y="4"/>
                    </a:lnTo>
                    <a:lnTo>
                      <a:pt x="569" y="8"/>
                    </a:lnTo>
                    <a:lnTo>
                      <a:pt x="499" y="19"/>
                    </a:lnTo>
                    <a:lnTo>
                      <a:pt x="434" y="31"/>
                    </a:lnTo>
                    <a:lnTo>
                      <a:pt x="373" y="46"/>
                    </a:lnTo>
                    <a:lnTo>
                      <a:pt x="311" y="65"/>
                    </a:lnTo>
                    <a:lnTo>
                      <a:pt x="257" y="84"/>
                    </a:lnTo>
                    <a:lnTo>
                      <a:pt x="207" y="107"/>
                    </a:lnTo>
                    <a:lnTo>
                      <a:pt x="161" y="134"/>
                    </a:lnTo>
                    <a:lnTo>
                      <a:pt x="119" y="161"/>
                    </a:lnTo>
                    <a:lnTo>
                      <a:pt x="84" y="192"/>
                    </a:lnTo>
                    <a:lnTo>
                      <a:pt x="53" y="222"/>
                    </a:lnTo>
                    <a:lnTo>
                      <a:pt x="30" y="257"/>
                    </a:lnTo>
                    <a:lnTo>
                      <a:pt x="11" y="291"/>
                    </a:lnTo>
                    <a:lnTo>
                      <a:pt x="3" y="330"/>
                    </a:lnTo>
                    <a:lnTo>
                      <a:pt x="0" y="364"/>
                    </a:lnTo>
                    <a:lnTo>
                      <a:pt x="3" y="402"/>
                    </a:lnTo>
                    <a:lnTo>
                      <a:pt x="11" y="437"/>
                    </a:lnTo>
                    <a:lnTo>
                      <a:pt x="30" y="475"/>
                    </a:lnTo>
                    <a:lnTo>
                      <a:pt x="53" y="506"/>
                    </a:lnTo>
                    <a:lnTo>
                      <a:pt x="84" y="540"/>
                    </a:lnTo>
                    <a:lnTo>
                      <a:pt x="119" y="571"/>
                    </a:lnTo>
                    <a:lnTo>
                      <a:pt x="161" y="598"/>
                    </a:lnTo>
                    <a:lnTo>
                      <a:pt x="207" y="625"/>
                    </a:lnTo>
                    <a:lnTo>
                      <a:pt x="257" y="648"/>
                    </a:lnTo>
                    <a:lnTo>
                      <a:pt x="311" y="667"/>
                    </a:lnTo>
                    <a:lnTo>
                      <a:pt x="373" y="686"/>
                    </a:lnTo>
                    <a:lnTo>
                      <a:pt x="434" y="701"/>
                    </a:lnTo>
                    <a:lnTo>
                      <a:pt x="499" y="713"/>
                    </a:lnTo>
                    <a:lnTo>
                      <a:pt x="569" y="724"/>
                    </a:lnTo>
                    <a:lnTo>
                      <a:pt x="638" y="728"/>
                    </a:lnTo>
                    <a:lnTo>
                      <a:pt x="711" y="728"/>
                    </a:lnTo>
                    <a:lnTo>
                      <a:pt x="784" y="728"/>
                    </a:lnTo>
                    <a:lnTo>
                      <a:pt x="853" y="724"/>
                    </a:lnTo>
                    <a:lnTo>
                      <a:pt x="922" y="713"/>
                    </a:lnTo>
                    <a:lnTo>
                      <a:pt x="988" y="701"/>
                    </a:lnTo>
                    <a:lnTo>
                      <a:pt x="1049" y="686"/>
                    </a:lnTo>
                    <a:lnTo>
                      <a:pt x="1107" y="667"/>
                    </a:lnTo>
                    <a:lnTo>
                      <a:pt x="1165" y="648"/>
                    </a:lnTo>
                    <a:lnTo>
                      <a:pt x="1215" y="625"/>
                    </a:lnTo>
                    <a:lnTo>
                      <a:pt x="1261" y="598"/>
                    </a:lnTo>
                    <a:lnTo>
                      <a:pt x="1299" y="571"/>
                    </a:lnTo>
                    <a:lnTo>
                      <a:pt x="1338" y="540"/>
                    </a:lnTo>
                    <a:lnTo>
                      <a:pt x="1365" y="506"/>
                    </a:lnTo>
                    <a:lnTo>
                      <a:pt x="1391" y="475"/>
                    </a:lnTo>
                    <a:lnTo>
                      <a:pt x="1407" y="437"/>
                    </a:lnTo>
                    <a:lnTo>
                      <a:pt x="1418" y="402"/>
                    </a:lnTo>
                    <a:lnTo>
                      <a:pt x="1422" y="36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40" name="Freeform 10"/>
              <p:cNvSpPr>
                <a:spLocks/>
              </p:cNvSpPr>
              <p:nvPr/>
            </p:nvSpPr>
            <p:spPr bwMode="auto">
              <a:xfrm>
                <a:off x="837" y="2147"/>
                <a:ext cx="446" cy="1050"/>
              </a:xfrm>
              <a:custGeom>
                <a:avLst/>
                <a:gdLst>
                  <a:gd name="T0" fmla="*/ 19 w 446"/>
                  <a:gd name="T1" fmla="*/ 8 h 1050"/>
                  <a:gd name="T2" fmla="*/ 0 w 446"/>
                  <a:gd name="T3" fmla="*/ 19 h 1050"/>
                  <a:gd name="T4" fmla="*/ 400 w 446"/>
                  <a:gd name="T5" fmla="*/ 1050 h 1050"/>
                  <a:gd name="T6" fmla="*/ 446 w 446"/>
                  <a:gd name="T7" fmla="*/ 1031 h 1050"/>
                  <a:gd name="T8" fmla="*/ 42 w 446"/>
                  <a:gd name="T9" fmla="*/ 0 h 1050"/>
                  <a:gd name="T10" fmla="*/ 19 w 446"/>
                  <a:gd name="T11" fmla="*/ 8 h 10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46"/>
                  <a:gd name="T19" fmla="*/ 0 h 1050"/>
                  <a:gd name="T20" fmla="*/ 446 w 446"/>
                  <a:gd name="T21" fmla="*/ 1050 h 10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46" h="1050">
                    <a:moveTo>
                      <a:pt x="19" y="8"/>
                    </a:moveTo>
                    <a:lnTo>
                      <a:pt x="0" y="19"/>
                    </a:lnTo>
                    <a:lnTo>
                      <a:pt x="400" y="1050"/>
                    </a:lnTo>
                    <a:lnTo>
                      <a:pt x="446" y="1031"/>
                    </a:lnTo>
                    <a:lnTo>
                      <a:pt x="42" y="0"/>
                    </a:lnTo>
                    <a:lnTo>
                      <a:pt x="1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41" name="Freeform 11"/>
              <p:cNvSpPr>
                <a:spLocks/>
              </p:cNvSpPr>
              <p:nvPr/>
            </p:nvSpPr>
            <p:spPr bwMode="auto">
              <a:xfrm>
                <a:off x="864" y="2120"/>
                <a:ext cx="865" cy="338"/>
              </a:xfrm>
              <a:custGeom>
                <a:avLst/>
                <a:gdLst>
                  <a:gd name="T0" fmla="*/ 857 w 865"/>
                  <a:gd name="T1" fmla="*/ 315 h 338"/>
                  <a:gd name="T2" fmla="*/ 865 w 865"/>
                  <a:gd name="T3" fmla="*/ 292 h 338"/>
                  <a:gd name="T4" fmla="*/ 15 w 865"/>
                  <a:gd name="T5" fmla="*/ 0 h 338"/>
                  <a:gd name="T6" fmla="*/ 0 w 865"/>
                  <a:gd name="T7" fmla="*/ 46 h 338"/>
                  <a:gd name="T8" fmla="*/ 849 w 865"/>
                  <a:gd name="T9" fmla="*/ 338 h 338"/>
                  <a:gd name="T10" fmla="*/ 857 w 865"/>
                  <a:gd name="T11" fmla="*/ 315 h 3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5"/>
                  <a:gd name="T19" fmla="*/ 0 h 338"/>
                  <a:gd name="T20" fmla="*/ 865 w 865"/>
                  <a:gd name="T21" fmla="*/ 338 h 33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5" h="338">
                    <a:moveTo>
                      <a:pt x="857" y="315"/>
                    </a:moveTo>
                    <a:lnTo>
                      <a:pt x="865" y="292"/>
                    </a:lnTo>
                    <a:lnTo>
                      <a:pt x="15" y="0"/>
                    </a:lnTo>
                    <a:lnTo>
                      <a:pt x="0" y="46"/>
                    </a:lnTo>
                    <a:lnTo>
                      <a:pt x="849" y="338"/>
                    </a:lnTo>
                    <a:lnTo>
                      <a:pt x="857" y="3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42" name="Freeform 12"/>
              <p:cNvSpPr>
                <a:spLocks/>
              </p:cNvSpPr>
              <p:nvPr/>
            </p:nvSpPr>
            <p:spPr bwMode="auto">
              <a:xfrm>
                <a:off x="1698" y="1883"/>
                <a:ext cx="169" cy="555"/>
              </a:xfrm>
              <a:custGeom>
                <a:avLst/>
                <a:gdLst>
                  <a:gd name="T0" fmla="*/ 146 w 169"/>
                  <a:gd name="T1" fmla="*/ 8 h 555"/>
                  <a:gd name="T2" fmla="*/ 123 w 169"/>
                  <a:gd name="T3" fmla="*/ 0 h 555"/>
                  <a:gd name="T4" fmla="*/ 0 w 169"/>
                  <a:gd name="T5" fmla="*/ 548 h 555"/>
                  <a:gd name="T6" fmla="*/ 50 w 169"/>
                  <a:gd name="T7" fmla="*/ 555 h 555"/>
                  <a:gd name="T8" fmla="*/ 169 w 169"/>
                  <a:gd name="T9" fmla="*/ 11 h 555"/>
                  <a:gd name="T10" fmla="*/ 146 w 169"/>
                  <a:gd name="T11" fmla="*/ 8 h 5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9"/>
                  <a:gd name="T19" fmla="*/ 0 h 555"/>
                  <a:gd name="T20" fmla="*/ 169 w 169"/>
                  <a:gd name="T21" fmla="*/ 555 h 5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9" h="555">
                    <a:moveTo>
                      <a:pt x="146" y="8"/>
                    </a:moveTo>
                    <a:lnTo>
                      <a:pt x="123" y="0"/>
                    </a:lnTo>
                    <a:lnTo>
                      <a:pt x="0" y="548"/>
                    </a:lnTo>
                    <a:lnTo>
                      <a:pt x="50" y="555"/>
                    </a:lnTo>
                    <a:lnTo>
                      <a:pt x="169" y="11"/>
                    </a:lnTo>
                    <a:lnTo>
                      <a:pt x="14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43" name="Freeform 13"/>
              <p:cNvSpPr>
                <a:spLocks/>
              </p:cNvSpPr>
              <p:nvPr/>
            </p:nvSpPr>
            <p:spPr bwMode="auto">
              <a:xfrm>
                <a:off x="1290" y="1871"/>
                <a:ext cx="585" cy="640"/>
              </a:xfrm>
              <a:custGeom>
                <a:avLst/>
                <a:gdLst>
                  <a:gd name="T0" fmla="*/ 20 w 585"/>
                  <a:gd name="T1" fmla="*/ 625 h 640"/>
                  <a:gd name="T2" fmla="*/ 35 w 585"/>
                  <a:gd name="T3" fmla="*/ 640 h 640"/>
                  <a:gd name="T4" fmla="*/ 585 w 585"/>
                  <a:gd name="T5" fmla="*/ 35 h 640"/>
                  <a:gd name="T6" fmla="*/ 550 w 585"/>
                  <a:gd name="T7" fmla="*/ 0 h 640"/>
                  <a:gd name="T8" fmla="*/ 0 w 585"/>
                  <a:gd name="T9" fmla="*/ 610 h 640"/>
                  <a:gd name="T10" fmla="*/ 20 w 585"/>
                  <a:gd name="T11" fmla="*/ 625 h 6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85"/>
                  <a:gd name="T19" fmla="*/ 0 h 640"/>
                  <a:gd name="T20" fmla="*/ 585 w 585"/>
                  <a:gd name="T21" fmla="*/ 640 h 64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85" h="640">
                    <a:moveTo>
                      <a:pt x="20" y="625"/>
                    </a:moveTo>
                    <a:lnTo>
                      <a:pt x="35" y="640"/>
                    </a:lnTo>
                    <a:lnTo>
                      <a:pt x="585" y="35"/>
                    </a:lnTo>
                    <a:lnTo>
                      <a:pt x="550" y="0"/>
                    </a:lnTo>
                    <a:lnTo>
                      <a:pt x="0" y="610"/>
                    </a:lnTo>
                    <a:lnTo>
                      <a:pt x="20" y="6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44" name="Freeform 14"/>
              <p:cNvSpPr>
                <a:spLocks/>
              </p:cNvSpPr>
              <p:nvPr/>
            </p:nvSpPr>
            <p:spPr bwMode="auto">
              <a:xfrm>
                <a:off x="698" y="2484"/>
                <a:ext cx="623" cy="85"/>
              </a:xfrm>
              <a:custGeom>
                <a:avLst/>
                <a:gdLst>
                  <a:gd name="T0" fmla="*/ 0 w 623"/>
                  <a:gd name="T1" fmla="*/ 62 h 85"/>
                  <a:gd name="T2" fmla="*/ 4 w 623"/>
                  <a:gd name="T3" fmla="*/ 85 h 85"/>
                  <a:gd name="T4" fmla="*/ 623 w 623"/>
                  <a:gd name="T5" fmla="*/ 50 h 85"/>
                  <a:gd name="T6" fmla="*/ 619 w 623"/>
                  <a:gd name="T7" fmla="*/ 0 h 85"/>
                  <a:gd name="T8" fmla="*/ 0 w 623"/>
                  <a:gd name="T9" fmla="*/ 35 h 85"/>
                  <a:gd name="T10" fmla="*/ 0 w 623"/>
                  <a:gd name="T11" fmla="*/ 62 h 8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3"/>
                  <a:gd name="T19" fmla="*/ 0 h 85"/>
                  <a:gd name="T20" fmla="*/ 623 w 623"/>
                  <a:gd name="T21" fmla="*/ 85 h 8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3" h="85">
                    <a:moveTo>
                      <a:pt x="0" y="62"/>
                    </a:moveTo>
                    <a:lnTo>
                      <a:pt x="4" y="85"/>
                    </a:lnTo>
                    <a:lnTo>
                      <a:pt x="623" y="50"/>
                    </a:lnTo>
                    <a:lnTo>
                      <a:pt x="619" y="0"/>
                    </a:lnTo>
                    <a:lnTo>
                      <a:pt x="0" y="35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45" name="Rectangle 15"/>
              <p:cNvSpPr>
                <a:spLocks noChangeArrowheads="1"/>
              </p:cNvSpPr>
              <p:nvPr/>
            </p:nvSpPr>
            <p:spPr bwMode="auto">
              <a:xfrm>
                <a:off x="1371" y="3070"/>
                <a:ext cx="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>
                    <a:solidFill>
                      <a:srgbClr val="000000"/>
                    </a:solidFill>
                    <a:latin typeface="Times New Roman" pitchFamily="18" charset="0"/>
                  </a:rPr>
                  <a:t>P</a:t>
                </a:r>
                <a:endParaRPr lang="de-DE"/>
              </a:p>
            </p:txBody>
          </p:sp>
          <p:sp>
            <p:nvSpPr>
              <p:cNvPr id="42146" name="Rectangle 16"/>
              <p:cNvSpPr>
                <a:spLocks noChangeArrowheads="1"/>
              </p:cNvSpPr>
              <p:nvPr/>
            </p:nvSpPr>
            <p:spPr bwMode="auto">
              <a:xfrm>
                <a:off x="1460" y="3120"/>
                <a:ext cx="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de-DE"/>
              </a:p>
            </p:txBody>
          </p:sp>
          <p:sp>
            <p:nvSpPr>
              <p:cNvPr id="42147" name="Rectangle 17"/>
              <p:cNvSpPr>
                <a:spLocks noChangeArrowheads="1"/>
              </p:cNvSpPr>
              <p:nvPr/>
            </p:nvSpPr>
            <p:spPr bwMode="auto">
              <a:xfrm>
                <a:off x="625" y="1955"/>
                <a:ext cx="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>
                    <a:solidFill>
                      <a:srgbClr val="000000"/>
                    </a:solidFill>
                    <a:latin typeface="Times New Roman" pitchFamily="18" charset="0"/>
                  </a:rPr>
                  <a:t>P</a:t>
                </a:r>
                <a:endParaRPr lang="de-DE"/>
              </a:p>
            </p:txBody>
          </p:sp>
          <p:sp>
            <p:nvSpPr>
              <p:cNvPr id="42148" name="Rectangle 18"/>
              <p:cNvSpPr>
                <a:spLocks noChangeArrowheads="1"/>
              </p:cNvSpPr>
              <p:nvPr/>
            </p:nvSpPr>
            <p:spPr bwMode="auto">
              <a:xfrm>
                <a:off x="718" y="2001"/>
                <a:ext cx="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de-DE"/>
              </a:p>
            </p:txBody>
          </p:sp>
          <p:sp>
            <p:nvSpPr>
              <p:cNvPr id="42149" name="Rectangle 19"/>
              <p:cNvSpPr>
                <a:spLocks noChangeArrowheads="1"/>
              </p:cNvSpPr>
              <p:nvPr/>
            </p:nvSpPr>
            <p:spPr bwMode="auto">
              <a:xfrm>
                <a:off x="1952" y="1676"/>
                <a:ext cx="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>
                    <a:solidFill>
                      <a:srgbClr val="000000"/>
                    </a:solidFill>
                    <a:latin typeface="Times New Roman" pitchFamily="18" charset="0"/>
                  </a:rPr>
                  <a:t>P</a:t>
                </a:r>
                <a:endParaRPr lang="de-DE"/>
              </a:p>
            </p:txBody>
          </p:sp>
          <p:sp>
            <p:nvSpPr>
              <p:cNvPr id="42150" name="Rectangle 20"/>
              <p:cNvSpPr>
                <a:spLocks noChangeArrowheads="1"/>
              </p:cNvSpPr>
              <p:nvPr/>
            </p:nvSpPr>
            <p:spPr bwMode="auto">
              <a:xfrm>
                <a:off x="2044" y="1722"/>
                <a:ext cx="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de-DE"/>
              </a:p>
            </p:txBody>
          </p:sp>
          <p:sp>
            <p:nvSpPr>
              <p:cNvPr id="42151" name="Rectangle 21"/>
              <p:cNvSpPr>
                <a:spLocks noChangeArrowheads="1"/>
              </p:cNvSpPr>
              <p:nvPr/>
            </p:nvSpPr>
            <p:spPr bwMode="auto">
              <a:xfrm>
                <a:off x="1833" y="2415"/>
                <a:ext cx="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>
                    <a:solidFill>
                      <a:srgbClr val="000000"/>
                    </a:solidFill>
                    <a:latin typeface="Times New Roman" pitchFamily="18" charset="0"/>
                  </a:rPr>
                  <a:t>P</a:t>
                </a:r>
                <a:endParaRPr lang="de-DE"/>
              </a:p>
            </p:txBody>
          </p:sp>
          <p:sp>
            <p:nvSpPr>
              <p:cNvPr id="42152" name="Rectangle 22"/>
              <p:cNvSpPr>
                <a:spLocks noChangeArrowheads="1"/>
              </p:cNvSpPr>
              <p:nvPr/>
            </p:nvSpPr>
            <p:spPr bwMode="auto">
              <a:xfrm>
                <a:off x="1921" y="2465"/>
                <a:ext cx="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de-DE"/>
              </a:p>
            </p:txBody>
          </p:sp>
          <p:sp>
            <p:nvSpPr>
              <p:cNvPr id="42153" name="Rectangle 23"/>
              <p:cNvSpPr>
                <a:spLocks noChangeArrowheads="1"/>
              </p:cNvSpPr>
              <p:nvPr/>
            </p:nvSpPr>
            <p:spPr bwMode="auto">
              <a:xfrm>
                <a:off x="418" y="2453"/>
                <a:ext cx="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>
                    <a:solidFill>
                      <a:srgbClr val="000000"/>
                    </a:solidFill>
                    <a:latin typeface="Times New Roman" pitchFamily="18" charset="0"/>
                  </a:rPr>
                  <a:t>P</a:t>
                </a:r>
                <a:endParaRPr lang="de-DE"/>
              </a:p>
            </p:txBody>
          </p:sp>
          <p:sp>
            <p:nvSpPr>
              <p:cNvPr id="42154" name="Rectangle 24"/>
              <p:cNvSpPr>
                <a:spLocks noChangeArrowheads="1"/>
              </p:cNvSpPr>
              <p:nvPr/>
            </p:nvSpPr>
            <p:spPr bwMode="auto">
              <a:xfrm>
                <a:off x="510" y="2499"/>
                <a:ext cx="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>
                    <a:solidFill>
                      <a:srgbClr val="000000"/>
                    </a:solidFill>
                    <a:latin typeface="Times New Roman" pitchFamily="18" charset="0"/>
                  </a:rPr>
                  <a:t>6</a:t>
                </a:r>
                <a:endParaRPr lang="de-DE"/>
              </a:p>
            </p:txBody>
          </p:sp>
          <p:sp>
            <p:nvSpPr>
              <p:cNvPr id="42155" name="Rectangle 25"/>
              <p:cNvSpPr>
                <a:spLocks noChangeArrowheads="1"/>
              </p:cNvSpPr>
              <p:nvPr/>
            </p:nvSpPr>
            <p:spPr bwMode="auto">
              <a:xfrm>
                <a:off x="1344" y="2538"/>
                <a:ext cx="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>
                    <a:solidFill>
                      <a:srgbClr val="000000"/>
                    </a:solidFill>
                    <a:latin typeface="Times New Roman" pitchFamily="18" charset="0"/>
                  </a:rPr>
                  <a:t>P</a:t>
                </a:r>
                <a:endParaRPr lang="de-DE"/>
              </a:p>
            </p:txBody>
          </p:sp>
          <p:sp>
            <p:nvSpPr>
              <p:cNvPr id="42156" name="Rectangle 26"/>
              <p:cNvSpPr>
                <a:spLocks noChangeArrowheads="1"/>
              </p:cNvSpPr>
              <p:nvPr/>
            </p:nvSpPr>
            <p:spPr bwMode="auto">
              <a:xfrm>
                <a:off x="1437" y="2584"/>
                <a:ext cx="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de-DE"/>
              </a:p>
            </p:txBody>
          </p:sp>
          <p:sp>
            <p:nvSpPr>
              <p:cNvPr id="42157" name="Freeform 27"/>
              <p:cNvSpPr>
                <a:spLocks/>
              </p:cNvSpPr>
              <p:nvPr/>
            </p:nvSpPr>
            <p:spPr bwMode="auto">
              <a:xfrm>
                <a:off x="1817" y="1852"/>
                <a:ext cx="73" cy="73"/>
              </a:xfrm>
              <a:custGeom>
                <a:avLst/>
                <a:gdLst>
                  <a:gd name="T0" fmla="*/ 73 w 73"/>
                  <a:gd name="T1" fmla="*/ 39 h 73"/>
                  <a:gd name="T2" fmla="*/ 73 w 73"/>
                  <a:gd name="T3" fmla="*/ 31 h 73"/>
                  <a:gd name="T4" fmla="*/ 69 w 73"/>
                  <a:gd name="T5" fmla="*/ 23 h 73"/>
                  <a:gd name="T6" fmla="*/ 62 w 73"/>
                  <a:gd name="T7" fmla="*/ 12 h 73"/>
                  <a:gd name="T8" fmla="*/ 50 w 73"/>
                  <a:gd name="T9" fmla="*/ 4 h 73"/>
                  <a:gd name="T10" fmla="*/ 42 w 73"/>
                  <a:gd name="T11" fmla="*/ 0 h 73"/>
                  <a:gd name="T12" fmla="*/ 35 w 73"/>
                  <a:gd name="T13" fmla="*/ 0 h 73"/>
                  <a:gd name="T14" fmla="*/ 31 w 73"/>
                  <a:gd name="T15" fmla="*/ 0 h 73"/>
                  <a:gd name="T16" fmla="*/ 23 w 73"/>
                  <a:gd name="T17" fmla="*/ 4 h 73"/>
                  <a:gd name="T18" fmla="*/ 12 w 73"/>
                  <a:gd name="T19" fmla="*/ 12 h 73"/>
                  <a:gd name="T20" fmla="*/ 4 w 73"/>
                  <a:gd name="T21" fmla="*/ 23 h 73"/>
                  <a:gd name="T22" fmla="*/ 0 w 73"/>
                  <a:gd name="T23" fmla="*/ 31 h 73"/>
                  <a:gd name="T24" fmla="*/ 0 w 73"/>
                  <a:gd name="T25" fmla="*/ 39 h 73"/>
                  <a:gd name="T26" fmla="*/ 0 w 73"/>
                  <a:gd name="T27" fmla="*/ 46 h 73"/>
                  <a:gd name="T28" fmla="*/ 4 w 73"/>
                  <a:gd name="T29" fmla="*/ 50 h 73"/>
                  <a:gd name="T30" fmla="*/ 12 w 73"/>
                  <a:gd name="T31" fmla="*/ 62 h 73"/>
                  <a:gd name="T32" fmla="*/ 23 w 73"/>
                  <a:gd name="T33" fmla="*/ 73 h 73"/>
                  <a:gd name="T34" fmla="*/ 31 w 73"/>
                  <a:gd name="T35" fmla="*/ 73 h 73"/>
                  <a:gd name="T36" fmla="*/ 35 w 73"/>
                  <a:gd name="T37" fmla="*/ 73 h 73"/>
                  <a:gd name="T38" fmla="*/ 42 w 73"/>
                  <a:gd name="T39" fmla="*/ 73 h 73"/>
                  <a:gd name="T40" fmla="*/ 50 w 73"/>
                  <a:gd name="T41" fmla="*/ 73 h 73"/>
                  <a:gd name="T42" fmla="*/ 62 w 73"/>
                  <a:gd name="T43" fmla="*/ 62 h 73"/>
                  <a:gd name="T44" fmla="*/ 69 w 73"/>
                  <a:gd name="T45" fmla="*/ 50 h 73"/>
                  <a:gd name="T46" fmla="*/ 73 w 73"/>
                  <a:gd name="T47" fmla="*/ 46 h 73"/>
                  <a:gd name="T48" fmla="*/ 73 w 73"/>
                  <a:gd name="T49" fmla="*/ 39 h 7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3"/>
                  <a:gd name="T76" fmla="*/ 0 h 73"/>
                  <a:gd name="T77" fmla="*/ 73 w 73"/>
                  <a:gd name="T78" fmla="*/ 73 h 7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3" h="73">
                    <a:moveTo>
                      <a:pt x="73" y="39"/>
                    </a:moveTo>
                    <a:lnTo>
                      <a:pt x="73" y="31"/>
                    </a:lnTo>
                    <a:lnTo>
                      <a:pt x="69" y="23"/>
                    </a:lnTo>
                    <a:lnTo>
                      <a:pt x="62" y="12"/>
                    </a:lnTo>
                    <a:lnTo>
                      <a:pt x="50" y="4"/>
                    </a:lnTo>
                    <a:lnTo>
                      <a:pt x="42" y="0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3" y="4"/>
                    </a:lnTo>
                    <a:lnTo>
                      <a:pt x="12" y="12"/>
                    </a:lnTo>
                    <a:lnTo>
                      <a:pt x="4" y="23"/>
                    </a:lnTo>
                    <a:lnTo>
                      <a:pt x="0" y="31"/>
                    </a:lnTo>
                    <a:lnTo>
                      <a:pt x="0" y="39"/>
                    </a:lnTo>
                    <a:lnTo>
                      <a:pt x="0" y="46"/>
                    </a:lnTo>
                    <a:lnTo>
                      <a:pt x="4" y="50"/>
                    </a:lnTo>
                    <a:lnTo>
                      <a:pt x="12" y="62"/>
                    </a:lnTo>
                    <a:lnTo>
                      <a:pt x="23" y="73"/>
                    </a:lnTo>
                    <a:lnTo>
                      <a:pt x="31" y="73"/>
                    </a:lnTo>
                    <a:lnTo>
                      <a:pt x="35" y="73"/>
                    </a:lnTo>
                    <a:lnTo>
                      <a:pt x="42" y="73"/>
                    </a:lnTo>
                    <a:lnTo>
                      <a:pt x="50" y="73"/>
                    </a:lnTo>
                    <a:lnTo>
                      <a:pt x="62" y="62"/>
                    </a:lnTo>
                    <a:lnTo>
                      <a:pt x="69" y="50"/>
                    </a:lnTo>
                    <a:lnTo>
                      <a:pt x="73" y="46"/>
                    </a:lnTo>
                    <a:lnTo>
                      <a:pt x="73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58" name="Freeform 28"/>
              <p:cNvSpPr>
                <a:spLocks/>
              </p:cNvSpPr>
              <p:nvPr/>
            </p:nvSpPr>
            <p:spPr bwMode="auto">
              <a:xfrm>
                <a:off x="1852" y="1829"/>
                <a:ext cx="61" cy="62"/>
              </a:xfrm>
              <a:custGeom>
                <a:avLst/>
                <a:gdLst>
                  <a:gd name="T0" fmla="*/ 0 w 61"/>
                  <a:gd name="T1" fmla="*/ 46 h 62"/>
                  <a:gd name="T2" fmla="*/ 4 w 61"/>
                  <a:gd name="T3" fmla="*/ 46 h 62"/>
                  <a:gd name="T4" fmla="*/ 7 w 61"/>
                  <a:gd name="T5" fmla="*/ 46 h 62"/>
                  <a:gd name="T6" fmla="*/ 7 w 61"/>
                  <a:gd name="T7" fmla="*/ 50 h 62"/>
                  <a:gd name="T8" fmla="*/ 11 w 61"/>
                  <a:gd name="T9" fmla="*/ 50 h 62"/>
                  <a:gd name="T10" fmla="*/ 11 w 61"/>
                  <a:gd name="T11" fmla="*/ 54 h 62"/>
                  <a:gd name="T12" fmla="*/ 15 w 61"/>
                  <a:gd name="T13" fmla="*/ 58 h 62"/>
                  <a:gd name="T14" fmla="*/ 15 w 61"/>
                  <a:gd name="T15" fmla="*/ 62 h 62"/>
                  <a:gd name="T16" fmla="*/ 61 w 61"/>
                  <a:gd name="T17" fmla="*/ 62 h 62"/>
                  <a:gd name="T18" fmla="*/ 61 w 61"/>
                  <a:gd name="T19" fmla="*/ 46 h 62"/>
                  <a:gd name="T20" fmla="*/ 57 w 61"/>
                  <a:gd name="T21" fmla="*/ 35 h 62"/>
                  <a:gd name="T22" fmla="*/ 54 w 61"/>
                  <a:gd name="T23" fmla="*/ 27 h 62"/>
                  <a:gd name="T24" fmla="*/ 46 w 61"/>
                  <a:gd name="T25" fmla="*/ 16 h 62"/>
                  <a:gd name="T26" fmla="*/ 34 w 61"/>
                  <a:gd name="T27" fmla="*/ 8 h 62"/>
                  <a:gd name="T28" fmla="*/ 27 w 61"/>
                  <a:gd name="T29" fmla="*/ 4 h 62"/>
                  <a:gd name="T30" fmla="*/ 15 w 61"/>
                  <a:gd name="T31" fmla="*/ 0 h 62"/>
                  <a:gd name="T32" fmla="*/ 0 w 61"/>
                  <a:gd name="T33" fmla="*/ 0 h 62"/>
                  <a:gd name="T34" fmla="*/ 0 w 61"/>
                  <a:gd name="T35" fmla="*/ 46 h 6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1"/>
                  <a:gd name="T55" fmla="*/ 0 h 62"/>
                  <a:gd name="T56" fmla="*/ 61 w 61"/>
                  <a:gd name="T57" fmla="*/ 62 h 6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1" h="62">
                    <a:moveTo>
                      <a:pt x="0" y="46"/>
                    </a:moveTo>
                    <a:lnTo>
                      <a:pt x="4" y="46"/>
                    </a:lnTo>
                    <a:lnTo>
                      <a:pt x="7" y="46"/>
                    </a:lnTo>
                    <a:lnTo>
                      <a:pt x="7" y="50"/>
                    </a:lnTo>
                    <a:lnTo>
                      <a:pt x="11" y="50"/>
                    </a:lnTo>
                    <a:lnTo>
                      <a:pt x="11" y="54"/>
                    </a:lnTo>
                    <a:lnTo>
                      <a:pt x="15" y="58"/>
                    </a:lnTo>
                    <a:lnTo>
                      <a:pt x="15" y="62"/>
                    </a:lnTo>
                    <a:lnTo>
                      <a:pt x="61" y="62"/>
                    </a:lnTo>
                    <a:lnTo>
                      <a:pt x="61" y="46"/>
                    </a:lnTo>
                    <a:lnTo>
                      <a:pt x="57" y="35"/>
                    </a:lnTo>
                    <a:lnTo>
                      <a:pt x="54" y="27"/>
                    </a:lnTo>
                    <a:lnTo>
                      <a:pt x="46" y="16"/>
                    </a:lnTo>
                    <a:lnTo>
                      <a:pt x="34" y="8"/>
                    </a:lnTo>
                    <a:lnTo>
                      <a:pt x="27" y="4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59" name="Freeform 29"/>
              <p:cNvSpPr>
                <a:spLocks/>
              </p:cNvSpPr>
              <p:nvPr/>
            </p:nvSpPr>
            <p:spPr bwMode="auto">
              <a:xfrm>
                <a:off x="1790" y="1829"/>
                <a:ext cx="62" cy="62"/>
              </a:xfrm>
              <a:custGeom>
                <a:avLst/>
                <a:gdLst>
                  <a:gd name="T0" fmla="*/ 50 w 62"/>
                  <a:gd name="T1" fmla="*/ 62 h 62"/>
                  <a:gd name="T2" fmla="*/ 50 w 62"/>
                  <a:gd name="T3" fmla="*/ 58 h 62"/>
                  <a:gd name="T4" fmla="*/ 50 w 62"/>
                  <a:gd name="T5" fmla="*/ 54 h 62"/>
                  <a:gd name="T6" fmla="*/ 54 w 62"/>
                  <a:gd name="T7" fmla="*/ 54 h 62"/>
                  <a:gd name="T8" fmla="*/ 54 w 62"/>
                  <a:gd name="T9" fmla="*/ 50 h 62"/>
                  <a:gd name="T10" fmla="*/ 58 w 62"/>
                  <a:gd name="T11" fmla="*/ 50 h 62"/>
                  <a:gd name="T12" fmla="*/ 58 w 62"/>
                  <a:gd name="T13" fmla="*/ 46 h 62"/>
                  <a:gd name="T14" fmla="*/ 62 w 62"/>
                  <a:gd name="T15" fmla="*/ 46 h 62"/>
                  <a:gd name="T16" fmla="*/ 62 w 62"/>
                  <a:gd name="T17" fmla="*/ 0 h 62"/>
                  <a:gd name="T18" fmla="*/ 50 w 62"/>
                  <a:gd name="T19" fmla="*/ 0 h 62"/>
                  <a:gd name="T20" fmla="*/ 39 w 62"/>
                  <a:gd name="T21" fmla="*/ 4 h 62"/>
                  <a:gd name="T22" fmla="*/ 31 w 62"/>
                  <a:gd name="T23" fmla="*/ 8 h 62"/>
                  <a:gd name="T24" fmla="*/ 19 w 62"/>
                  <a:gd name="T25" fmla="*/ 16 h 62"/>
                  <a:gd name="T26" fmla="*/ 12 w 62"/>
                  <a:gd name="T27" fmla="*/ 27 h 62"/>
                  <a:gd name="T28" fmla="*/ 8 w 62"/>
                  <a:gd name="T29" fmla="*/ 35 h 62"/>
                  <a:gd name="T30" fmla="*/ 4 w 62"/>
                  <a:gd name="T31" fmla="*/ 46 h 62"/>
                  <a:gd name="T32" fmla="*/ 0 w 62"/>
                  <a:gd name="T33" fmla="*/ 62 h 62"/>
                  <a:gd name="T34" fmla="*/ 50 w 62"/>
                  <a:gd name="T35" fmla="*/ 62 h 6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2"/>
                  <a:gd name="T55" fmla="*/ 0 h 62"/>
                  <a:gd name="T56" fmla="*/ 62 w 62"/>
                  <a:gd name="T57" fmla="*/ 62 h 6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2" h="62">
                    <a:moveTo>
                      <a:pt x="50" y="62"/>
                    </a:moveTo>
                    <a:lnTo>
                      <a:pt x="50" y="58"/>
                    </a:lnTo>
                    <a:lnTo>
                      <a:pt x="50" y="54"/>
                    </a:lnTo>
                    <a:lnTo>
                      <a:pt x="54" y="54"/>
                    </a:lnTo>
                    <a:lnTo>
                      <a:pt x="54" y="50"/>
                    </a:lnTo>
                    <a:lnTo>
                      <a:pt x="58" y="50"/>
                    </a:lnTo>
                    <a:lnTo>
                      <a:pt x="58" y="46"/>
                    </a:lnTo>
                    <a:lnTo>
                      <a:pt x="62" y="46"/>
                    </a:lnTo>
                    <a:lnTo>
                      <a:pt x="62" y="0"/>
                    </a:lnTo>
                    <a:lnTo>
                      <a:pt x="50" y="0"/>
                    </a:lnTo>
                    <a:lnTo>
                      <a:pt x="39" y="4"/>
                    </a:lnTo>
                    <a:lnTo>
                      <a:pt x="31" y="8"/>
                    </a:lnTo>
                    <a:lnTo>
                      <a:pt x="19" y="16"/>
                    </a:lnTo>
                    <a:lnTo>
                      <a:pt x="12" y="27"/>
                    </a:lnTo>
                    <a:lnTo>
                      <a:pt x="8" y="35"/>
                    </a:lnTo>
                    <a:lnTo>
                      <a:pt x="4" y="46"/>
                    </a:lnTo>
                    <a:lnTo>
                      <a:pt x="0" y="62"/>
                    </a:lnTo>
                    <a:lnTo>
                      <a:pt x="50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60" name="Freeform 30"/>
              <p:cNvSpPr>
                <a:spLocks/>
              </p:cNvSpPr>
              <p:nvPr/>
            </p:nvSpPr>
            <p:spPr bwMode="auto">
              <a:xfrm>
                <a:off x="1790" y="1891"/>
                <a:ext cx="62" cy="57"/>
              </a:xfrm>
              <a:custGeom>
                <a:avLst/>
                <a:gdLst>
                  <a:gd name="T0" fmla="*/ 62 w 62"/>
                  <a:gd name="T1" fmla="*/ 11 h 57"/>
                  <a:gd name="T2" fmla="*/ 58 w 62"/>
                  <a:gd name="T3" fmla="*/ 11 h 57"/>
                  <a:gd name="T4" fmla="*/ 54 w 62"/>
                  <a:gd name="T5" fmla="*/ 7 h 57"/>
                  <a:gd name="T6" fmla="*/ 54 w 62"/>
                  <a:gd name="T7" fmla="*/ 3 h 57"/>
                  <a:gd name="T8" fmla="*/ 50 w 62"/>
                  <a:gd name="T9" fmla="*/ 3 h 57"/>
                  <a:gd name="T10" fmla="*/ 50 w 62"/>
                  <a:gd name="T11" fmla="*/ 0 h 57"/>
                  <a:gd name="T12" fmla="*/ 0 w 62"/>
                  <a:gd name="T13" fmla="*/ 0 h 57"/>
                  <a:gd name="T14" fmla="*/ 4 w 62"/>
                  <a:gd name="T15" fmla="*/ 11 h 57"/>
                  <a:gd name="T16" fmla="*/ 8 w 62"/>
                  <a:gd name="T17" fmla="*/ 23 h 57"/>
                  <a:gd name="T18" fmla="*/ 12 w 62"/>
                  <a:gd name="T19" fmla="*/ 30 h 57"/>
                  <a:gd name="T20" fmla="*/ 19 w 62"/>
                  <a:gd name="T21" fmla="*/ 42 h 57"/>
                  <a:gd name="T22" fmla="*/ 31 w 62"/>
                  <a:gd name="T23" fmla="*/ 49 h 57"/>
                  <a:gd name="T24" fmla="*/ 39 w 62"/>
                  <a:gd name="T25" fmla="*/ 53 h 57"/>
                  <a:gd name="T26" fmla="*/ 50 w 62"/>
                  <a:gd name="T27" fmla="*/ 57 h 57"/>
                  <a:gd name="T28" fmla="*/ 62 w 62"/>
                  <a:gd name="T29" fmla="*/ 57 h 57"/>
                  <a:gd name="T30" fmla="*/ 62 w 62"/>
                  <a:gd name="T31" fmla="*/ 11 h 5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2"/>
                  <a:gd name="T49" fmla="*/ 0 h 57"/>
                  <a:gd name="T50" fmla="*/ 62 w 62"/>
                  <a:gd name="T51" fmla="*/ 57 h 5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2" h="57">
                    <a:moveTo>
                      <a:pt x="62" y="11"/>
                    </a:moveTo>
                    <a:lnTo>
                      <a:pt x="58" y="11"/>
                    </a:lnTo>
                    <a:lnTo>
                      <a:pt x="54" y="7"/>
                    </a:lnTo>
                    <a:lnTo>
                      <a:pt x="54" y="3"/>
                    </a:lnTo>
                    <a:lnTo>
                      <a:pt x="50" y="3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4" y="11"/>
                    </a:lnTo>
                    <a:lnTo>
                      <a:pt x="8" y="23"/>
                    </a:lnTo>
                    <a:lnTo>
                      <a:pt x="12" y="30"/>
                    </a:lnTo>
                    <a:lnTo>
                      <a:pt x="19" y="42"/>
                    </a:lnTo>
                    <a:lnTo>
                      <a:pt x="31" y="49"/>
                    </a:lnTo>
                    <a:lnTo>
                      <a:pt x="39" y="53"/>
                    </a:lnTo>
                    <a:lnTo>
                      <a:pt x="50" y="57"/>
                    </a:lnTo>
                    <a:lnTo>
                      <a:pt x="62" y="57"/>
                    </a:lnTo>
                    <a:lnTo>
                      <a:pt x="62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61" name="Freeform 31"/>
              <p:cNvSpPr>
                <a:spLocks/>
              </p:cNvSpPr>
              <p:nvPr/>
            </p:nvSpPr>
            <p:spPr bwMode="auto">
              <a:xfrm>
                <a:off x="1852" y="1891"/>
                <a:ext cx="61" cy="57"/>
              </a:xfrm>
              <a:custGeom>
                <a:avLst/>
                <a:gdLst>
                  <a:gd name="T0" fmla="*/ 15 w 61"/>
                  <a:gd name="T1" fmla="*/ 0 h 57"/>
                  <a:gd name="T2" fmla="*/ 11 w 61"/>
                  <a:gd name="T3" fmla="*/ 3 h 57"/>
                  <a:gd name="T4" fmla="*/ 11 w 61"/>
                  <a:gd name="T5" fmla="*/ 7 h 57"/>
                  <a:gd name="T6" fmla="*/ 7 w 61"/>
                  <a:gd name="T7" fmla="*/ 7 h 57"/>
                  <a:gd name="T8" fmla="*/ 7 w 61"/>
                  <a:gd name="T9" fmla="*/ 11 h 57"/>
                  <a:gd name="T10" fmla="*/ 4 w 61"/>
                  <a:gd name="T11" fmla="*/ 11 h 57"/>
                  <a:gd name="T12" fmla="*/ 0 w 61"/>
                  <a:gd name="T13" fmla="*/ 11 h 57"/>
                  <a:gd name="T14" fmla="*/ 0 w 61"/>
                  <a:gd name="T15" fmla="*/ 57 h 57"/>
                  <a:gd name="T16" fmla="*/ 11 w 61"/>
                  <a:gd name="T17" fmla="*/ 57 h 57"/>
                  <a:gd name="T18" fmla="*/ 23 w 61"/>
                  <a:gd name="T19" fmla="*/ 53 h 57"/>
                  <a:gd name="T20" fmla="*/ 34 w 61"/>
                  <a:gd name="T21" fmla="*/ 49 h 57"/>
                  <a:gd name="T22" fmla="*/ 46 w 61"/>
                  <a:gd name="T23" fmla="*/ 42 h 57"/>
                  <a:gd name="T24" fmla="*/ 50 w 61"/>
                  <a:gd name="T25" fmla="*/ 30 h 57"/>
                  <a:gd name="T26" fmla="*/ 57 w 61"/>
                  <a:gd name="T27" fmla="*/ 23 h 57"/>
                  <a:gd name="T28" fmla="*/ 61 w 61"/>
                  <a:gd name="T29" fmla="*/ 11 h 57"/>
                  <a:gd name="T30" fmla="*/ 61 w 61"/>
                  <a:gd name="T31" fmla="*/ 0 h 57"/>
                  <a:gd name="T32" fmla="*/ 15 w 61"/>
                  <a:gd name="T33" fmla="*/ 0 h 5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1"/>
                  <a:gd name="T52" fmla="*/ 0 h 57"/>
                  <a:gd name="T53" fmla="*/ 61 w 61"/>
                  <a:gd name="T54" fmla="*/ 57 h 5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1" h="57">
                    <a:moveTo>
                      <a:pt x="15" y="0"/>
                    </a:moveTo>
                    <a:lnTo>
                      <a:pt x="11" y="3"/>
                    </a:lnTo>
                    <a:lnTo>
                      <a:pt x="11" y="7"/>
                    </a:lnTo>
                    <a:lnTo>
                      <a:pt x="7" y="7"/>
                    </a:lnTo>
                    <a:lnTo>
                      <a:pt x="7" y="11"/>
                    </a:lnTo>
                    <a:lnTo>
                      <a:pt x="4" y="11"/>
                    </a:lnTo>
                    <a:lnTo>
                      <a:pt x="0" y="11"/>
                    </a:lnTo>
                    <a:lnTo>
                      <a:pt x="0" y="57"/>
                    </a:lnTo>
                    <a:lnTo>
                      <a:pt x="11" y="57"/>
                    </a:lnTo>
                    <a:lnTo>
                      <a:pt x="23" y="53"/>
                    </a:lnTo>
                    <a:lnTo>
                      <a:pt x="34" y="49"/>
                    </a:lnTo>
                    <a:lnTo>
                      <a:pt x="46" y="42"/>
                    </a:lnTo>
                    <a:lnTo>
                      <a:pt x="50" y="30"/>
                    </a:lnTo>
                    <a:lnTo>
                      <a:pt x="57" y="23"/>
                    </a:lnTo>
                    <a:lnTo>
                      <a:pt x="61" y="11"/>
                    </a:lnTo>
                    <a:lnTo>
                      <a:pt x="61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62" name="Freeform 32"/>
              <p:cNvSpPr>
                <a:spLocks/>
              </p:cNvSpPr>
              <p:nvPr/>
            </p:nvSpPr>
            <p:spPr bwMode="auto">
              <a:xfrm>
                <a:off x="1683" y="2389"/>
                <a:ext cx="73" cy="72"/>
              </a:xfrm>
              <a:custGeom>
                <a:avLst/>
                <a:gdLst>
                  <a:gd name="T0" fmla="*/ 73 w 73"/>
                  <a:gd name="T1" fmla="*/ 38 h 72"/>
                  <a:gd name="T2" fmla="*/ 73 w 73"/>
                  <a:gd name="T3" fmla="*/ 30 h 72"/>
                  <a:gd name="T4" fmla="*/ 73 w 73"/>
                  <a:gd name="T5" fmla="*/ 23 h 72"/>
                  <a:gd name="T6" fmla="*/ 65 w 73"/>
                  <a:gd name="T7" fmla="*/ 11 h 72"/>
                  <a:gd name="T8" fmla="*/ 53 w 73"/>
                  <a:gd name="T9" fmla="*/ 3 h 72"/>
                  <a:gd name="T10" fmla="*/ 46 w 73"/>
                  <a:gd name="T11" fmla="*/ 0 h 72"/>
                  <a:gd name="T12" fmla="*/ 38 w 73"/>
                  <a:gd name="T13" fmla="*/ 0 h 72"/>
                  <a:gd name="T14" fmla="*/ 30 w 73"/>
                  <a:gd name="T15" fmla="*/ 0 h 72"/>
                  <a:gd name="T16" fmla="*/ 23 w 73"/>
                  <a:gd name="T17" fmla="*/ 3 h 72"/>
                  <a:gd name="T18" fmla="*/ 11 w 73"/>
                  <a:gd name="T19" fmla="*/ 11 h 72"/>
                  <a:gd name="T20" fmla="*/ 3 w 73"/>
                  <a:gd name="T21" fmla="*/ 23 h 72"/>
                  <a:gd name="T22" fmla="*/ 3 w 73"/>
                  <a:gd name="T23" fmla="*/ 30 h 72"/>
                  <a:gd name="T24" fmla="*/ 0 w 73"/>
                  <a:gd name="T25" fmla="*/ 38 h 72"/>
                  <a:gd name="T26" fmla="*/ 3 w 73"/>
                  <a:gd name="T27" fmla="*/ 42 h 72"/>
                  <a:gd name="T28" fmla="*/ 3 w 73"/>
                  <a:gd name="T29" fmla="*/ 49 h 72"/>
                  <a:gd name="T30" fmla="*/ 11 w 73"/>
                  <a:gd name="T31" fmla="*/ 61 h 72"/>
                  <a:gd name="T32" fmla="*/ 23 w 73"/>
                  <a:gd name="T33" fmla="*/ 69 h 72"/>
                  <a:gd name="T34" fmla="*/ 30 w 73"/>
                  <a:gd name="T35" fmla="*/ 72 h 72"/>
                  <a:gd name="T36" fmla="*/ 38 w 73"/>
                  <a:gd name="T37" fmla="*/ 72 h 72"/>
                  <a:gd name="T38" fmla="*/ 46 w 73"/>
                  <a:gd name="T39" fmla="*/ 72 h 72"/>
                  <a:gd name="T40" fmla="*/ 53 w 73"/>
                  <a:gd name="T41" fmla="*/ 69 h 72"/>
                  <a:gd name="T42" fmla="*/ 65 w 73"/>
                  <a:gd name="T43" fmla="*/ 61 h 72"/>
                  <a:gd name="T44" fmla="*/ 73 w 73"/>
                  <a:gd name="T45" fmla="*/ 49 h 72"/>
                  <a:gd name="T46" fmla="*/ 73 w 73"/>
                  <a:gd name="T47" fmla="*/ 42 h 72"/>
                  <a:gd name="T48" fmla="*/ 73 w 73"/>
                  <a:gd name="T49" fmla="*/ 38 h 7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3"/>
                  <a:gd name="T76" fmla="*/ 0 h 72"/>
                  <a:gd name="T77" fmla="*/ 73 w 73"/>
                  <a:gd name="T78" fmla="*/ 72 h 7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3" h="72">
                    <a:moveTo>
                      <a:pt x="73" y="38"/>
                    </a:moveTo>
                    <a:lnTo>
                      <a:pt x="73" y="30"/>
                    </a:lnTo>
                    <a:lnTo>
                      <a:pt x="73" y="23"/>
                    </a:lnTo>
                    <a:lnTo>
                      <a:pt x="65" y="11"/>
                    </a:lnTo>
                    <a:lnTo>
                      <a:pt x="53" y="3"/>
                    </a:lnTo>
                    <a:lnTo>
                      <a:pt x="46" y="0"/>
                    </a:lnTo>
                    <a:lnTo>
                      <a:pt x="38" y="0"/>
                    </a:lnTo>
                    <a:lnTo>
                      <a:pt x="30" y="0"/>
                    </a:lnTo>
                    <a:lnTo>
                      <a:pt x="23" y="3"/>
                    </a:lnTo>
                    <a:lnTo>
                      <a:pt x="11" y="11"/>
                    </a:lnTo>
                    <a:lnTo>
                      <a:pt x="3" y="23"/>
                    </a:lnTo>
                    <a:lnTo>
                      <a:pt x="3" y="30"/>
                    </a:lnTo>
                    <a:lnTo>
                      <a:pt x="0" y="38"/>
                    </a:lnTo>
                    <a:lnTo>
                      <a:pt x="3" y="42"/>
                    </a:lnTo>
                    <a:lnTo>
                      <a:pt x="3" y="49"/>
                    </a:lnTo>
                    <a:lnTo>
                      <a:pt x="11" y="61"/>
                    </a:lnTo>
                    <a:lnTo>
                      <a:pt x="23" y="69"/>
                    </a:lnTo>
                    <a:lnTo>
                      <a:pt x="30" y="72"/>
                    </a:lnTo>
                    <a:lnTo>
                      <a:pt x="38" y="72"/>
                    </a:lnTo>
                    <a:lnTo>
                      <a:pt x="46" y="72"/>
                    </a:lnTo>
                    <a:lnTo>
                      <a:pt x="53" y="69"/>
                    </a:lnTo>
                    <a:lnTo>
                      <a:pt x="65" y="61"/>
                    </a:lnTo>
                    <a:lnTo>
                      <a:pt x="73" y="49"/>
                    </a:lnTo>
                    <a:lnTo>
                      <a:pt x="73" y="42"/>
                    </a:lnTo>
                    <a:lnTo>
                      <a:pt x="73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63" name="Freeform 33"/>
              <p:cNvSpPr>
                <a:spLocks/>
              </p:cNvSpPr>
              <p:nvPr/>
            </p:nvSpPr>
            <p:spPr bwMode="auto">
              <a:xfrm>
                <a:off x="1721" y="2366"/>
                <a:ext cx="62" cy="61"/>
              </a:xfrm>
              <a:custGeom>
                <a:avLst/>
                <a:gdLst>
                  <a:gd name="T0" fmla="*/ 0 w 62"/>
                  <a:gd name="T1" fmla="*/ 46 h 61"/>
                  <a:gd name="T2" fmla="*/ 4 w 62"/>
                  <a:gd name="T3" fmla="*/ 46 h 61"/>
                  <a:gd name="T4" fmla="*/ 4 w 62"/>
                  <a:gd name="T5" fmla="*/ 49 h 61"/>
                  <a:gd name="T6" fmla="*/ 8 w 62"/>
                  <a:gd name="T7" fmla="*/ 49 h 61"/>
                  <a:gd name="T8" fmla="*/ 12 w 62"/>
                  <a:gd name="T9" fmla="*/ 53 h 61"/>
                  <a:gd name="T10" fmla="*/ 12 w 62"/>
                  <a:gd name="T11" fmla="*/ 57 h 61"/>
                  <a:gd name="T12" fmla="*/ 12 w 62"/>
                  <a:gd name="T13" fmla="*/ 61 h 61"/>
                  <a:gd name="T14" fmla="*/ 62 w 62"/>
                  <a:gd name="T15" fmla="*/ 61 h 61"/>
                  <a:gd name="T16" fmla="*/ 58 w 62"/>
                  <a:gd name="T17" fmla="*/ 46 h 61"/>
                  <a:gd name="T18" fmla="*/ 54 w 62"/>
                  <a:gd name="T19" fmla="*/ 38 h 61"/>
                  <a:gd name="T20" fmla="*/ 50 w 62"/>
                  <a:gd name="T21" fmla="*/ 26 h 61"/>
                  <a:gd name="T22" fmla="*/ 42 w 62"/>
                  <a:gd name="T23" fmla="*/ 15 h 61"/>
                  <a:gd name="T24" fmla="*/ 35 w 62"/>
                  <a:gd name="T25" fmla="*/ 7 h 61"/>
                  <a:gd name="T26" fmla="*/ 23 w 62"/>
                  <a:gd name="T27" fmla="*/ 3 h 61"/>
                  <a:gd name="T28" fmla="*/ 12 w 62"/>
                  <a:gd name="T29" fmla="*/ 0 h 61"/>
                  <a:gd name="T30" fmla="*/ 0 w 62"/>
                  <a:gd name="T31" fmla="*/ 0 h 61"/>
                  <a:gd name="T32" fmla="*/ 0 w 62"/>
                  <a:gd name="T33" fmla="*/ 46 h 6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2"/>
                  <a:gd name="T52" fmla="*/ 0 h 61"/>
                  <a:gd name="T53" fmla="*/ 62 w 62"/>
                  <a:gd name="T54" fmla="*/ 61 h 6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2" h="61">
                    <a:moveTo>
                      <a:pt x="0" y="46"/>
                    </a:moveTo>
                    <a:lnTo>
                      <a:pt x="4" y="46"/>
                    </a:lnTo>
                    <a:lnTo>
                      <a:pt x="4" y="49"/>
                    </a:lnTo>
                    <a:lnTo>
                      <a:pt x="8" y="49"/>
                    </a:lnTo>
                    <a:lnTo>
                      <a:pt x="12" y="53"/>
                    </a:lnTo>
                    <a:lnTo>
                      <a:pt x="12" y="57"/>
                    </a:lnTo>
                    <a:lnTo>
                      <a:pt x="12" y="61"/>
                    </a:lnTo>
                    <a:lnTo>
                      <a:pt x="62" y="61"/>
                    </a:lnTo>
                    <a:lnTo>
                      <a:pt x="58" y="46"/>
                    </a:lnTo>
                    <a:lnTo>
                      <a:pt x="54" y="38"/>
                    </a:lnTo>
                    <a:lnTo>
                      <a:pt x="50" y="26"/>
                    </a:lnTo>
                    <a:lnTo>
                      <a:pt x="42" y="15"/>
                    </a:lnTo>
                    <a:lnTo>
                      <a:pt x="35" y="7"/>
                    </a:lnTo>
                    <a:lnTo>
                      <a:pt x="23" y="3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64" name="Freeform 34"/>
              <p:cNvSpPr>
                <a:spLocks/>
              </p:cNvSpPr>
              <p:nvPr/>
            </p:nvSpPr>
            <p:spPr bwMode="auto">
              <a:xfrm>
                <a:off x="1660" y="2366"/>
                <a:ext cx="61" cy="61"/>
              </a:xfrm>
              <a:custGeom>
                <a:avLst/>
                <a:gdLst>
                  <a:gd name="T0" fmla="*/ 46 w 61"/>
                  <a:gd name="T1" fmla="*/ 61 h 61"/>
                  <a:gd name="T2" fmla="*/ 50 w 61"/>
                  <a:gd name="T3" fmla="*/ 57 h 61"/>
                  <a:gd name="T4" fmla="*/ 50 w 61"/>
                  <a:gd name="T5" fmla="*/ 53 h 61"/>
                  <a:gd name="T6" fmla="*/ 50 w 61"/>
                  <a:gd name="T7" fmla="*/ 49 h 61"/>
                  <a:gd name="T8" fmla="*/ 53 w 61"/>
                  <a:gd name="T9" fmla="*/ 49 h 61"/>
                  <a:gd name="T10" fmla="*/ 57 w 61"/>
                  <a:gd name="T11" fmla="*/ 49 h 61"/>
                  <a:gd name="T12" fmla="*/ 57 w 61"/>
                  <a:gd name="T13" fmla="*/ 46 h 61"/>
                  <a:gd name="T14" fmla="*/ 61 w 61"/>
                  <a:gd name="T15" fmla="*/ 46 h 61"/>
                  <a:gd name="T16" fmla="*/ 61 w 61"/>
                  <a:gd name="T17" fmla="*/ 0 h 61"/>
                  <a:gd name="T18" fmla="*/ 50 w 61"/>
                  <a:gd name="T19" fmla="*/ 0 h 61"/>
                  <a:gd name="T20" fmla="*/ 38 w 61"/>
                  <a:gd name="T21" fmla="*/ 3 h 61"/>
                  <a:gd name="T22" fmla="*/ 26 w 61"/>
                  <a:gd name="T23" fmla="*/ 7 h 61"/>
                  <a:gd name="T24" fmla="*/ 19 w 61"/>
                  <a:gd name="T25" fmla="*/ 15 h 61"/>
                  <a:gd name="T26" fmla="*/ 11 w 61"/>
                  <a:gd name="T27" fmla="*/ 26 h 61"/>
                  <a:gd name="T28" fmla="*/ 3 w 61"/>
                  <a:gd name="T29" fmla="*/ 34 h 61"/>
                  <a:gd name="T30" fmla="*/ 0 w 61"/>
                  <a:gd name="T31" fmla="*/ 46 h 61"/>
                  <a:gd name="T32" fmla="*/ 0 w 61"/>
                  <a:gd name="T33" fmla="*/ 61 h 61"/>
                  <a:gd name="T34" fmla="*/ 46 w 61"/>
                  <a:gd name="T35" fmla="*/ 61 h 6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1"/>
                  <a:gd name="T55" fmla="*/ 0 h 61"/>
                  <a:gd name="T56" fmla="*/ 61 w 61"/>
                  <a:gd name="T57" fmla="*/ 61 h 6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1" h="61">
                    <a:moveTo>
                      <a:pt x="46" y="61"/>
                    </a:moveTo>
                    <a:lnTo>
                      <a:pt x="50" y="57"/>
                    </a:lnTo>
                    <a:lnTo>
                      <a:pt x="50" y="53"/>
                    </a:lnTo>
                    <a:lnTo>
                      <a:pt x="50" y="49"/>
                    </a:lnTo>
                    <a:lnTo>
                      <a:pt x="53" y="49"/>
                    </a:lnTo>
                    <a:lnTo>
                      <a:pt x="57" y="49"/>
                    </a:lnTo>
                    <a:lnTo>
                      <a:pt x="57" y="46"/>
                    </a:lnTo>
                    <a:lnTo>
                      <a:pt x="61" y="46"/>
                    </a:lnTo>
                    <a:lnTo>
                      <a:pt x="61" y="0"/>
                    </a:lnTo>
                    <a:lnTo>
                      <a:pt x="50" y="0"/>
                    </a:lnTo>
                    <a:lnTo>
                      <a:pt x="38" y="3"/>
                    </a:lnTo>
                    <a:lnTo>
                      <a:pt x="26" y="7"/>
                    </a:lnTo>
                    <a:lnTo>
                      <a:pt x="19" y="15"/>
                    </a:lnTo>
                    <a:lnTo>
                      <a:pt x="11" y="26"/>
                    </a:lnTo>
                    <a:lnTo>
                      <a:pt x="3" y="34"/>
                    </a:lnTo>
                    <a:lnTo>
                      <a:pt x="0" y="46"/>
                    </a:lnTo>
                    <a:lnTo>
                      <a:pt x="0" y="61"/>
                    </a:lnTo>
                    <a:lnTo>
                      <a:pt x="46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65" name="Freeform 35"/>
              <p:cNvSpPr>
                <a:spLocks/>
              </p:cNvSpPr>
              <p:nvPr/>
            </p:nvSpPr>
            <p:spPr bwMode="auto">
              <a:xfrm>
                <a:off x="1660" y="2427"/>
                <a:ext cx="61" cy="57"/>
              </a:xfrm>
              <a:custGeom>
                <a:avLst/>
                <a:gdLst>
                  <a:gd name="T0" fmla="*/ 61 w 61"/>
                  <a:gd name="T1" fmla="*/ 11 h 57"/>
                  <a:gd name="T2" fmla="*/ 57 w 61"/>
                  <a:gd name="T3" fmla="*/ 11 h 57"/>
                  <a:gd name="T4" fmla="*/ 57 w 61"/>
                  <a:gd name="T5" fmla="*/ 8 h 57"/>
                  <a:gd name="T6" fmla="*/ 53 w 61"/>
                  <a:gd name="T7" fmla="*/ 8 h 57"/>
                  <a:gd name="T8" fmla="*/ 50 w 61"/>
                  <a:gd name="T9" fmla="*/ 8 h 57"/>
                  <a:gd name="T10" fmla="*/ 50 w 61"/>
                  <a:gd name="T11" fmla="*/ 4 h 57"/>
                  <a:gd name="T12" fmla="*/ 50 w 61"/>
                  <a:gd name="T13" fmla="*/ 0 h 57"/>
                  <a:gd name="T14" fmla="*/ 46 w 61"/>
                  <a:gd name="T15" fmla="*/ 0 h 57"/>
                  <a:gd name="T16" fmla="*/ 0 w 61"/>
                  <a:gd name="T17" fmla="*/ 0 h 57"/>
                  <a:gd name="T18" fmla="*/ 0 w 61"/>
                  <a:gd name="T19" fmla="*/ 11 h 57"/>
                  <a:gd name="T20" fmla="*/ 3 w 61"/>
                  <a:gd name="T21" fmla="*/ 23 h 57"/>
                  <a:gd name="T22" fmla="*/ 11 w 61"/>
                  <a:gd name="T23" fmla="*/ 31 h 57"/>
                  <a:gd name="T24" fmla="*/ 19 w 61"/>
                  <a:gd name="T25" fmla="*/ 42 h 57"/>
                  <a:gd name="T26" fmla="*/ 26 w 61"/>
                  <a:gd name="T27" fmla="*/ 50 h 57"/>
                  <a:gd name="T28" fmla="*/ 38 w 61"/>
                  <a:gd name="T29" fmla="*/ 54 h 57"/>
                  <a:gd name="T30" fmla="*/ 50 w 61"/>
                  <a:gd name="T31" fmla="*/ 57 h 57"/>
                  <a:gd name="T32" fmla="*/ 61 w 61"/>
                  <a:gd name="T33" fmla="*/ 57 h 57"/>
                  <a:gd name="T34" fmla="*/ 61 w 61"/>
                  <a:gd name="T35" fmla="*/ 11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1"/>
                  <a:gd name="T55" fmla="*/ 0 h 57"/>
                  <a:gd name="T56" fmla="*/ 61 w 61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1" h="57">
                    <a:moveTo>
                      <a:pt x="61" y="11"/>
                    </a:moveTo>
                    <a:lnTo>
                      <a:pt x="57" y="11"/>
                    </a:lnTo>
                    <a:lnTo>
                      <a:pt x="57" y="8"/>
                    </a:lnTo>
                    <a:lnTo>
                      <a:pt x="53" y="8"/>
                    </a:lnTo>
                    <a:lnTo>
                      <a:pt x="50" y="8"/>
                    </a:lnTo>
                    <a:lnTo>
                      <a:pt x="50" y="4"/>
                    </a:lnTo>
                    <a:lnTo>
                      <a:pt x="50" y="0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3" y="23"/>
                    </a:lnTo>
                    <a:lnTo>
                      <a:pt x="11" y="31"/>
                    </a:lnTo>
                    <a:lnTo>
                      <a:pt x="19" y="42"/>
                    </a:lnTo>
                    <a:lnTo>
                      <a:pt x="26" y="50"/>
                    </a:lnTo>
                    <a:lnTo>
                      <a:pt x="38" y="54"/>
                    </a:lnTo>
                    <a:lnTo>
                      <a:pt x="50" y="57"/>
                    </a:lnTo>
                    <a:lnTo>
                      <a:pt x="61" y="57"/>
                    </a:lnTo>
                    <a:lnTo>
                      <a:pt x="61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66" name="Freeform 36"/>
              <p:cNvSpPr>
                <a:spLocks/>
              </p:cNvSpPr>
              <p:nvPr/>
            </p:nvSpPr>
            <p:spPr bwMode="auto">
              <a:xfrm>
                <a:off x="1721" y="2427"/>
                <a:ext cx="62" cy="57"/>
              </a:xfrm>
              <a:custGeom>
                <a:avLst/>
                <a:gdLst>
                  <a:gd name="T0" fmla="*/ 12 w 62"/>
                  <a:gd name="T1" fmla="*/ 0 h 57"/>
                  <a:gd name="T2" fmla="*/ 12 w 62"/>
                  <a:gd name="T3" fmla="*/ 4 h 57"/>
                  <a:gd name="T4" fmla="*/ 8 w 62"/>
                  <a:gd name="T5" fmla="*/ 8 h 57"/>
                  <a:gd name="T6" fmla="*/ 4 w 62"/>
                  <a:gd name="T7" fmla="*/ 8 h 57"/>
                  <a:gd name="T8" fmla="*/ 4 w 62"/>
                  <a:gd name="T9" fmla="*/ 11 h 57"/>
                  <a:gd name="T10" fmla="*/ 0 w 62"/>
                  <a:gd name="T11" fmla="*/ 11 h 57"/>
                  <a:gd name="T12" fmla="*/ 0 w 62"/>
                  <a:gd name="T13" fmla="*/ 57 h 57"/>
                  <a:gd name="T14" fmla="*/ 12 w 62"/>
                  <a:gd name="T15" fmla="*/ 57 h 57"/>
                  <a:gd name="T16" fmla="*/ 23 w 62"/>
                  <a:gd name="T17" fmla="*/ 54 h 57"/>
                  <a:gd name="T18" fmla="*/ 35 w 62"/>
                  <a:gd name="T19" fmla="*/ 50 h 57"/>
                  <a:gd name="T20" fmla="*/ 42 w 62"/>
                  <a:gd name="T21" fmla="*/ 42 h 57"/>
                  <a:gd name="T22" fmla="*/ 50 w 62"/>
                  <a:gd name="T23" fmla="*/ 31 h 57"/>
                  <a:gd name="T24" fmla="*/ 54 w 62"/>
                  <a:gd name="T25" fmla="*/ 23 h 57"/>
                  <a:gd name="T26" fmla="*/ 58 w 62"/>
                  <a:gd name="T27" fmla="*/ 11 h 57"/>
                  <a:gd name="T28" fmla="*/ 62 w 62"/>
                  <a:gd name="T29" fmla="*/ 0 h 57"/>
                  <a:gd name="T30" fmla="*/ 12 w 62"/>
                  <a:gd name="T31" fmla="*/ 0 h 5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2"/>
                  <a:gd name="T49" fmla="*/ 0 h 57"/>
                  <a:gd name="T50" fmla="*/ 62 w 62"/>
                  <a:gd name="T51" fmla="*/ 57 h 5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2" h="57">
                    <a:moveTo>
                      <a:pt x="12" y="0"/>
                    </a:moveTo>
                    <a:lnTo>
                      <a:pt x="12" y="4"/>
                    </a:lnTo>
                    <a:lnTo>
                      <a:pt x="8" y="8"/>
                    </a:lnTo>
                    <a:lnTo>
                      <a:pt x="4" y="8"/>
                    </a:lnTo>
                    <a:lnTo>
                      <a:pt x="4" y="11"/>
                    </a:lnTo>
                    <a:lnTo>
                      <a:pt x="0" y="11"/>
                    </a:lnTo>
                    <a:lnTo>
                      <a:pt x="0" y="57"/>
                    </a:lnTo>
                    <a:lnTo>
                      <a:pt x="12" y="57"/>
                    </a:lnTo>
                    <a:lnTo>
                      <a:pt x="23" y="54"/>
                    </a:lnTo>
                    <a:lnTo>
                      <a:pt x="35" y="50"/>
                    </a:lnTo>
                    <a:lnTo>
                      <a:pt x="42" y="42"/>
                    </a:lnTo>
                    <a:lnTo>
                      <a:pt x="50" y="31"/>
                    </a:lnTo>
                    <a:lnTo>
                      <a:pt x="54" y="23"/>
                    </a:lnTo>
                    <a:lnTo>
                      <a:pt x="58" y="11"/>
                    </a:lnTo>
                    <a:lnTo>
                      <a:pt x="6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67" name="Freeform 37"/>
              <p:cNvSpPr>
                <a:spLocks/>
              </p:cNvSpPr>
              <p:nvPr/>
            </p:nvSpPr>
            <p:spPr bwMode="auto">
              <a:xfrm>
                <a:off x="806" y="2094"/>
                <a:ext cx="73" cy="72"/>
              </a:xfrm>
              <a:custGeom>
                <a:avLst/>
                <a:gdLst>
                  <a:gd name="T0" fmla="*/ 73 w 73"/>
                  <a:gd name="T1" fmla="*/ 38 h 72"/>
                  <a:gd name="T2" fmla="*/ 73 w 73"/>
                  <a:gd name="T3" fmla="*/ 30 h 72"/>
                  <a:gd name="T4" fmla="*/ 73 w 73"/>
                  <a:gd name="T5" fmla="*/ 23 h 72"/>
                  <a:gd name="T6" fmla="*/ 65 w 73"/>
                  <a:gd name="T7" fmla="*/ 11 h 72"/>
                  <a:gd name="T8" fmla="*/ 54 w 73"/>
                  <a:gd name="T9" fmla="*/ 3 h 72"/>
                  <a:gd name="T10" fmla="*/ 46 w 73"/>
                  <a:gd name="T11" fmla="*/ 3 h 72"/>
                  <a:gd name="T12" fmla="*/ 38 w 73"/>
                  <a:gd name="T13" fmla="*/ 0 h 72"/>
                  <a:gd name="T14" fmla="*/ 31 w 73"/>
                  <a:gd name="T15" fmla="*/ 3 h 72"/>
                  <a:gd name="T16" fmla="*/ 23 w 73"/>
                  <a:gd name="T17" fmla="*/ 3 h 72"/>
                  <a:gd name="T18" fmla="*/ 12 w 73"/>
                  <a:gd name="T19" fmla="*/ 11 h 72"/>
                  <a:gd name="T20" fmla="*/ 4 w 73"/>
                  <a:gd name="T21" fmla="*/ 23 h 72"/>
                  <a:gd name="T22" fmla="*/ 4 w 73"/>
                  <a:gd name="T23" fmla="*/ 30 h 72"/>
                  <a:gd name="T24" fmla="*/ 0 w 73"/>
                  <a:gd name="T25" fmla="*/ 38 h 72"/>
                  <a:gd name="T26" fmla="*/ 4 w 73"/>
                  <a:gd name="T27" fmla="*/ 46 h 72"/>
                  <a:gd name="T28" fmla="*/ 4 w 73"/>
                  <a:gd name="T29" fmla="*/ 49 h 72"/>
                  <a:gd name="T30" fmla="*/ 12 w 73"/>
                  <a:gd name="T31" fmla="*/ 65 h 72"/>
                  <a:gd name="T32" fmla="*/ 23 w 73"/>
                  <a:gd name="T33" fmla="*/ 72 h 72"/>
                  <a:gd name="T34" fmla="*/ 31 w 73"/>
                  <a:gd name="T35" fmla="*/ 72 h 72"/>
                  <a:gd name="T36" fmla="*/ 38 w 73"/>
                  <a:gd name="T37" fmla="*/ 72 h 72"/>
                  <a:gd name="T38" fmla="*/ 46 w 73"/>
                  <a:gd name="T39" fmla="*/ 72 h 72"/>
                  <a:gd name="T40" fmla="*/ 54 w 73"/>
                  <a:gd name="T41" fmla="*/ 72 h 72"/>
                  <a:gd name="T42" fmla="*/ 65 w 73"/>
                  <a:gd name="T43" fmla="*/ 65 h 72"/>
                  <a:gd name="T44" fmla="*/ 73 w 73"/>
                  <a:gd name="T45" fmla="*/ 49 h 72"/>
                  <a:gd name="T46" fmla="*/ 73 w 73"/>
                  <a:gd name="T47" fmla="*/ 46 h 72"/>
                  <a:gd name="T48" fmla="*/ 73 w 73"/>
                  <a:gd name="T49" fmla="*/ 38 h 7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3"/>
                  <a:gd name="T76" fmla="*/ 0 h 72"/>
                  <a:gd name="T77" fmla="*/ 73 w 73"/>
                  <a:gd name="T78" fmla="*/ 72 h 7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3" h="72">
                    <a:moveTo>
                      <a:pt x="73" y="38"/>
                    </a:moveTo>
                    <a:lnTo>
                      <a:pt x="73" y="30"/>
                    </a:lnTo>
                    <a:lnTo>
                      <a:pt x="73" y="23"/>
                    </a:lnTo>
                    <a:lnTo>
                      <a:pt x="65" y="11"/>
                    </a:lnTo>
                    <a:lnTo>
                      <a:pt x="54" y="3"/>
                    </a:lnTo>
                    <a:lnTo>
                      <a:pt x="46" y="3"/>
                    </a:lnTo>
                    <a:lnTo>
                      <a:pt x="38" y="0"/>
                    </a:lnTo>
                    <a:lnTo>
                      <a:pt x="31" y="3"/>
                    </a:lnTo>
                    <a:lnTo>
                      <a:pt x="23" y="3"/>
                    </a:lnTo>
                    <a:lnTo>
                      <a:pt x="12" y="11"/>
                    </a:lnTo>
                    <a:lnTo>
                      <a:pt x="4" y="23"/>
                    </a:lnTo>
                    <a:lnTo>
                      <a:pt x="4" y="30"/>
                    </a:lnTo>
                    <a:lnTo>
                      <a:pt x="0" y="38"/>
                    </a:lnTo>
                    <a:lnTo>
                      <a:pt x="4" y="46"/>
                    </a:lnTo>
                    <a:lnTo>
                      <a:pt x="4" y="49"/>
                    </a:lnTo>
                    <a:lnTo>
                      <a:pt x="12" y="65"/>
                    </a:lnTo>
                    <a:lnTo>
                      <a:pt x="23" y="72"/>
                    </a:lnTo>
                    <a:lnTo>
                      <a:pt x="31" y="72"/>
                    </a:lnTo>
                    <a:lnTo>
                      <a:pt x="38" y="72"/>
                    </a:lnTo>
                    <a:lnTo>
                      <a:pt x="46" y="72"/>
                    </a:lnTo>
                    <a:lnTo>
                      <a:pt x="54" y="72"/>
                    </a:lnTo>
                    <a:lnTo>
                      <a:pt x="65" y="65"/>
                    </a:lnTo>
                    <a:lnTo>
                      <a:pt x="73" y="49"/>
                    </a:lnTo>
                    <a:lnTo>
                      <a:pt x="73" y="46"/>
                    </a:lnTo>
                    <a:lnTo>
                      <a:pt x="73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68" name="Freeform 38"/>
              <p:cNvSpPr>
                <a:spLocks/>
              </p:cNvSpPr>
              <p:nvPr/>
            </p:nvSpPr>
            <p:spPr bwMode="auto">
              <a:xfrm>
                <a:off x="844" y="2071"/>
                <a:ext cx="62" cy="61"/>
              </a:xfrm>
              <a:custGeom>
                <a:avLst/>
                <a:gdLst>
                  <a:gd name="T0" fmla="*/ 0 w 62"/>
                  <a:gd name="T1" fmla="*/ 46 h 61"/>
                  <a:gd name="T2" fmla="*/ 4 w 62"/>
                  <a:gd name="T3" fmla="*/ 49 h 61"/>
                  <a:gd name="T4" fmla="*/ 8 w 62"/>
                  <a:gd name="T5" fmla="*/ 49 h 61"/>
                  <a:gd name="T6" fmla="*/ 12 w 62"/>
                  <a:gd name="T7" fmla="*/ 53 h 61"/>
                  <a:gd name="T8" fmla="*/ 12 w 62"/>
                  <a:gd name="T9" fmla="*/ 57 h 61"/>
                  <a:gd name="T10" fmla="*/ 12 w 62"/>
                  <a:gd name="T11" fmla="*/ 61 h 61"/>
                  <a:gd name="T12" fmla="*/ 62 w 62"/>
                  <a:gd name="T13" fmla="*/ 61 h 61"/>
                  <a:gd name="T14" fmla="*/ 58 w 62"/>
                  <a:gd name="T15" fmla="*/ 49 h 61"/>
                  <a:gd name="T16" fmla="*/ 54 w 62"/>
                  <a:gd name="T17" fmla="*/ 38 h 61"/>
                  <a:gd name="T18" fmla="*/ 50 w 62"/>
                  <a:gd name="T19" fmla="*/ 26 h 61"/>
                  <a:gd name="T20" fmla="*/ 43 w 62"/>
                  <a:gd name="T21" fmla="*/ 19 h 61"/>
                  <a:gd name="T22" fmla="*/ 35 w 62"/>
                  <a:gd name="T23" fmla="*/ 11 h 61"/>
                  <a:gd name="T24" fmla="*/ 24 w 62"/>
                  <a:gd name="T25" fmla="*/ 3 h 61"/>
                  <a:gd name="T26" fmla="*/ 12 w 62"/>
                  <a:gd name="T27" fmla="*/ 0 h 61"/>
                  <a:gd name="T28" fmla="*/ 0 w 62"/>
                  <a:gd name="T29" fmla="*/ 0 h 61"/>
                  <a:gd name="T30" fmla="*/ 0 w 62"/>
                  <a:gd name="T31" fmla="*/ 46 h 6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2"/>
                  <a:gd name="T49" fmla="*/ 0 h 61"/>
                  <a:gd name="T50" fmla="*/ 62 w 62"/>
                  <a:gd name="T51" fmla="*/ 61 h 6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2" h="61">
                    <a:moveTo>
                      <a:pt x="0" y="46"/>
                    </a:moveTo>
                    <a:lnTo>
                      <a:pt x="4" y="49"/>
                    </a:lnTo>
                    <a:lnTo>
                      <a:pt x="8" y="49"/>
                    </a:lnTo>
                    <a:lnTo>
                      <a:pt x="12" y="53"/>
                    </a:lnTo>
                    <a:lnTo>
                      <a:pt x="12" y="57"/>
                    </a:lnTo>
                    <a:lnTo>
                      <a:pt x="12" y="61"/>
                    </a:lnTo>
                    <a:lnTo>
                      <a:pt x="62" y="61"/>
                    </a:lnTo>
                    <a:lnTo>
                      <a:pt x="58" y="49"/>
                    </a:lnTo>
                    <a:lnTo>
                      <a:pt x="54" y="38"/>
                    </a:lnTo>
                    <a:lnTo>
                      <a:pt x="50" y="26"/>
                    </a:lnTo>
                    <a:lnTo>
                      <a:pt x="43" y="19"/>
                    </a:lnTo>
                    <a:lnTo>
                      <a:pt x="35" y="11"/>
                    </a:lnTo>
                    <a:lnTo>
                      <a:pt x="24" y="3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69" name="Freeform 39"/>
              <p:cNvSpPr>
                <a:spLocks/>
              </p:cNvSpPr>
              <p:nvPr/>
            </p:nvSpPr>
            <p:spPr bwMode="auto">
              <a:xfrm>
                <a:off x="783" y="2071"/>
                <a:ext cx="61" cy="61"/>
              </a:xfrm>
              <a:custGeom>
                <a:avLst/>
                <a:gdLst>
                  <a:gd name="T0" fmla="*/ 50 w 61"/>
                  <a:gd name="T1" fmla="*/ 61 h 61"/>
                  <a:gd name="T2" fmla="*/ 50 w 61"/>
                  <a:gd name="T3" fmla="*/ 57 h 61"/>
                  <a:gd name="T4" fmla="*/ 50 w 61"/>
                  <a:gd name="T5" fmla="*/ 53 h 61"/>
                  <a:gd name="T6" fmla="*/ 50 w 61"/>
                  <a:gd name="T7" fmla="*/ 49 h 61"/>
                  <a:gd name="T8" fmla="*/ 54 w 61"/>
                  <a:gd name="T9" fmla="*/ 49 h 61"/>
                  <a:gd name="T10" fmla="*/ 58 w 61"/>
                  <a:gd name="T11" fmla="*/ 49 h 61"/>
                  <a:gd name="T12" fmla="*/ 61 w 61"/>
                  <a:gd name="T13" fmla="*/ 46 h 61"/>
                  <a:gd name="T14" fmla="*/ 61 w 61"/>
                  <a:gd name="T15" fmla="*/ 0 h 61"/>
                  <a:gd name="T16" fmla="*/ 50 w 61"/>
                  <a:gd name="T17" fmla="*/ 0 h 61"/>
                  <a:gd name="T18" fmla="*/ 38 w 61"/>
                  <a:gd name="T19" fmla="*/ 3 h 61"/>
                  <a:gd name="T20" fmla="*/ 27 w 61"/>
                  <a:gd name="T21" fmla="*/ 11 h 61"/>
                  <a:gd name="T22" fmla="*/ 19 w 61"/>
                  <a:gd name="T23" fmla="*/ 19 h 61"/>
                  <a:gd name="T24" fmla="*/ 11 w 61"/>
                  <a:gd name="T25" fmla="*/ 26 h 61"/>
                  <a:gd name="T26" fmla="*/ 4 w 61"/>
                  <a:gd name="T27" fmla="*/ 38 h 61"/>
                  <a:gd name="T28" fmla="*/ 0 w 61"/>
                  <a:gd name="T29" fmla="*/ 49 h 61"/>
                  <a:gd name="T30" fmla="*/ 0 w 61"/>
                  <a:gd name="T31" fmla="*/ 61 h 61"/>
                  <a:gd name="T32" fmla="*/ 50 w 61"/>
                  <a:gd name="T33" fmla="*/ 61 h 6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1"/>
                  <a:gd name="T52" fmla="*/ 0 h 61"/>
                  <a:gd name="T53" fmla="*/ 61 w 61"/>
                  <a:gd name="T54" fmla="*/ 61 h 6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1" h="61">
                    <a:moveTo>
                      <a:pt x="50" y="61"/>
                    </a:moveTo>
                    <a:lnTo>
                      <a:pt x="50" y="57"/>
                    </a:lnTo>
                    <a:lnTo>
                      <a:pt x="50" y="53"/>
                    </a:lnTo>
                    <a:lnTo>
                      <a:pt x="50" y="49"/>
                    </a:lnTo>
                    <a:lnTo>
                      <a:pt x="54" y="49"/>
                    </a:lnTo>
                    <a:lnTo>
                      <a:pt x="58" y="49"/>
                    </a:lnTo>
                    <a:lnTo>
                      <a:pt x="61" y="46"/>
                    </a:lnTo>
                    <a:lnTo>
                      <a:pt x="61" y="0"/>
                    </a:lnTo>
                    <a:lnTo>
                      <a:pt x="50" y="0"/>
                    </a:lnTo>
                    <a:lnTo>
                      <a:pt x="38" y="3"/>
                    </a:lnTo>
                    <a:lnTo>
                      <a:pt x="27" y="11"/>
                    </a:lnTo>
                    <a:lnTo>
                      <a:pt x="19" y="19"/>
                    </a:lnTo>
                    <a:lnTo>
                      <a:pt x="11" y="26"/>
                    </a:lnTo>
                    <a:lnTo>
                      <a:pt x="4" y="38"/>
                    </a:lnTo>
                    <a:lnTo>
                      <a:pt x="0" y="49"/>
                    </a:lnTo>
                    <a:lnTo>
                      <a:pt x="0" y="61"/>
                    </a:lnTo>
                    <a:lnTo>
                      <a:pt x="50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70" name="Freeform 40"/>
              <p:cNvSpPr>
                <a:spLocks/>
              </p:cNvSpPr>
              <p:nvPr/>
            </p:nvSpPr>
            <p:spPr bwMode="auto">
              <a:xfrm>
                <a:off x="783" y="2132"/>
                <a:ext cx="61" cy="61"/>
              </a:xfrm>
              <a:custGeom>
                <a:avLst/>
                <a:gdLst>
                  <a:gd name="T0" fmla="*/ 61 w 61"/>
                  <a:gd name="T1" fmla="*/ 11 h 61"/>
                  <a:gd name="T2" fmla="*/ 58 w 61"/>
                  <a:gd name="T3" fmla="*/ 11 h 61"/>
                  <a:gd name="T4" fmla="*/ 54 w 61"/>
                  <a:gd name="T5" fmla="*/ 11 h 61"/>
                  <a:gd name="T6" fmla="*/ 50 w 61"/>
                  <a:gd name="T7" fmla="*/ 8 h 61"/>
                  <a:gd name="T8" fmla="*/ 50 w 61"/>
                  <a:gd name="T9" fmla="*/ 4 h 61"/>
                  <a:gd name="T10" fmla="*/ 50 w 61"/>
                  <a:gd name="T11" fmla="*/ 0 h 61"/>
                  <a:gd name="T12" fmla="*/ 0 w 61"/>
                  <a:gd name="T13" fmla="*/ 0 h 61"/>
                  <a:gd name="T14" fmla="*/ 0 w 61"/>
                  <a:gd name="T15" fmla="*/ 11 h 61"/>
                  <a:gd name="T16" fmla="*/ 4 w 61"/>
                  <a:gd name="T17" fmla="*/ 23 h 61"/>
                  <a:gd name="T18" fmla="*/ 11 w 61"/>
                  <a:gd name="T19" fmla="*/ 34 h 61"/>
                  <a:gd name="T20" fmla="*/ 19 w 61"/>
                  <a:gd name="T21" fmla="*/ 42 h 61"/>
                  <a:gd name="T22" fmla="*/ 27 w 61"/>
                  <a:gd name="T23" fmla="*/ 50 h 61"/>
                  <a:gd name="T24" fmla="*/ 38 w 61"/>
                  <a:gd name="T25" fmla="*/ 54 h 61"/>
                  <a:gd name="T26" fmla="*/ 50 w 61"/>
                  <a:gd name="T27" fmla="*/ 57 h 61"/>
                  <a:gd name="T28" fmla="*/ 61 w 61"/>
                  <a:gd name="T29" fmla="*/ 61 h 61"/>
                  <a:gd name="T30" fmla="*/ 61 w 61"/>
                  <a:gd name="T31" fmla="*/ 11 h 6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1"/>
                  <a:gd name="T49" fmla="*/ 0 h 61"/>
                  <a:gd name="T50" fmla="*/ 61 w 61"/>
                  <a:gd name="T51" fmla="*/ 61 h 6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1" h="61">
                    <a:moveTo>
                      <a:pt x="61" y="11"/>
                    </a:moveTo>
                    <a:lnTo>
                      <a:pt x="58" y="11"/>
                    </a:lnTo>
                    <a:lnTo>
                      <a:pt x="54" y="11"/>
                    </a:lnTo>
                    <a:lnTo>
                      <a:pt x="50" y="8"/>
                    </a:lnTo>
                    <a:lnTo>
                      <a:pt x="50" y="4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4" y="23"/>
                    </a:lnTo>
                    <a:lnTo>
                      <a:pt x="11" y="34"/>
                    </a:lnTo>
                    <a:lnTo>
                      <a:pt x="19" y="42"/>
                    </a:lnTo>
                    <a:lnTo>
                      <a:pt x="27" y="50"/>
                    </a:lnTo>
                    <a:lnTo>
                      <a:pt x="38" y="54"/>
                    </a:lnTo>
                    <a:lnTo>
                      <a:pt x="50" y="57"/>
                    </a:lnTo>
                    <a:lnTo>
                      <a:pt x="61" y="61"/>
                    </a:lnTo>
                    <a:lnTo>
                      <a:pt x="61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71" name="Freeform 41"/>
              <p:cNvSpPr>
                <a:spLocks/>
              </p:cNvSpPr>
              <p:nvPr/>
            </p:nvSpPr>
            <p:spPr bwMode="auto">
              <a:xfrm>
                <a:off x="844" y="2132"/>
                <a:ext cx="62" cy="61"/>
              </a:xfrm>
              <a:custGeom>
                <a:avLst/>
                <a:gdLst>
                  <a:gd name="T0" fmla="*/ 12 w 62"/>
                  <a:gd name="T1" fmla="*/ 0 h 61"/>
                  <a:gd name="T2" fmla="*/ 12 w 62"/>
                  <a:gd name="T3" fmla="*/ 4 h 61"/>
                  <a:gd name="T4" fmla="*/ 12 w 62"/>
                  <a:gd name="T5" fmla="*/ 8 h 61"/>
                  <a:gd name="T6" fmla="*/ 8 w 62"/>
                  <a:gd name="T7" fmla="*/ 8 h 61"/>
                  <a:gd name="T8" fmla="*/ 8 w 62"/>
                  <a:gd name="T9" fmla="*/ 11 h 61"/>
                  <a:gd name="T10" fmla="*/ 4 w 62"/>
                  <a:gd name="T11" fmla="*/ 11 h 61"/>
                  <a:gd name="T12" fmla="*/ 0 w 62"/>
                  <a:gd name="T13" fmla="*/ 11 h 61"/>
                  <a:gd name="T14" fmla="*/ 0 w 62"/>
                  <a:gd name="T15" fmla="*/ 61 h 61"/>
                  <a:gd name="T16" fmla="*/ 12 w 62"/>
                  <a:gd name="T17" fmla="*/ 57 h 61"/>
                  <a:gd name="T18" fmla="*/ 24 w 62"/>
                  <a:gd name="T19" fmla="*/ 54 h 61"/>
                  <a:gd name="T20" fmla="*/ 35 w 62"/>
                  <a:gd name="T21" fmla="*/ 50 h 61"/>
                  <a:gd name="T22" fmla="*/ 43 w 62"/>
                  <a:gd name="T23" fmla="*/ 42 h 61"/>
                  <a:gd name="T24" fmla="*/ 50 w 62"/>
                  <a:gd name="T25" fmla="*/ 34 h 61"/>
                  <a:gd name="T26" fmla="*/ 54 w 62"/>
                  <a:gd name="T27" fmla="*/ 23 h 61"/>
                  <a:gd name="T28" fmla="*/ 58 w 62"/>
                  <a:gd name="T29" fmla="*/ 11 h 61"/>
                  <a:gd name="T30" fmla="*/ 62 w 62"/>
                  <a:gd name="T31" fmla="*/ 0 h 61"/>
                  <a:gd name="T32" fmla="*/ 12 w 62"/>
                  <a:gd name="T33" fmla="*/ 0 h 6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2"/>
                  <a:gd name="T52" fmla="*/ 0 h 61"/>
                  <a:gd name="T53" fmla="*/ 62 w 62"/>
                  <a:gd name="T54" fmla="*/ 61 h 6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2" h="61">
                    <a:moveTo>
                      <a:pt x="12" y="0"/>
                    </a:moveTo>
                    <a:lnTo>
                      <a:pt x="12" y="4"/>
                    </a:lnTo>
                    <a:lnTo>
                      <a:pt x="12" y="8"/>
                    </a:lnTo>
                    <a:lnTo>
                      <a:pt x="8" y="8"/>
                    </a:lnTo>
                    <a:lnTo>
                      <a:pt x="8" y="11"/>
                    </a:lnTo>
                    <a:lnTo>
                      <a:pt x="4" y="11"/>
                    </a:lnTo>
                    <a:lnTo>
                      <a:pt x="0" y="11"/>
                    </a:lnTo>
                    <a:lnTo>
                      <a:pt x="0" y="61"/>
                    </a:lnTo>
                    <a:lnTo>
                      <a:pt x="12" y="57"/>
                    </a:lnTo>
                    <a:lnTo>
                      <a:pt x="24" y="54"/>
                    </a:lnTo>
                    <a:lnTo>
                      <a:pt x="35" y="50"/>
                    </a:lnTo>
                    <a:lnTo>
                      <a:pt x="43" y="42"/>
                    </a:lnTo>
                    <a:lnTo>
                      <a:pt x="50" y="34"/>
                    </a:lnTo>
                    <a:lnTo>
                      <a:pt x="54" y="23"/>
                    </a:lnTo>
                    <a:lnTo>
                      <a:pt x="58" y="11"/>
                    </a:lnTo>
                    <a:lnTo>
                      <a:pt x="6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72" name="Freeform 42"/>
              <p:cNvSpPr>
                <a:spLocks/>
              </p:cNvSpPr>
              <p:nvPr/>
            </p:nvSpPr>
            <p:spPr bwMode="auto">
              <a:xfrm>
                <a:off x="1271" y="2469"/>
                <a:ext cx="73" cy="73"/>
              </a:xfrm>
              <a:custGeom>
                <a:avLst/>
                <a:gdLst>
                  <a:gd name="T0" fmla="*/ 73 w 73"/>
                  <a:gd name="T1" fmla="*/ 38 h 73"/>
                  <a:gd name="T2" fmla="*/ 73 w 73"/>
                  <a:gd name="T3" fmla="*/ 31 h 73"/>
                  <a:gd name="T4" fmla="*/ 69 w 73"/>
                  <a:gd name="T5" fmla="*/ 23 h 73"/>
                  <a:gd name="T6" fmla="*/ 62 w 73"/>
                  <a:gd name="T7" fmla="*/ 12 h 73"/>
                  <a:gd name="T8" fmla="*/ 50 w 73"/>
                  <a:gd name="T9" fmla="*/ 4 h 73"/>
                  <a:gd name="T10" fmla="*/ 46 w 73"/>
                  <a:gd name="T11" fmla="*/ 0 h 73"/>
                  <a:gd name="T12" fmla="*/ 39 w 73"/>
                  <a:gd name="T13" fmla="*/ 0 h 73"/>
                  <a:gd name="T14" fmla="*/ 31 w 73"/>
                  <a:gd name="T15" fmla="*/ 0 h 73"/>
                  <a:gd name="T16" fmla="*/ 23 w 73"/>
                  <a:gd name="T17" fmla="*/ 4 h 73"/>
                  <a:gd name="T18" fmla="*/ 12 w 73"/>
                  <a:gd name="T19" fmla="*/ 12 h 73"/>
                  <a:gd name="T20" fmla="*/ 4 w 73"/>
                  <a:gd name="T21" fmla="*/ 23 h 73"/>
                  <a:gd name="T22" fmla="*/ 0 w 73"/>
                  <a:gd name="T23" fmla="*/ 31 h 73"/>
                  <a:gd name="T24" fmla="*/ 0 w 73"/>
                  <a:gd name="T25" fmla="*/ 38 h 73"/>
                  <a:gd name="T26" fmla="*/ 0 w 73"/>
                  <a:gd name="T27" fmla="*/ 42 h 73"/>
                  <a:gd name="T28" fmla="*/ 4 w 73"/>
                  <a:gd name="T29" fmla="*/ 50 h 73"/>
                  <a:gd name="T30" fmla="*/ 12 w 73"/>
                  <a:gd name="T31" fmla="*/ 61 h 73"/>
                  <a:gd name="T32" fmla="*/ 23 w 73"/>
                  <a:gd name="T33" fmla="*/ 69 h 73"/>
                  <a:gd name="T34" fmla="*/ 31 w 73"/>
                  <a:gd name="T35" fmla="*/ 73 h 73"/>
                  <a:gd name="T36" fmla="*/ 39 w 73"/>
                  <a:gd name="T37" fmla="*/ 73 h 73"/>
                  <a:gd name="T38" fmla="*/ 46 w 73"/>
                  <a:gd name="T39" fmla="*/ 73 h 73"/>
                  <a:gd name="T40" fmla="*/ 50 w 73"/>
                  <a:gd name="T41" fmla="*/ 69 h 73"/>
                  <a:gd name="T42" fmla="*/ 62 w 73"/>
                  <a:gd name="T43" fmla="*/ 61 h 73"/>
                  <a:gd name="T44" fmla="*/ 69 w 73"/>
                  <a:gd name="T45" fmla="*/ 50 h 73"/>
                  <a:gd name="T46" fmla="*/ 73 w 73"/>
                  <a:gd name="T47" fmla="*/ 42 h 73"/>
                  <a:gd name="T48" fmla="*/ 73 w 73"/>
                  <a:gd name="T49" fmla="*/ 38 h 7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3"/>
                  <a:gd name="T76" fmla="*/ 0 h 73"/>
                  <a:gd name="T77" fmla="*/ 73 w 73"/>
                  <a:gd name="T78" fmla="*/ 73 h 7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3" h="73">
                    <a:moveTo>
                      <a:pt x="73" y="38"/>
                    </a:moveTo>
                    <a:lnTo>
                      <a:pt x="73" y="31"/>
                    </a:lnTo>
                    <a:lnTo>
                      <a:pt x="69" y="23"/>
                    </a:lnTo>
                    <a:lnTo>
                      <a:pt x="62" y="12"/>
                    </a:lnTo>
                    <a:lnTo>
                      <a:pt x="50" y="4"/>
                    </a:lnTo>
                    <a:lnTo>
                      <a:pt x="46" y="0"/>
                    </a:lnTo>
                    <a:lnTo>
                      <a:pt x="39" y="0"/>
                    </a:lnTo>
                    <a:lnTo>
                      <a:pt x="31" y="0"/>
                    </a:lnTo>
                    <a:lnTo>
                      <a:pt x="23" y="4"/>
                    </a:lnTo>
                    <a:lnTo>
                      <a:pt x="12" y="12"/>
                    </a:lnTo>
                    <a:lnTo>
                      <a:pt x="4" y="23"/>
                    </a:lnTo>
                    <a:lnTo>
                      <a:pt x="0" y="31"/>
                    </a:lnTo>
                    <a:lnTo>
                      <a:pt x="0" y="38"/>
                    </a:lnTo>
                    <a:lnTo>
                      <a:pt x="0" y="42"/>
                    </a:lnTo>
                    <a:lnTo>
                      <a:pt x="4" y="50"/>
                    </a:lnTo>
                    <a:lnTo>
                      <a:pt x="12" y="61"/>
                    </a:lnTo>
                    <a:lnTo>
                      <a:pt x="23" y="69"/>
                    </a:lnTo>
                    <a:lnTo>
                      <a:pt x="31" y="73"/>
                    </a:lnTo>
                    <a:lnTo>
                      <a:pt x="39" y="73"/>
                    </a:lnTo>
                    <a:lnTo>
                      <a:pt x="46" y="73"/>
                    </a:lnTo>
                    <a:lnTo>
                      <a:pt x="50" y="69"/>
                    </a:lnTo>
                    <a:lnTo>
                      <a:pt x="62" y="61"/>
                    </a:lnTo>
                    <a:lnTo>
                      <a:pt x="69" y="50"/>
                    </a:lnTo>
                    <a:lnTo>
                      <a:pt x="73" y="42"/>
                    </a:lnTo>
                    <a:lnTo>
                      <a:pt x="73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73" name="Freeform 43"/>
              <p:cNvSpPr>
                <a:spLocks/>
              </p:cNvSpPr>
              <p:nvPr/>
            </p:nvSpPr>
            <p:spPr bwMode="auto">
              <a:xfrm>
                <a:off x="1310" y="2446"/>
                <a:ext cx="61" cy="61"/>
              </a:xfrm>
              <a:custGeom>
                <a:avLst/>
                <a:gdLst>
                  <a:gd name="T0" fmla="*/ 0 w 61"/>
                  <a:gd name="T1" fmla="*/ 46 h 61"/>
                  <a:gd name="T2" fmla="*/ 4 w 61"/>
                  <a:gd name="T3" fmla="*/ 50 h 61"/>
                  <a:gd name="T4" fmla="*/ 7 w 61"/>
                  <a:gd name="T5" fmla="*/ 50 h 61"/>
                  <a:gd name="T6" fmla="*/ 11 w 61"/>
                  <a:gd name="T7" fmla="*/ 54 h 61"/>
                  <a:gd name="T8" fmla="*/ 11 w 61"/>
                  <a:gd name="T9" fmla="*/ 58 h 61"/>
                  <a:gd name="T10" fmla="*/ 11 w 61"/>
                  <a:gd name="T11" fmla="*/ 61 h 61"/>
                  <a:gd name="T12" fmla="*/ 61 w 61"/>
                  <a:gd name="T13" fmla="*/ 61 h 61"/>
                  <a:gd name="T14" fmla="*/ 57 w 61"/>
                  <a:gd name="T15" fmla="*/ 46 h 61"/>
                  <a:gd name="T16" fmla="*/ 53 w 61"/>
                  <a:gd name="T17" fmla="*/ 35 h 61"/>
                  <a:gd name="T18" fmla="*/ 50 w 61"/>
                  <a:gd name="T19" fmla="*/ 27 h 61"/>
                  <a:gd name="T20" fmla="*/ 42 w 61"/>
                  <a:gd name="T21" fmla="*/ 15 h 61"/>
                  <a:gd name="T22" fmla="*/ 30 w 61"/>
                  <a:gd name="T23" fmla="*/ 8 h 61"/>
                  <a:gd name="T24" fmla="*/ 23 w 61"/>
                  <a:gd name="T25" fmla="*/ 4 h 61"/>
                  <a:gd name="T26" fmla="*/ 11 w 61"/>
                  <a:gd name="T27" fmla="*/ 0 h 61"/>
                  <a:gd name="T28" fmla="*/ 0 w 61"/>
                  <a:gd name="T29" fmla="*/ 0 h 61"/>
                  <a:gd name="T30" fmla="*/ 0 w 61"/>
                  <a:gd name="T31" fmla="*/ 46 h 6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1"/>
                  <a:gd name="T49" fmla="*/ 0 h 61"/>
                  <a:gd name="T50" fmla="*/ 61 w 61"/>
                  <a:gd name="T51" fmla="*/ 61 h 6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1" h="61">
                    <a:moveTo>
                      <a:pt x="0" y="46"/>
                    </a:moveTo>
                    <a:lnTo>
                      <a:pt x="4" y="50"/>
                    </a:lnTo>
                    <a:lnTo>
                      <a:pt x="7" y="50"/>
                    </a:lnTo>
                    <a:lnTo>
                      <a:pt x="11" y="54"/>
                    </a:lnTo>
                    <a:lnTo>
                      <a:pt x="11" y="58"/>
                    </a:lnTo>
                    <a:lnTo>
                      <a:pt x="11" y="61"/>
                    </a:lnTo>
                    <a:lnTo>
                      <a:pt x="61" y="61"/>
                    </a:lnTo>
                    <a:lnTo>
                      <a:pt x="57" y="46"/>
                    </a:lnTo>
                    <a:lnTo>
                      <a:pt x="53" y="35"/>
                    </a:lnTo>
                    <a:lnTo>
                      <a:pt x="50" y="27"/>
                    </a:lnTo>
                    <a:lnTo>
                      <a:pt x="42" y="15"/>
                    </a:lnTo>
                    <a:lnTo>
                      <a:pt x="30" y="8"/>
                    </a:lnTo>
                    <a:lnTo>
                      <a:pt x="23" y="4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74" name="Freeform 44"/>
              <p:cNvSpPr>
                <a:spLocks/>
              </p:cNvSpPr>
              <p:nvPr/>
            </p:nvSpPr>
            <p:spPr bwMode="auto">
              <a:xfrm>
                <a:off x="1248" y="2446"/>
                <a:ext cx="62" cy="61"/>
              </a:xfrm>
              <a:custGeom>
                <a:avLst/>
                <a:gdLst>
                  <a:gd name="T0" fmla="*/ 46 w 62"/>
                  <a:gd name="T1" fmla="*/ 61 h 61"/>
                  <a:gd name="T2" fmla="*/ 46 w 62"/>
                  <a:gd name="T3" fmla="*/ 58 h 61"/>
                  <a:gd name="T4" fmla="*/ 50 w 62"/>
                  <a:gd name="T5" fmla="*/ 54 h 61"/>
                  <a:gd name="T6" fmla="*/ 50 w 62"/>
                  <a:gd name="T7" fmla="*/ 50 h 61"/>
                  <a:gd name="T8" fmla="*/ 54 w 62"/>
                  <a:gd name="T9" fmla="*/ 50 h 61"/>
                  <a:gd name="T10" fmla="*/ 58 w 62"/>
                  <a:gd name="T11" fmla="*/ 46 h 61"/>
                  <a:gd name="T12" fmla="*/ 62 w 62"/>
                  <a:gd name="T13" fmla="*/ 46 h 61"/>
                  <a:gd name="T14" fmla="*/ 62 w 62"/>
                  <a:gd name="T15" fmla="*/ 0 h 61"/>
                  <a:gd name="T16" fmla="*/ 50 w 62"/>
                  <a:gd name="T17" fmla="*/ 0 h 61"/>
                  <a:gd name="T18" fmla="*/ 39 w 62"/>
                  <a:gd name="T19" fmla="*/ 4 h 61"/>
                  <a:gd name="T20" fmla="*/ 27 w 62"/>
                  <a:gd name="T21" fmla="*/ 8 h 61"/>
                  <a:gd name="T22" fmla="*/ 19 w 62"/>
                  <a:gd name="T23" fmla="*/ 15 h 61"/>
                  <a:gd name="T24" fmla="*/ 12 w 62"/>
                  <a:gd name="T25" fmla="*/ 27 h 61"/>
                  <a:gd name="T26" fmla="*/ 4 w 62"/>
                  <a:gd name="T27" fmla="*/ 38 h 61"/>
                  <a:gd name="T28" fmla="*/ 0 w 62"/>
                  <a:gd name="T29" fmla="*/ 50 h 61"/>
                  <a:gd name="T30" fmla="*/ 0 w 62"/>
                  <a:gd name="T31" fmla="*/ 61 h 61"/>
                  <a:gd name="T32" fmla="*/ 46 w 62"/>
                  <a:gd name="T33" fmla="*/ 61 h 6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2"/>
                  <a:gd name="T52" fmla="*/ 0 h 61"/>
                  <a:gd name="T53" fmla="*/ 62 w 62"/>
                  <a:gd name="T54" fmla="*/ 61 h 6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2" h="61">
                    <a:moveTo>
                      <a:pt x="46" y="61"/>
                    </a:moveTo>
                    <a:lnTo>
                      <a:pt x="46" y="58"/>
                    </a:lnTo>
                    <a:lnTo>
                      <a:pt x="50" y="54"/>
                    </a:lnTo>
                    <a:lnTo>
                      <a:pt x="50" y="50"/>
                    </a:lnTo>
                    <a:lnTo>
                      <a:pt x="54" y="50"/>
                    </a:lnTo>
                    <a:lnTo>
                      <a:pt x="58" y="46"/>
                    </a:lnTo>
                    <a:lnTo>
                      <a:pt x="62" y="46"/>
                    </a:lnTo>
                    <a:lnTo>
                      <a:pt x="62" y="0"/>
                    </a:lnTo>
                    <a:lnTo>
                      <a:pt x="50" y="0"/>
                    </a:lnTo>
                    <a:lnTo>
                      <a:pt x="39" y="4"/>
                    </a:lnTo>
                    <a:lnTo>
                      <a:pt x="27" y="8"/>
                    </a:lnTo>
                    <a:lnTo>
                      <a:pt x="19" y="15"/>
                    </a:lnTo>
                    <a:lnTo>
                      <a:pt x="12" y="27"/>
                    </a:lnTo>
                    <a:lnTo>
                      <a:pt x="4" y="38"/>
                    </a:lnTo>
                    <a:lnTo>
                      <a:pt x="0" y="50"/>
                    </a:lnTo>
                    <a:lnTo>
                      <a:pt x="0" y="61"/>
                    </a:lnTo>
                    <a:lnTo>
                      <a:pt x="46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75" name="Freeform 45"/>
              <p:cNvSpPr>
                <a:spLocks/>
              </p:cNvSpPr>
              <p:nvPr/>
            </p:nvSpPr>
            <p:spPr bwMode="auto">
              <a:xfrm>
                <a:off x="1248" y="2507"/>
                <a:ext cx="62" cy="62"/>
              </a:xfrm>
              <a:custGeom>
                <a:avLst/>
                <a:gdLst>
                  <a:gd name="T0" fmla="*/ 62 w 62"/>
                  <a:gd name="T1" fmla="*/ 12 h 62"/>
                  <a:gd name="T2" fmla="*/ 58 w 62"/>
                  <a:gd name="T3" fmla="*/ 12 h 62"/>
                  <a:gd name="T4" fmla="*/ 54 w 62"/>
                  <a:gd name="T5" fmla="*/ 12 h 62"/>
                  <a:gd name="T6" fmla="*/ 54 w 62"/>
                  <a:gd name="T7" fmla="*/ 8 h 62"/>
                  <a:gd name="T8" fmla="*/ 50 w 62"/>
                  <a:gd name="T9" fmla="*/ 8 h 62"/>
                  <a:gd name="T10" fmla="*/ 50 w 62"/>
                  <a:gd name="T11" fmla="*/ 4 h 62"/>
                  <a:gd name="T12" fmla="*/ 46 w 62"/>
                  <a:gd name="T13" fmla="*/ 0 h 62"/>
                  <a:gd name="T14" fmla="*/ 0 w 62"/>
                  <a:gd name="T15" fmla="*/ 0 h 62"/>
                  <a:gd name="T16" fmla="*/ 0 w 62"/>
                  <a:gd name="T17" fmla="*/ 12 h 62"/>
                  <a:gd name="T18" fmla="*/ 4 w 62"/>
                  <a:gd name="T19" fmla="*/ 23 h 62"/>
                  <a:gd name="T20" fmla="*/ 12 w 62"/>
                  <a:gd name="T21" fmla="*/ 31 h 62"/>
                  <a:gd name="T22" fmla="*/ 16 w 62"/>
                  <a:gd name="T23" fmla="*/ 43 h 62"/>
                  <a:gd name="T24" fmla="*/ 27 w 62"/>
                  <a:gd name="T25" fmla="*/ 50 h 62"/>
                  <a:gd name="T26" fmla="*/ 39 w 62"/>
                  <a:gd name="T27" fmla="*/ 54 h 62"/>
                  <a:gd name="T28" fmla="*/ 50 w 62"/>
                  <a:gd name="T29" fmla="*/ 58 h 62"/>
                  <a:gd name="T30" fmla="*/ 62 w 62"/>
                  <a:gd name="T31" fmla="*/ 62 h 62"/>
                  <a:gd name="T32" fmla="*/ 62 w 62"/>
                  <a:gd name="T33" fmla="*/ 12 h 6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2"/>
                  <a:gd name="T52" fmla="*/ 0 h 62"/>
                  <a:gd name="T53" fmla="*/ 62 w 62"/>
                  <a:gd name="T54" fmla="*/ 62 h 6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2" h="62">
                    <a:moveTo>
                      <a:pt x="62" y="12"/>
                    </a:moveTo>
                    <a:lnTo>
                      <a:pt x="58" y="12"/>
                    </a:lnTo>
                    <a:lnTo>
                      <a:pt x="54" y="12"/>
                    </a:lnTo>
                    <a:lnTo>
                      <a:pt x="54" y="8"/>
                    </a:lnTo>
                    <a:lnTo>
                      <a:pt x="50" y="8"/>
                    </a:lnTo>
                    <a:lnTo>
                      <a:pt x="50" y="4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4" y="23"/>
                    </a:lnTo>
                    <a:lnTo>
                      <a:pt x="12" y="31"/>
                    </a:lnTo>
                    <a:lnTo>
                      <a:pt x="16" y="43"/>
                    </a:lnTo>
                    <a:lnTo>
                      <a:pt x="27" y="50"/>
                    </a:lnTo>
                    <a:lnTo>
                      <a:pt x="39" y="54"/>
                    </a:lnTo>
                    <a:lnTo>
                      <a:pt x="50" y="58"/>
                    </a:lnTo>
                    <a:lnTo>
                      <a:pt x="62" y="62"/>
                    </a:lnTo>
                    <a:lnTo>
                      <a:pt x="62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76" name="Freeform 46"/>
              <p:cNvSpPr>
                <a:spLocks/>
              </p:cNvSpPr>
              <p:nvPr/>
            </p:nvSpPr>
            <p:spPr bwMode="auto">
              <a:xfrm>
                <a:off x="1310" y="2507"/>
                <a:ext cx="61" cy="62"/>
              </a:xfrm>
              <a:custGeom>
                <a:avLst/>
                <a:gdLst>
                  <a:gd name="T0" fmla="*/ 11 w 61"/>
                  <a:gd name="T1" fmla="*/ 0 h 62"/>
                  <a:gd name="T2" fmla="*/ 11 w 61"/>
                  <a:gd name="T3" fmla="*/ 4 h 62"/>
                  <a:gd name="T4" fmla="*/ 7 w 61"/>
                  <a:gd name="T5" fmla="*/ 8 h 62"/>
                  <a:gd name="T6" fmla="*/ 4 w 61"/>
                  <a:gd name="T7" fmla="*/ 8 h 62"/>
                  <a:gd name="T8" fmla="*/ 4 w 61"/>
                  <a:gd name="T9" fmla="*/ 12 h 62"/>
                  <a:gd name="T10" fmla="*/ 0 w 61"/>
                  <a:gd name="T11" fmla="*/ 12 h 62"/>
                  <a:gd name="T12" fmla="*/ 0 w 61"/>
                  <a:gd name="T13" fmla="*/ 62 h 62"/>
                  <a:gd name="T14" fmla="*/ 11 w 61"/>
                  <a:gd name="T15" fmla="*/ 58 h 62"/>
                  <a:gd name="T16" fmla="*/ 23 w 61"/>
                  <a:gd name="T17" fmla="*/ 54 h 62"/>
                  <a:gd name="T18" fmla="*/ 34 w 61"/>
                  <a:gd name="T19" fmla="*/ 50 h 62"/>
                  <a:gd name="T20" fmla="*/ 42 w 61"/>
                  <a:gd name="T21" fmla="*/ 43 h 62"/>
                  <a:gd name="T22" fmla="*/ 50 w 61"/>
                  <a:gd name="T23" fmla="*/ 31 h 62"/>
                  <a:gd name="T24" fmla="*/ 53 w 61"/>
                  <a:gd name="T25" fmla="*/ 23 h 62"/>
                  <a:gd name="T26" fmla="*/ 57 w 61"/>
                  <a:gd name="T27" fmla="*/ 12 h 62"/>
                  <a:gd name="T28" fmla="*/ 61 w 61"/>
                  <a:gd name="T29" fmla="*/ 0 h 62"/>
                  <a:gd name="T30" fmla="*/ 11 w 61"/>
                  <a:gd name="T31" fmla="*/ 0 h 6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1"/>
                  <a:gd name="T49" fmla="*/ 0 h 62"/>
                  <a:gd name="T50" fmla="*/ 61 w 61"/>
                  <a:gd name="T51" fmla="*/ 62 h 6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1" h="62">
                    <a:moveTo>
                      <a:pt x="11" y="0"/>
                    </a:moveTo>
                    <a:lnTo>
                      <a:pt x="11" y="4"/>
                    </a:lnTo>
                    <a:lnTo>
                      <a:pt x="7" y="8"/>
                    </a:lnTo>
                    <a:lnTo>
                      <a:pt x="4" y="8"/>
                    </a:lnTo>
                    <a:lnTo>
                      <a:pt x="4" y="12"/>
                    </a:lnTo>
                    <a:lnTo>
                      <a:pt x="0" y="12"/>
                    </a:lnTo>
                    <a:lnTo>
                      <a:pt x="0" y="62"/>
                    </a:lnTo>
                    <a:lnTo>
                      <a:pt x="11" y="58"/>
                    </a:lnTo>
                    <a:lnTo>
                      <a:pt x="23" y="54"/>
                    </a:lnTo>
                    <a:lnTo>
                      <a:pt x="34" y="50"/>
                    </a:lnTo>
                    <a:lnTo>
                      <a:pt x="42" y="43"/>
                    </a:lnTo>
                    <a:lnTo>
                      <a:pt x="50" y="31"/>
                    </a:lnTo>
                    <a:lnTo>
                      <a:pt x="53" y="23"/>
                    </a:lnTo>
                    <a:lnTo>
                      <a:pt x="57" y="12"/>
                    </a:lnTo>
                    <a:lnTo>
                      <a:pt x="6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77" name="Freeform 47"/>
              <p:cNvSpPr>
                <a:spLocks/>
              </p:cNvSpPr>
              <p:nvPr/>
            </p:nvSpPr>
            <p:spPr bwMode="auto">
              <a:xfrm>
                <a:off x="645" y="2511"/>
                <a:ext cx="73" cy="77"/>
              </a:xfrm>
              <a:custGeom>
                <a:avLst/>
                <a:gdLst>
                  <a:gd name="T0" fmla="*/ 73 w 73"/>
                  <a:gd name="T1" fmla="*/ 39 h 77"/>
                  <a:gd name="T2" fmla="*/ 73 w 73"/>
                  <a:gd name="T3" fmla="*/ 31 h 77"/>
                  <a:gd name="T4" fmla="*/ 73 w 73"/>
                  <a:gd name="T5" fmla="*/ 23 h 77"/>
                  <a:gd name="T6" fmla="*/ 61 w 73"/>
                  <a:gd name="T7" fmla="*/ 12 h 77"/>
                  <a:gd name="T8" fmla="*/ 49 w 73"/>
                  <a:gd name="T9" fmla="*/ 4 h 77"/>
                  <a:gd name="T10" fmla="*/ 46 w 73"/>
                  <a:gd name="T11" fmla="*/ 4 h 77"/>
                  <a:gd name="T12" fmla="*/ 38 w 73"/>
                  <a:gd name="T13" fmla="*/ 0 h 77"/>
                  <a:gd name="T14" fmla="*/ 30 w 73"/>
                  <a:gd name="T15" fmla="*/ 4 h 77"/>
                  <a:gd name="T16" fmla="*/ 23 w 73"/>
                  <a:gd name="T17" fmla="*/ 4 h 77"/>
                  <a:gd name="T18" fmla="*/ 11 w 73"/>
                  <a:gd name="T19" fmla="*/ 12 h 77"/>
                  <a:gd name="T20" fmla="*/ 3 w 73"/>
                  <a:gd name="T21" fmla="*/ 23 h 77"/>
                  <a:gd name="T22" fmla="*/ 0 w 73"/>
                  <a:gd name="T23" fmla="*/ 31 h 77"/>
                  <a:gd name="T24" fmla="*/ 0 w 73"/>
                  <a:gd name="T25" fmla="*/ 39 h 77"/>
                  <a:gd name="T26" fmla="*/ 0 w 73"/>
                  <a:gd name="T27" fmla="*/ 46 h 77"/>
                  <a:gd name="T28" fmla="*/ 3 w 73"/>
                  <a:gd name="T29" fmla="*/ 54 h 77"/>
                  <a:gd name="T30" fmla="*/ 11 w 73"/>
                  <a:gd name="T31" fmla="*/ 65 h 77"/>
                  <a:gd name="T32" fmla="*/ 23 w 73"/>
                  <a:gd name="T33" fmla="*/ 73 h 77"/>
                  <a:gd name="T34" fmla="*/ 30 w 73"/>
                  <a:gd name="T35" fmla="*/ 73 h 77"/>
                  <a:gd name="T36" fmla="*/ 38 w 73"/>
                  <a:gd name="T37" fmla="*/ 77 h 77"/>
                  <a:gd name="T38" fmla="*/ 46 w 73"/>
                  <a:gd name="T39" fmla="*/ 73 h 77"/>
                  <a:gd name="T40" fmla="*/ 49 w 73"/>
                  <a:gd name="T41" fmla="*/ 73 h 77"/>
                  <a:gd name="T42" fmla="*/ 61 w 73"/>
                  <a:gd name="T43" fmla="*/ 65 h 77"/>
                  <a:gd name="T44" fmla="*/ 73 w 73"/>
                  <a:gd name="T45" fmla="*/ 54 h 77"/>
                  <a:gd name="T46" fmla="*/ 73 w 73"/>
                  <a:gd name="T47" fmla="*/ 46 h 77"/>
                  <a:gd name="T48" fmla="*/ 73 w 73"/>
                  <a:gd name="T49" fmla="*/ 39 h 7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3"/>
                  <a:gd name="T76" fmla="*/ 0 h 77"/>
                  <a:gd name="T77" fmla="*/ 73 w 73"/>
                  <a:gd name="T78" fmla="*/ 77 h 7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3" h="77">
                    <a:moveTo>
                      <a:pt x="73" y="39"/>
                    </a:moveTo>
                    <a:lnTo>
                      <a:pt x="73" y="31"/>
                    </a:lnTo>
                    <a:lnTo>
                      <a:pt x="73" y="23"/>
                    </a:lnTo>
                    <a:lnTo>
                      <a:pt x="61" y="12"/>
                    </a:lnTo>
                    <a:lnTo>
                      <a:pt x="49" y="4"/>
                    </a:lnTo>
                    <a:lnTo>
                      <a:pt x="46" y="4"/>
                    </a:lnTo>
                    <a:lnTo>
                      <a:pt x="38" y="0"/>
                    </a:lnTo>
                    <a:lnTo>
                      <a:pt x="30" y="4"/>
                    </a:lnTo>
                    <a:lnTo>
                      <a:pt x="23" y="4"/>
                    </a:lnTo>
                    <a:lnTo>
                      <a:pt x="11" y="12"/>
                    </a:lnTo>
                    <a:lnTo>
                      <a:pt x="3" y="23"/>
                    </a:lnTo>
                    <a:lnTo>
                      <a:pt x="0" y="31"/>
                    </a:lnTo>
                    <a:lnTo>
                      <a:pt x="0" y="39"/>
                    </a:lnTo>
                    <a:lnTo>
                      <a:pt x="0" y="46"/>
                    </a:lnTo>
                    <a:lnTo>
                      <a:pt x="3" y="54"/>
                    </a:lnTo>
                    <a:lnTo>
                      <a:pt x="11" y="65"/>
                    </a:lnTo>
                    <a:lnTo>
                      <a:pt x="23" y="73"/>
                    </a:lnTo>
                    <a:lnTo>
                      <a:pt x="30" y="73"/>
                    </a:lnTo>
                    <a:lnTo>
                      <a:pt x="38" y="77"/>
                    </a:lnTo>
                    <a:lnTo>
                      <a:pt x="46" y="73"/>
                    </a:lnTo>
                    <a:lnTo>
                      <a:pt x="49" y="73"/>
                    </a:lnTo>
                    <a:lnTo>
                      <a:pt x="61" y="65"/>
                    </a:lnTo>
                    <a:lnTo>
                      <a:pt x="73" y="54"/>
                    </a:lnTo>
                    <a:lnTo>
                      <a:pt x="73" y="46"/>
                    </a:lnTo>
                    <a:lnTo>
                      <a:pt x="73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78" name="Freeform 48"/>
              <p:cNvSpPr>
                <a:spLocks/>
              </p:cNvSpPr>
              <p:nvPr/>
            </p:nvSpPr>
            <p:spPr bwMode="auto">
              <a:xfrm>
                <a:off x="683" y="2488"/>
                <a:ext cx="58" cy="62"/>
              </a:xfrm>
              <a:custGeom>
                <a:avLst/>
                <a:gdLst>
                  <a:gd name="T0" fmla="*/ 0 w 58"/>
                  <a:gd name="T1" fmla="*/ 50 h 62"/>
                  <a:gd name="T2" fmla="*/ 4 w 58"/>
                  <a:gd name="T3" fmla="*/ 50 h 62"/>
                  <a:gd name="T4" fmla="*/ 8 w 58"/>
                  <a:gd name="T5" fmla="*/ 54 h 62"/>
                  <a:gd name="T6" fmla="*/ 11 w 58"/>
                  <a:gd name="T7" fmla="*/ 58 h 62"/>
                  <a:gd name="T8" fmla="*/ 11 w 58"/>
                  <a:gd name="T9" fmla="*/ 62 h 62"/>
                  <a:gd name="T10" fmla="*/ 58 w 58"/>
                  <a:gd name="T11" fmla="*/ 62 h 62"/>
                  <a:gd name="T12" fmla="*/ 58 w 58"/>
                  <a:gd name="T13" fmla="*/ 50 h 62"/>
                  <a:gd name="T14" fmla="*/ 54 w 58"/>
                  <a:gd name="T15" fmla="*/ 39 h 62"/>
                  <a:gd name="T16" fmla="*/ 50 w 58"/>
                  <a:gd name="T17" fmla="*/ 27 h 62"/>
                  <a:gd name="T18" fmla="*/ 42 w 58"/>
                  <a:gd name="T19" fmla="*/ 19 h 62"/>
                  <a:gd name="T20" fmla="*/ 35 w 58"/>
                  <a:gd name="T21" fmla="*/ 12 h 62"/>
                  <a:gd name="T22" fmla="*/ 23 w 58"/>
                  <a:gd name="T23" fmla="*/ 8 h 62"/>
                  <a:gd name="T24" fmla="*/ 11 w 58"/>
                  <a:gd name="T25" fmla="*/ 4 h 62"/>
                  <a:gd name="T26" fmla="*/ 0 w 58"/>
                  <a:gd name="T27" fmla="*/ 0 h 62"/>
                  <a:gd name="T28" fmla="*/ 0 w 58"/>
                  <a:gd name="T29" fmla="*/ 50 h 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8"/>
                  <a:gd name="T46" fmla="*/ 0 h 62"/>
                  <a:gd name="T47" fmla="*/ 58 w 58"/>
                  <a:gd name="T48" fmla="*/ 62 h 6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8" h="62">
                    <a:moveTo>
                      <a:pt x="0" y="50"/>
                    </a:moveTo>
                    <a:lnTo>
                      <a:pt x="4" y="50"/>
                    </a:lnTo>
                    <a:lnTo>
                      <a:pt x="8" y="54"/>
                    </a:lnTo>
                    <a:lnTo>
                      <a:pt x="11" y="58"/>
                    </a:lnTo>
                    <a:lnTo>
                      <a:pt x="11" y="62"/>
                    </a:lnTo>
                    <a:lnTo>
                      <a:pt x="58" y="62"/>
                    </a:lnTo>
                    <a:lnTo>
                      <a:pt x="58" y="50"/>
                    </a:lnTo>
                    <a:lnTo>
                      <a:pt x="54" y="39"/>
                    </a:lnTo>
                    <a:lnTo>
                      <a:pt x="50" y="27"/>
                    </a:lnTo>
                    <a:lnTo>
                      <a:pt x="42" y="19"/>
                    </a:lnTo>
                    <a:lnTo>
                      <a:pt x="35" y="12"/>
                    </a:lnTo>
                    <a:lnTo>
                      <a:pt x="23" y="8"/>
                    </a:lnTo>
                    <a:lnTo>
                      <a:pt x="11" y="4"/>
                    </a:lnTo>
                    <a:lnTo>
                      <a:pt x="0" y="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79" name="Freeform 49"/>
              <p:cNvSpPr>
                <a:spLocks/>
              </p:cNvSpPr>
              <p:nvPr/>
            </p:nvSpPr>
            <p:spPr bwMode="auto">
              <a:xfrm>
                <a:off x="621" y="2488"/>
                <a:ext cx="62" cy="62"/>
              </a:xfrm>
              <a:custGeom>
                <a:avLst/>
                <a:gdLst>
                  <a:gd name="T0" fmla="*/ 50 w 62"/>
                  <a:gd name="T1" fmla="*/ 62 h 62"/>
                  <a:gd name="T2" fmla="*/ 50 w 62"/>
                  <a:gd name="T3" fmla="*/ 58 h 62"/>
                  <a:gd name="T4" fmla="*/ 50 w 62"/>
                  <a:gd name="T5" fmla="*/ 54 h 62"/>
                  <a:gd name="T6" fmla="*/ 54 w 62"/>
                  <a:gd name="T7" fmla="*/ 54 h 62"/>
                  <a:gd name="T8" fmla="*/ 54 w 62"/>
                  <a:gd name="T9" fmla="*/ 50 h 62"/>
                  <a:gd name="T10" fmla="*/ 58 w 62"/>
                  <a:gd name="T11" fmla="*/ 50 h 62"/>
                  <a:gd name="T12" fmla="*/ 62 w 62"/>
                  <a:gd name="T13" fmla="*/ 50 h 62"/>
                  <a:gd name="T14" fmla="*/ 62 w 62"/>
                  <a:gd name="T15" fmla="*/ 0 h 62"/>
                  <a:gd name="T16" fmla="*/ 50 w 62"/>
                  <a:gd name="T17" fmla="*/ 4 h 62"/>
                  <a:gd name="T18" fmla="*/ 39 w 62"/>
                  <a:gd name="T19" fmla="*/ 8 h 62"/>
                  <a:gd name="T20" fmla="*/ 27 w 62"/>
                  <a:gd name="T21" fmla="*/ 12 h 62"/>
                  <a:gd name="T22" fmla="*/ 20 w 62"/>
                  <a:gd name="T23" fmla="*/ 19 h 62"/>
                  <a:gd name="T24" fmla="*/ 12 w 62"/>
                  <a:gd name="T25" fmla="*/ 27 h 62"/>
                  <a:gd name="T26" fmla="*/ 4 w 62"/>
                  <a:gd name="T27" fmla="*/ 39 h 62"/>
                  <a:gd name="T28" fmla="*/ 0 w 62"/>
                  <a:gd name="T29" fmla="*/ 50 h 62"/>
                  <a:gd name="T30" fmla="*/ 0 w 62"/>
                  <a:gd name="T31" fmla="*/ 62 h 62"/>
                  <a:gd name="T32" fmla="*/ 50 w 62"/>
                  <a:gd name="T33" fmla="*/ 62 h 6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2"/>
                  <a:gd name="T52" fmla="*/ 0 h 62"/>
                  <a:gd name="T53" fmla="*/ 62 w 62"/>
                  <a:gd name="T54" fmla="*/ 62 h 6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2" h="62">
                    <a:moveTo>
                      <a:pt x="50" y="62"/>
                    </a:moveTo>
                    <a:lnTo>
                      <a:pt x="50" y="58"/>
                    </a:lnTo>
                    <a:lnTo>
                      <a:pt x="50" y="54"/>
                    </a:lnTo>
                    <a:lnTo>
                      <a:pt x="54" y="54"/>
                    </a:lnTo>
                    <a:lnTo>
                      <a:pt x="54" y="50"/>
                    </a:lnTo>
                    <a:lnTo>
                      <a:pt x="58" y="50"/>
                    </a:lnTo>
                    <a:lnTo>
                      <a:pt x="62" y="50"/>
                    </a:lnTo>
                    <a:lnTo>
                      <a:pt x="62" y="0"/>
                    </a:lnTo>
                    <a:lnTo>
                      <a:pt x="50" y="4"/>
                    </a:lnTo>
                    <a:lnTo>
                      <a:pt x="39" y="8"/>
                    </a:lnTo>
                    <a:lnTo>
                      <a:pt x="27" y="12"/>
                    </a:lnTo>
                    <a:lnTo>
                      <a:pt x="20" y="19"/>
                    </a:lnTo>
                    <a:lnTo>
                      <a:pt x="12" y="27"/>
                    </a:lnTo>
                    <a:lnTo>
                      <a:pt x="4" y="39"/>
                    </a:lnTo>
                    <a:lnTo>
                      <a:pt x="0" y="50"/>
                    </a:lnTo>
                    <a:lnTo>
                      <a:pt x="0" y="62"/>
                    </a:lnTo>
                    <a:lnTo>
                      <a:pt x="50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80" name="Freeform 50"/>
              <p:cNvSpPr>
                <a:spLocks/>
              </p:cNvSpPr>
              <p:nvPr/>
            </p:nvSpPr>
            <p:spPr bwMode="auto">
              <a:xfrm>
                <a:off x="621" y="2550"/>
                <a:ext cx="62" cy="61"/>
              </a:xfrm>
              <a:custGeom>
                <a:avLst/>
                <a:gdLst>
                  <a:gd name="T0" fmla="*/ 62 w 62"/>
                  <a:gd name="T1" fmla="*/ 11 h 61"/>
                  <a:gd name="T2" fmla="*/ 58 w 62"/>
                  <a:gd name="T3" fmla="*/ 11 h 61"/>
                  <a:gd name="T4" fmla="*/ 54 w 62"/>
                  <a:gd name="T5" fmla="*/ 11 h 61"/>
                  <a:gd name="T6" fmla="*/ 50 w 62"/>
                  <a:gd name="T7" fmla="*/ 7 h 61"/>
                  <a:gd name="T8" fmla="*/ 50 w 62"/>
                  <a:gd name="T9" fmla="*/ 3 h 61"/>
                  <a:gd name="T10" fmla="*/ 50 w 62"/>
                  <a:gd name="T11" fmla="*/ 0 h 61"/>
                  <a:gd name="T12" fmla="*/ 0 w 62"/>
                  <a:gd name="T13" fmla="*/ 0 h 61"/>
                  <a:gd name="T14" fmla="*/ 0 w 62"/>
                  <a:gd name="T15" fmla="*/ 11 h 61"/>
                  <a:gd name="T16" fmla="*/ 4 w 62"/>
                  <a:gd name="T17" fmla="*/ 23 h 61"/>
                  <a:gd name="T18" fmla="*/ 12 w 62"/>
                  <a:gd name="T19" fmla="*/ 34 h 61"/>
                  <a:gd name="T20" fmla="*/ 20 w 62"/>
                  <a:gd name="T21" fmla="*/ 42 h 61"/>
                  <a:gd name="T22" fmla="*/ 27 w 62"/>
                  <a:gd name="T23" fmla="*/ 49 h 61"/>
                  <a:gd name="T24" fmla="*/ 39 w 62"/>
                  <a:gd name="T25" fmla="*/ 57 h 61"/>
                  <a:gd name="T26" fmla="*/ 50 w 62"/>
                  <a:gd name="T27" fmla="*/ 61 h 61"/>
                  <a:gd name="T28" fmla="*/ 62 w 62"/>
                  <a:gd name="T29" fmla="*/ 61 h 61"/>
                  <a:gd name="T30" fmla="*/ 62 w 62"/>
                  <a:gd name="T31" fmla="*/ 11 h 6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2"/>
                  <a:gd name="T49" fmla="*/ 0 h 61"/>
                  <a:gd name="T50" fmla="*/ 62 w 62"/>
                  <a:gd name="T51" fmla="*/ 61 h 6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2" h="61">
                    <a:moveTo>
                      <a:pt x="62" y="11"/>
                    </a:moveTo>
                    <a:lnTo>
                      <a:pt x="58" y="11"/>
                    </a:lnTo>
                    <a:lnTo>
                      <a:pt x="54" y="11"/>
                    </a:lnTo>
                    <a:lnTo>
                      <a:pt x="50" y="7"/>
                    </a:lnTo>
                    <a:lnTo>
                      <a:pt x="50" y="3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4" y="23"/>
                    </a:lnTo>
                    <a:lnTo>
                      <a:pt x="12" y="34"/>
                    </a:lnTo>
                    <a:lnTo>
                      <a:pt x="20" y="42"/>
                    </a:lnTo>
                    <a:lnTo>
                      <a:pt x="27" y="49"/>
                    </a:lnTo>
                    <a:lnTo>
                      <a:pt x="39" y="57"/>
                    </a:lnTo>
                    <a:lnTo>
                      <a:pt x="50" y="61"/>
                    </a:lnTo>
                    <a:lnTo>
                      <a:pt x="62" y="61"/>
                    </a:lnTo>
                    <a:lnTo>
                      <a:pt x="62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81" name="Freeform 51"/>
              <p:cNvSpPr>
                <a:spLocks/>
              </p:cNvSpPr>
              <p:nvPr/>
            </p:nvSpPr>
            <p:spPr bwMode="auto">
              <a:xfrm>
                <a:off x="683" y="2550"/>
                <a:ext cx="58" cy="61"/>
              </a:xfrm>
              <a:custGeom>
                <a:avLst/>
                <a:gdLst>
                  <a:gd name="T0" fmla="*/ 11 w 58"/>
                  <a:gd name="T1" fmla="*/ 0 h 61"/>
                  <a:gd name="T2" fmla="*/ 11 w 58"/>
                  <a:gd name="T3" fmla="*/ 3 h 61"/>
                  <a:gd name="T4" fmla="*/ 11 w 58"/>
                  <a:gd name="T5" fmla="*/ 7 h 61"/>
                  <a:gd name="T6" fmla="*/ 8 w 58"/>
                  <a:gd name="T7" fmla="*/ 7 h 61"/>
                  <a:gd name="T8" fmla="*/ 8 w 58"/>
                  <a:gd name="T9" fmla="*/ 11 h 61"/>
                  <a:gd name="T10" fmla="*/ 4 w 58"/>
                  <a:gd name="T11" fmla="*/ 11 h 61"/>
                  <a:gd name="T12" fmla="*/ 0 w 58"/>
                  <a:gd name="T13" fmla="*/ 11 h 61"/>
                  <a:gd name="T14" fmla="*/ 0 w 58"/>
                  <a:gd name="T15" fmla="*/ 61 h 61"/>
                  <a:gd name="T16" fmla="*/ 11 w 58"/>
                  <a:gd name="T17" fmla="*/ 61 h 61"/>
                  <a:gd name="T18" fmla="*/ 23 w 58"/>
                  <a:gd name="T19" fmla="*/ 57 h 61"/>
                  <a:gd name="T20" fmla="*/ 35 w 58"/>
                  <a:gd name="T21" fmla="*/ 49 h 61"/>
                  <a:gd name="T22" fmla="*/ 42 w 58"/>
                  <a:gd name="T23" fmla="*/ 42 h 61"/>
                  <a:gd name="T24" fmla="*/ 50 w 58"/>
                  <a:gd name="T25" fmla="*/ 34 h 61"/>
                  <a:gd name="T26" fmla="*/ 54 w 58"/>
                  <a:gd name="T27" fmla="*/ 23 h 61"/>
                  <a:gd name="T28" fmla="*/ 58 w 58"/>
                  <a:gd name="T29" fmla="*/ 11 h 61"/>
                  <a:gd name="T30" fmla="*/ 58 w 58"/>
                  <a:gd name="T31" fmla="*/ 0 h 61"/>
                  <a:gd name="T32" fmla="*/ 11 w 58"/>
                  <a:gd name="T33" fmla="*/ 0 h 6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8"/>
                  <a:gd name="T52" fmla="*/ 0 h 61"/>
                  <a:gd name="T53" fmla="*/ 58 w 58"/>
                  <a:gd name="T54" fmla="*/ 61 h 6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8" h="61">
                    <a:moveTo>
                      <a:pt x="11" y="0"/>
                    </a:moveTo>
                    <a:lnTo>
                      <a:pt x="11" y="3"/>
                    </a:lnTo>
                    <a:lnTo>
                      <a:pt x="11" y="7"/>
                    </a:lnTo>
                    <a:lnTo>
                      <a:pt x="8" y="7"/>
                    </a:lnTo>
                    <a:lnTo>
                      <a:pt x="8" y="11"/>
                    </a:lnTo>
                    <a:lnTo>
                      <a:pt x="4" y="11"/>
                    </a:lnTo>
                    <a:lnTo>
                      <a:pt x="0" y="11"/>
                    </a:lnTo>
                    <a:lnTo>
                      <a:pt x="0" y="61"/>
                    </a:lnTo>
                    <a:lnTo>
                      <a:pt x="11" y="61"/>
                    </a:lnTo>
                    <a:lnTo>
                      <a:pt x="23" y="57"/>
                    </a:lnTo>
                    <a:lnTo>
                      <a:pt x="35" y="49"/>
                    </a:lnTo>
                    <a:lnTo>
                      <a:pt x="42" y="42"/>
                    </a:lnTo>
                    <a:lnTo>
                      <a:pt x="50" y="34"/>
                    </a:lnTo>
                    <a:lnTo>
                      <a:pt x="54" y="23"/>
                    </a:lnTo>
                    <a:lnTo>
                      <a:pt x="58" y="11"/>
                    </a:lnTo>
                    <a:lnTo>
                      <a:pt x="58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82" name="Freeform 52"/>
              <p:cNvSpPr>
                <a:spLocks/>
              </p:cNvSpPr>
              <p:nvPr/>
            </p:nvSpPr>
            <p:spPr bwMode="auto">
              <a:xfrm>
                <a:off x="1206" y="3147"/>
                <a:ext cx="73" cy="73"/>
              </a:xfrm>
              <a:custGeom>
                <a:avLst/>
                <a:gdLst>
                  <a:gd name="T0" fmla="*/ 73 w 73"/>
                  <a:gd name="T1" fmla="*/ 35 h 73"/>
                  <a:gd name="T2" fmla="*/ 73 w 73"/>
                  <a:gd name="T3" fmla="*/ 27 h 73"/>
                  <a:gd name="T4" fmla="*/ 69 w 73"/>
                  <a:gd name="T5" fmla="*/ 19 h 73"/>
                  <a:gd name="T6" fmla="*/ 61 w 73"/>
                  <a:gd name="T7" fmla="*/ 8 h 73"/>
                  <a:gd name="T8" fmla="*/ 50 w 73"/>
                  <a:gd name="T9" fmla="*/ 0 h 73"/>
                  <a:gd name="T10" fmla="*/ 42 w 73"/>
                  <a:gd name="T11" fmla="*/ 0 h 73"/>
                  <a:gd name="T12" fmla="*/ 34 w 73"/>
                  <a:gd name="T13" fmla="*/ 0 h 73"/>
                  <a:gd name="T14" fmla="*/ 31 w 73"/>
                  <a:gd name="T15" fmla="*/ 0 h 73"/>
                  <a:gd name="T16" fmla="*/ 23 w 73"/>
                  <a:gd name="T17" fmla="*/ 0 h 73"/>
                  <a:gd name="T18" fmla="*/ 11 w 73"/>
                  <a:gd name="T19" fmla="*/ 8 h 73"/>
                  <a:gd name="T20" fmla="*/ 4 w 73"/>
                  <a:gd name="T21" fmla="*/ 19 h 73"/>
                  <a:gd name="T22" fmla="*/ 0 w 73"/>
                  <a:gd name="T23" fmla="*/ 27 h 73"/>
                  <a:gd name="T24" fmla="*/ 0 w 73"/>
                  <a:gd name="T25" fmla="*/ 35 h 73"/>
                  <a:gd name="T26" fmla="*/ 0 w 73"/>
                  <a:gd name="T27" fmla="*/ 42 h 73"/>
                  <a:gd name="T28" fmla="*/ 4 w 73"/>
                  <a:gd name="T29" fmla="*/ 50 h 73"/>
                  <a:gd name="T30" fmla="*/ 11 w 73"/>
                  <a:gd name="T31" fmla="*/ 62 h 73"/>
                  <a:gd name="T32" fmla="*/ 23 w 73"/>
                  <a:gd name="T33" fmla="*/ 69 h 73"/>
                  <a:gd name="T34" fmla="*/ 31 w 73"/>
                  <a:gd name="T35" fmla="*/ 69 h 73"/>
                  <a:gd name="T36" fmla="*/ 34 w 73"/>
                  <a:gd name="T37" fmla="*/ 73 h 73"/>
                  <a:gd name="T38" fmla="*/ 42 w 73"/>
                  <a:gd name="T39" fmla="*/ 69 h 73"/>
                  <a:gd name="T40" fmla="*/ 50 w 73"/>
                  <a:gd name="T41" fmla="*/ 69 h 73"/>
                  <a:gd name="T42" fmla="*/ 61 w 73"/>
                  <a:gd name="T43" fmla="*/ 62 h 73"/>
                  <a:gd name="T44" fmla="*/ 69 w 73"/>
                  <a:gd name="T45" fmla="*/ 50 h 73"/>
                  <a:gd name="T46" fmla="*/ 73 w 73"/>
                  <a:gd name="T47" fmla="*/ 42 h 73"/>
                  <a:gd name="T48" fmla="*/ 73 w 73"/>
                  <a:gd name="T49" fmla="*/ 35 h 7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3"/>
                  <a:gd name="T76" fmla="*/ 0 h 73"/>
                  <a:gd name="T77" fmla="*/ 73 w 73"/>
                  <a:gd name="T78" fmla="*/ 73 h 7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3" h="73">
                    <a:moveTo>
                      <a:pt x="73" y="35"/>
                    </a:moveTo>
                    <a:lnTo>
                      <a:pt x="73" y="27"/>
                    </a:lnTo>
                    <a:lnTo>
                      <a:pt x="69" y="19"/>
                    </a:lnTo>
                    <a:lnTo>
                      <a:pt x="61" y="8"/>
                    </a:lnTo>
                    <a:lnTo>
                      <a:pt x="50" y="0"/>
                    </a:lnTo>
                    <a:lnTo>
                      <a:pt x="42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23" y="0"/>
                    </a:lnTo>
                    <a:lnTo>
                      <a:pt x="11" y="8"/>
                    </a:lnTo>
                    <a:lnTo>
                      <a:pt x="4" y="19"/>
                    </a:lnTo>
                    <a:lnTo>
                      <a:pt x="0" y="27"/>
                    </a:lnTo>
                    <a:lnTo>
                      <a:pt x="0" y="35"/>
                    </a:lnTo>
                    <a:lnTo>
                      <a:pt x="0" y="42"/>
                    </a:lnTo>
                    <a:lnTo>
                      <a:pt x="4" y="50"/>
                    </a:lnTo>
                    <a:lnTo>
                      <a:pt x="11" y="62"/>
                    </a:lnTo>
                    <a:lnTo>
                      <a:pt x="23" y="69"/>
                    </a:lnTo>
                    <a:lnTo>
                      <a:pt x="31" y="69"/>
                    </a:lnTo>
                    <a:lnTo>
                      <a:pt x="34" y="73"/>
                    </a:lnTo>
                    <a:lnTo>
                      <a:pt x="42" y="69"/>
                    </a:lnTo>
                    <a:lnTo>
                      <a:pt x="50" y="69"/>
                    </a:lnTo>
                    <a:lnTo>
                      <a:pt x="61" y="62"/>
                    </a:lnTo>
                    <a:lnTo>
                      <a:pt x="69" y="50"/>
                    </a:lnTo>
                    <a:lnTo>
                      <a:pt x="73" y="42"/>
                    </a:lnTo>
                    <a:lnTo>
                      <a:pt x="73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83" name="Freeform 53"/>
              <p:cNvSpPr>
                <a:spLocks/>
              </p:cNvSpPr>
              <p:nvPr/>
            </p:nvSpPr>
            <p:spPr bwMode="auto">
              <a:xfrm>
                <a:off x="1240" y="3120"/>
                <a:ext cx="62" cy="62"/>
              </a:xfrm>
              <a:custGeom>
                <a:avLst/>
                <a:gdLst>
                  <a:gd name="T0" fmla="*/ 0 w 62"/>
                  <a:gd name="T1" fmla="*/ 50 h 62"/>
                  <a:gd name="T2" fmla="*/ 4 w 62"/>
                  <a:gd name="T3" fmla="*/ 50 h 62"/>
                  <a:gd name="T4" fmla="*/ 8 w 62"/>
                  <a:gd name="T5" fmla="*/ 50 h 62"/>
                  <a:gd name="T6" fmla="*/ 12 w 62"/>
                  <a:gd name="T7" fmla="*/ 54 h 62"/>
                  <a:gd name="T8" fmla="*/ 12 w 62"/>
                  <a:gd name="T9" fmla="*/ 58 h 62"/>
                  <a:gd name="T10" fmla="*/ 16 w 62"/>
                  <a:gd name="T11" fmla="*/ 58 h 62"/>
                  <a:gd name="T12" fmla="*/ 16 w 62"/>
                  <a:gd name="T13" fmla="*/ 62 h 62"/>
                  <a:gd name="T14" fmla="*/ 62 w 62"/>
                  <a:gd name="T15" fmla="*/ 62 h 62"/>
                  <a:gd name="T16" fmla="*/ 62 w 62"/>
                  <a:gd name="T17" fmla="*/ 50 h 62"/>
                  <a:gd name="T18" fmla="*/ 58 w 62"/>
                  <a:gd name="T19" fmla="*/ 39 h 62"/>
                  <a:gd name="T20" fmla="*/ 54 w 62"/>
                  <a:gd name="T21" fmla="*/ 27 h 62"/>
                  <a:gd name="T22" fmla="*/ 47 w 62"/>
                  <a:gd name="T23" fmla="*/ 20 h 62"/>
                  <a:gd name="T24" fmla="*/ 35 w 62"/>
                  <a:gd name="T25" fmla="*/ 12 h 62"/>
                  <a:gd name="T26" fmla="*/ 27 w 62"/>
                  <a:gd name="T27" fmla="*/ 4 h 62"/>
                  <a:gd name="T28" fmla="*/ 16 w 62"/>
                  <a:gd name="T29" fmla="*/ 4 h 62"/>
                  <a:gd name="T30" fmla="*/ 0 w 62"/>
                  <a:gd name="T31" fmla="*/ 0 h 62"/>
                  <a:gd name="T32" fmla="*/ 0 w 62"/>
                  <a:gd name="T33" fmla="*/ 50 h 6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2"/>
                  <a:gd name="T52" fmla="*/ 0 h 62"/>
                  <a:gd name="T53" fmla="*/ 62 w 62"/>
                  <a:gd name="T54" fmla="*/ 62 h 6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2" h="62">
                    <a:moveTo>
                      <a:pt x="0" y="50"/>
                    </a:moveTo>
                    <a:lnTo>
                      <a:pt x="4" y="50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2" y="58"/>
                    </a:lnTo>
                    <a:lnTo>
                      <a:pt x="16" y="58"/>
                    </a:lnTo>
                    <a:lnTo>
                      <a:pt x="16" y="62"/>
                    </a:lnTo>
                    <a:lnTo>
                      <a:pt x="62" y="62"/>
                    </a:lnTo>
                    <a:lnTo>
                      <a:pt x="62" y="50"/>
                    </a:lnTo>
                    <a:lnTo>
                      <a:pt x="58" y="39"/>
                    </a:lnTo>
                    <a:lnTo>
                      <a:pt x="54" y="27"/>
                    </a:lnTo>
                    <a:lnTo>
                      <a:pt x="47" y="20"/>
                    </a:lnTo>
                    <a:lnTo>
                      <a:pt x="35" y="12"/>
                    </a:lnTo>
                    <a:lnTo>
                      <a:pt x="27" y="4"/>
                    </a:lnTo>
                    <a:lnTo>
                      <a:pt x="16" y="4"/>
                    </a:lnTo>
                    <a:lnTo>
                      <a:pt x="0" y="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84" name="Freeform 54"/>
              <p:cNvSpPr>
                <a:spLocks/>
              </p:cNvSpPr>
              <p:nvPr/>
            </p:nvSpPr>
            <p:spPr bwMode="auto">
              <a:xfrm>
                <a:off x="1183" y="3120"/>
                <a:ext cx="57" cy="62"/>
              </a:xfrm>
              <a:custGeom>
                <a:avLst/>
                <a:gdLst>
                  <a:gd name="T0" fmla="*/ 46 w 57"/>
                  <a:gd name="T1" fmla="*/ 62 h 62"/>
                  <a:gd name="T2" fmla="*/ 46 w 57"/>
                  <a:gd name="T3" fmla="*/ 58 h 62"/>
                  <a:gd name="T4" fmla="*/ 50 w 57"/>
                  <a:gd name="T5" fmla="*/ 54 h 62"/>
                  <a:gd name="T6" fmla="*/ 50 w 57"/>
                  <a:gd name="T7" fmla="*/ 50 h 62"/>
                  <a:gd name="T8" fmla="*/ 54 w 57"/>
                  <a:gd name="T9" fmla="*/ 50 h 62"/>
                  <a:gd name="T10" fmla="*/ 57 w 57"/>
                  <a:gd name="T11" fmla="*/ 50 h 62"/>
                  <a:gd name="T12" fmla="*/ 57 w 57"/>
                  <a:gd name="T13" fmla="*/ 0 h 62"/>
                  <a:gd name="T14" fmla="*/ 46 w 57"/>
                  <a:gd name="T15" fmla="*/ 4 h 62"/>
                  <a:gd name="T16" fmla="*/ 34 w 57"/>
                  <a:gd name="T17" fmla="*/ 4 h 62"/>
                  <a:gd name="T18" fmla="*/ 23 w 57"/>
                  <a:gd name="T19" fmla="*/ 12 h 62"/>
                  <a:gd name="T20" fmla="*/ 15 w 57"/>
                  <a:gd name="T21" fmla="*/ 20 h 62"/>
                  <a:gd name="T22" fmla="*/ 7 w 57"/>
                  <a:gd name="T23" fmla="*/ 27 h 62"/>
                  <a:gd name="T24" fmla="*/ 4 w 57"/>
                  <a:gd name="T25" fmla="*/ 39 h 62"/>
                  <a:gd name="T26" fmla="*/ 0 w 57"/>
                  <a:gd name="T27" fmla="*/ 50 h 62"/>
                  <a:gd name="T28" fmla="*/ 0 w 57"/>
                  <a:gd name="T29" fmla="*/ 62 h 62"/>
                  <a:gd name="T30" fmla="*/ 46 w 57"/>
                  <a:gd name="T31" fmla="*/ 62 h 6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7"/>
                  <a:gd name="T49" fmla="*/ 0 h 62"/>
                  <a:gd name="T50" fmla="*/ 57 w 57"/>
                  <a:gd name="T51" fmla="*/ 62 h 6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7" h="62">
                    <a:moveTo>
                      <a:pt x="46" y="62"/>
                    </a:moveTo>
                    <a:lnTo>
                      <a:pt x="46" y="58"/>
                    </a:lnTo>
                    <a:lnTo>
                      <a:pt x="50" y="54"/>
                    </a:lnTo>
                    <a:lnTo>
                      <a:pt x="50" y="50"/>
                    </a:lnTo>
                    <a:lnTo>
                      <a:pt x="54" y="50"/>
                    </a:lnTo>
                    <a:lnTo>
                      <a:pt x="57" y="50"/>
                    </a:lnTo>
                    <a:lnTo>
                      <a:pt x="57" y="0"/>
                    </a:lnTo>
                    <a:lnTo>
                      <a:pt x="46" y="4"/>
                    </a:lnTo>
                    <a:lnTo>
                      <a:pt x="34" y="4"/>
                    </a:lnTo>
                    <a:lnTo>
                      <a:pt x="23" y="12"/>
                    </a:lnTo>
                    <a:lnTo>
                      <a:pt x="15" y="20"/>
                    </a:lnTo>
                    <a:lnTo>
                      <a:pt x="7" y="27"/>
                    </a:lnTo>
                    <a:lnTo>
                      <a:pt x="4" y="39"/>
                    </a:lnTo>
                    <a:lnTo>
                      <a:pt x="0" y="50"/>
                    </a:lnTo>
                    <a:lnTo>
                      <a:pt x="0" y="62"/>
                    </a:lnTo>
                    <a:lnTo>
                      <a:pt x="46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85" name="Freeform 55"/>
              <p:cNvSpPr>
                <a:spLocks/>
              </p:cNvSpPr>
              <p:nvPr/>
            </p:nvSpPr>
            <p:spPr bwMode="auto">
              <a:xfrm>
                <a:off x="1183" y="3182"/>
                <a:ext cx="57" cy="61"/>
              </a:xfrm>
              <a:custGeom>
                <a:avLst/>
                <a:gdLst>
                  <a:gd name="T0" fmla="*/ 57 w 57"/>
                  <a:gd name="T1" fmla="*/ 11 h 61"/>
                  <a:gd name="T2" fmla="*/ 54 w 57"/>
                  <a:gd name="T3" fmla="*/ 11 h 61"/>
                  <a:gd name="T4" fmla="*/ 50 w 57"/>
                  <a:gd name="T5" fmla="*/ 11 h 61"/>
                  <a:gd name="T6" fmla="*/ 50 w 57"/>
                  <a:gd name="T7" fmla="*/ 7 h 61"/>
                  <a:gd name="T8" fmla="*/ 46 w 57"/>
                  <a:gd name="T9" fmla="*/ 4 h 61"/>
                  <a:gd name="T10" fmla="*/ 46 w 57"/>
                  <a:gd name="T11" fmla="*/ 0 h 61"/>
                  <a:gd name="T12" fmla="*/ 0 w 57"/>
                  <a:gd name="T13" fmla="*/ 0 h 61"/>
                  <a:gd name="T14" fmla="*/ 0 w 57"/>
                  <a:gd name="T15" fmla="*/ 11 h 61"/>
                  <a:gd name="T16" fmla="*/ 4 w 57"/>
                  <a:gd name="T17" fmla="*/ 23 h 61"/>
                  <a:gd name="T18" fmla="*/ 7 w 57"/>
                  <a:gd name="T19" fmla="*/ 34 h 61"/>
                  <a:gd name="T20" fmla="*/ 15 w 57"/>
                  <a:gd name="T21" fmla="*/ 42 h 61"/>
                  <a:gd name="T22" fmla="*/ 23 w 57"/>
                  <a:gd name="T23" fmla="*/ 50 h 61"/>
                  <a:gd name="T24" fmla="*/ 34 w 57"/>
                  <a:gd name="T25" fmla="*/ 57 h 61"/>
                  <a:gd name="T26" fmla="*/ 46 w 57"/>
                  <a:gd name="T27" fmla="*/ 61 h 61"/>
                  <a:gd name="T28" fmla="*/ 57 w 57"/>
                  <a:gd name="T29" fmla="*/ 61 h 61"/>
                  <a:gd name="T30" fmla="*/ 57 w 57"/>
                  <a:gd name="T31" fmla="*/ 11 h 6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7"/>
                  <a:gd name="T49" fmla="*/ 0 h 61"/>
                  <a:gd name="T50" fmla="*/ 57 w 57"/>
                  <a:gd name="T51" fmla="*/ 61 h 6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7" h="61">
                    <a:moveTo>
                      <a:pt x="57" y="11"/>
                    </a:moveTo>
                    <a:lnTo>
                      <a:pt x="54" y="11"/>
                    </a:lnTo>
                    <a:lnTo>
                      <a:pt x="50" y="11"/>
                    </a:lnTo>
                    <a:lnTo>
                      <a:pt x="50" y="7"/>
                    </a:lnTo>
                    <a:lnTo>
                      <a:pt x="46" y="4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4" y="23"/>
                    </a:lnTo>
                    <a:lnTo>
                      <a:pt x="7" y="34"/>
                    </a:lnTo>
                    <a:lnTo>
                      <a:pt x="15" y="42"/>
                    </a:lnTo>
                    <a:lnTo>
                      <a:pt x="23" y="50"/>
                    </a:lnTo>
                    <a:lnTo>
                      <a:pt x="34" y="57"/>
                    </a:lnTo>
                    <a:lnTo>
                      <a:pt x="46" y="61"/>
                    </a:lnTo>
                    <a:lnTo>
                      <a:pt x="57" y="61"/>
                    </a:lnTo>
                    <a:lnTo>
                      <a:pt x="57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186" name="Freeform 56"/>
              <p:cNvSpPr>
                <a:spLocks/>
              </p:cNvSpPr>
              <p:nvPr/>
            </p:nvSpPr>
            <p:spPr bwMode="auto">
              <a:xfrm>
                <a:off x="1240" y="3182"/>
                <a:ext cx="62" cy="61"/>
              </a:xfrm>
              <a:custGeom>
                <a:avLst/>
                <a:gdLst>
                  <a:gd name="T0" fmla="*/ 16 w 62"/>
                  <a:gd name="T1" fmla="*/ 0 h 61"/>
                  <a:gd name="T2" fmla="*/ 16 w 62"/>
                  <a:gd name="T3" fmla="*/ 4 h 61"/>
                  <a:gd name="T4" fmla="*/ 12 w 62"/>
                  <a:gd name="T5" fmla="*/ 4 h 61"/>
                  <a:gd name="T6" fmla="*/ 12 w 62"/>
                  <a:gd name="T7" fmla="*/ 7 h 61"/>
                  <a:gd name="T8" fmla="*/ 8 w 62"/>
                  <a:gd name="T9" fmla="*/ 11 h 61"/>
                  <a:gd name="T10" fmla="*/ 4 w 62"/>
                  <a:gd name="T11" fmla="*/ 11 h 61"/>
                  <a:gd name="T12" fmla="*/ 0 w 62"/>
                  <a:gd name="T13" fmla="*/ 11 h 61"/>
                  <a:gd name="T14" fmla="*/ 0 w 62"/>
                  <a:gd name="T15" fmla="*/ 61 h 61"/>
                  <a:gd name="T16" fmla="*/ 16 w 62"/>
                  <a:gd name="T17" fmla="*/ 61 h 61"/>
                  <a:gd name="T18" fmla="*/ 27 w 62"/>
                  <a:gd name="T19" fmla="*/ 57 h 61"/>
                  <a:gd name="T20" fmla="*/ 35 w 62"/>
                  <a:gd name="T21" fmla="*/ 50 h 61"/>
                  <a:gd name="T22" fmla="*/ 47 w 62"/>
                  <a:gd name="T23" fmla="*/ 42 h 61"/>
                  <a:gd name="T24" fmla="*/ 54 w 62"/>
                  <a:gd name="T25" fmla="*/ 34 h 61"/>
                  <a:gd name="T26" fmla="*/ 58 w 62"/>
                  <a:gd name="T27" fmla="*/ 23 h 61"/>
                  <a:gd name="T28" fmla="*/ 62 w 62"/>
                  <a:gd name="T29" fmla="*/ 11 h 61"/>
                  <a:gd name="T30" fmla="*/ 62 w 62"/>
                  <a:gd name="T31" fmla="*/ 0 h 61"/>
                  <a:gd name="T32" fmla="*/ 16 w 62"/>
                  <a:gd name="T33" fmla="*/ 0 h 6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2"/>
                  <a:gd name="T52" fmla="*/ 0 h 61"/>
                  <a:gd name="T53" fmla="*/ 62 w 62"/>
                  <a:gd name="T54" fmla="*/ 61 h 6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2" h="61">
                    <a:moveTo>
                      <a:pt x="16" y="0"/>
                    </a:moveTo>
                    <a:lnTo>
                      <a:pt x="16" y="4"/>
                    </a:lnTo>
                    <a:lnTo>
                      <a:pt x="12" y="4"/>
                    </a:lnTo>
                    <a:lnTo>
                      <a:pt x="12" y="7"/>
                    </a:lnTo>
                    <a:lnTo>
                      <a:pt x="8" y="11"/>
                    </a:lnTo>
                    <a:lnTo>
                      <a:pt x="4" y="11"/>
                    </a:lnTo>
                    <a:lnTo>
                      <a:pt x="0" y="11"/>
                    </a:lnTo>
                    <a:lnTo>
                      <a:pt x="0" y="61"/>
                    </a:lnTo>
                    <a:lnTo>
                      <a:pt x="16" y="61"/>
                    </a:lnTo>
                    <a:lnTo>
                      <a:pt x="27" y="57"/>
                    </a:lnTo>
                    <a:lnTo>
                      <a:pt x="35" y="50"/>
                    </a:lnTo>
                    <a:lnTo>
                      <a:pt x="47" y="42"/>
                    </a:lnTo>
                    <a:lnTo>
                      <a:pt x="54" y="34"/>
                    </a:lnTo>
                    <a:lnTo>
                      <a:pt x="58" y="23"/>
                    </a:lnTo>
                    <a:lnTo>
                      <a:pt x="62" y="11"/>
                    </a:lnTo>
                    <a:lnTo>
                      <a:pt x="62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42131" name="Freeform 59"/>
            <p:cNvSpPr>
              <a:spLocks/>
            </p:cNvSpPr>
            <p:nvPr/>
          </p:nvSpPr>
          <p:spPr bwMode="auto">
            <a:xfrm>
              <a:off x="671" y="3198"/>
              <a:ext cx="554" cy="188"/>
            </a:xfrm>
            <a:custGeom>
              <a:avLst/>
              <a:gdLst>
                <a:gd name="T0" fmla="*/ 0 w 1108"/>
                <a:gd name="T1" fmla="*/ 1 h 375"/>
                <a:gd name="T2" fmla="*/ 1 w 1108"/>
                <a:gd name="T3" fmla="*/ 1 h 375"/>
                <a:gd name="T4" fmla="*/ 2 w 1108"/>
                <a:gd name="T5" fmla="*/ 1 h 375"/>
                <a:gd name="T6" fmla="*/ 2 w 1108"/>
                <a:gd name="T7" fmla="*/ 0 h 375"/>
                <a:gd name="T8" fmla="*/ 0 w 1108"/>
                <a:gd name="T9" fmla="*/ 1 h 3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8"/>
                <a:gd name="T16" fmla="*/ 0 h 375"/>
                <a:gd name="T17" fmla="*/ 1108 w 1108"/>
                <a:gd name="T18" fmla="*/ 375 h 3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8" h="375">
                  <a:moveTo>
                    <a:pt x="0" y="346"/>
                  </a:moveTo>
                  <a:lnTo>
                    <a:pt x="10" y="375"/>
                  </a:lnTo>
                  <a:lnTo>
                    <a:pt x="1108" y="29"/>
                  </a:lnTo>
                  <a:lnTo>
                    <a:pt x="1098" y="0"/>
                  </a:lnTo>
                  <a:lnTo>
                    <a:pt x="0" y="3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132" name="Freeform 60"/>
            <p:cNvSpPr>
              <a:spLocks/>
            </p:cNvSpPr>
            <p:nvPr/>
          </p:nvSpPr>
          <p:spPr bwMode="auto">
            <a:xfrm>
              <a:off x="1133" y="3204"/>
              <a:ext cx="96" cy="324"/>
            </a:xfrm>
            <a:custGeom>
              <a:avLst/>
              <a:gdLst>
                <a:gd name="T0" fmla="*/ 1 w 192"/>
                <a:gd name="T1" fmla="*/ 1 h 648"/>
                <a:gd name="T2" fmla="*/ 1 w 192"/>
                <a:gd name="T3" fmla="*/ 0 h 648"/>
                <a:gd name="T4" fmla="*/ 0 w 192"/>
                <a:gd name="T5" fmla="*/ 2 h 648"/>
                <a:gd name="T6" fmla="*/ 1 w 192"/>
                <a:gd name="T7" fmla="*/ 2 h 648"/>
                <a:gd name="T8" fmla="*/ 1 w 192"/>
                <a:gd name="T9" fmla="*/ 1 h 6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648"/>
                <a:gd name="T17" fmla="*/ 192 w 192"/>
                <a:gd name="T18" fmla="*/ 648 h 6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648">
                  <a:moveTo>
                    <a:pt x="192" y="9"/>
                  </a:moveTo>
                  <a:lnTo>
                    <a:pt x="163" y="0"/>
                  </a:lnTo>
                  <a:lnTo>
                    <a:pt x="0" y="640"/>
                  </a:lnTo>
                  <a:lnTo>
                    <a:pt x="29" y="648"/>
                  </a:lnTo>
                  <a:lnTo>
                    <a:pt x="192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133" name="Freeform 61"/>
            <p:cNvSpPr>
              <a:spLocks/>
            </p:cNvSpPr>
            <p:nvPr/>
          </p:nvSpPr>
          <p:spPr bwMode="auto">
            <a:xfrm>
              <a:off x="966" y="2889"/>
              <a:ext cx="140" cy="393"/>
            </a:xfrm>
            <a:custGeom>
              <a:avLst/>
              <a:gdLst>
                <a:gd name="T0" fmla="*/ 1 w 280"/>
                <a:gd name="T1" fmla="*/ 1 h 785"/>
                <a:gd name="T2" fmla="*/ 1 w 280"/>
                <a:gd name="T3" fmla="*/ 0 h 785"/>
                <a:gd name="T4" fmla="*/ 1 w 280"/>
                <a:gd name="T5" fmla="*/ 0 h 785"/>
                <a:gd name="T6" fmla="*/ 1 w 280"/>
                <a:gd name="T7" fmla="*/ 1 h 785"/>
                <a:gd name="T8" fmla="*/ 1 w 280"/>
                <a:gd name="T9" fmla="*/ 1 h 785"/>
                <a:gd name="T10" fmla="*/ 1 w 280"/>
                <a:gd name="T11" fmla="*/ 1 h 785"/>
                <a:gd name="T12" fmla="*/ 1 w 280"/>
                <a:gd name="T13" fmla="*/ 1 h 785"/>
                <a:gd name="T14" fmla="*/ 1 w 280"/>
                <a:gd name="T15" fmla="*/ 1 h 785"/>
                <a:gd name="T16" fmla="*/ 1 w 280"/>
                <a:gd name="T17" fmla="*/ 1 h 785"/>
                <a:gd name="T18" fmla="*/ 1 w 280"/>
                <a:gd name="T19" fmla="*/ 1 h 785"/>
                <a:gd name="T20" fmla="*/ 1 w 280"/>
                <a:gd name="T21" fmla="*/ 1 h 785"/>
                <a:gd name="T22" fmla="*/ 1 w 280"/>
                <a:gd name="T23" fmla="*/ 1 h 785"/>
                <a:gd name="T24" fmla="*/ 1 w 280"/>
                <a:gd name="T25" fmla="*/ 1 h 785"/>
                <a:gd name="T26" fmla="*/ 1 w 280"/>
                <a:gd name="T27" fmla="*/ 1 h 785"/>
                <a:gd name="T28" fmla="*/ 1 w 280"/>
                <a:gd name="T29" fmla="*/ 1 h 785"/>
                <a:gd name="T30" fmla="*/ 1 w 280"/>
                <a:gd name="T31" fmla="*/ 1 h 785"/>
                <a:gd name="T32" fmla="*/ 1 w 280"/>
                <a:gd name="T33" fmla="*/ 1 h 785"/>
                <a:gd name="T34" fmla="*/ 1 w 280"/>
                <a:gd name="T35" fmla="*/ 1 h 785"/>
                <a:gd name="T36" fmla="*/ 1 w 280"/>
                <a:gd name="T37" fmla="*/ 1 h 785"/>
                <a:gd name="T38" fmla="*/ 1 w 280"/>
                <a:gd name="T39" fmla="*/ 1 h 785"/>
                <a:gd name="T40" fmla="*/ 1 w 280"/>
                <a:gd name="T41" fmla="*/ 1 h 785"/>
                <a:gd name="T42" fmla="*/ 1 w 280"/>
                <a:gd name="T43" fmla="*/ 1 h 785"/>
                <a:gd name="T44" fmla="*/ 1 w 280"/>
                <a:gd name="T45" fmla="*/ 1 h 785"/>
                <a:gd name="T46" fmla="*/ 1 w 280"/>
                <a:gd name="T47" fmla="*/ 2 h 785"/>
                <a:gd name="T48" fmla="*/ 1 w 280"/>
                <a:gd name="T49" fmla="*/ 2 h 785"/>
                <a:gd name="T50" fmla="*/ 0 w 280"/>
                <a:gd name="T51" fmla="*/ 2 h 785"/>
                <a:gd name="T52" fmla="*/ 0 w 280"/>
                <a:gd name="T53" fmla="*/ 2 h 785"/>
                <a:gd name="T54" fmla="*/ 1 w 280"/>
                <a:gd name="T55" fmla="*/ 2 h 785"/>
                <a:gd name="T56" fmla="*/ 1 w 280"/>
                <a:gd name="T57" fmla="*/ 2 h 785"/>
                <a:gd name="T58" fmla="*/ 1 w 280"/>
                <a:gd name="T59" fmla="*/ 2 h 785"/>
                <a:gd name="T60" fmla="*/ 1 w 280"/>
                <a:gd name="T61" fmla="*/ 2 h 785"/>
                <a:gd name="T62" fmla="*/ 1 w 280"/>
                <a:gd name="T63" fmla="*/ 1 h 785"/>
                <a:gd name="T64" fmla="*/ 1 w 280"/>
                <a:gd name="T65" fmla="*/ 1 h 785"/>
                <a:gd name="T66" fmla="*/ 1 w 280"/>
                <a:gd name="T67" fmla="*/ 1 h 785"/>
                <a:gd name="T68" fmla="*/ 1 w 280"/>
                <a:gd name="T69" fmla="*/ 1 h 785"/>
                <a:gd name="T70" fmla="*/ 1 w 280"/>
                <a:gd name="T71" fmla="*/ 1 h 785"/>
                <a:gd name="T72" fmla="*/ 1 w 280"/>
                <a:gd name="T73" fmla="*/ 1 h 785"/>
                <a:gd name="T74" fmla="*/ 1 w 280"/>
                <a:gd name="T75" fmla="*/ 1 h 785"/>
                <a:gd name="T76" fmla="*/ 1 w 280"/>
                <a:gd name="T77" fmla="*/ 1 h 785"/>
                <a:gd name="T78" fmla="*/ 1 w 280"/>
                <a:gd name="T79" fmla="*/ 1 h 785"/>
                <a:gd name="T80" fmla="*/ 1 w 280"/>
                <a:gd name="T81" fmla="*/ 1 h 785"/>
                <a:gd name="T82" fmla="*/ 1 w 280"/>
                <a:gd name="T83" fmla="*/ 1 h 785"/>
                <a:gd name="T84" fmla="*/ 1 w 280"/>
                <a:gd name="T85" fmla="*/ 1 h 785"/>
                <a:gd name="T86" fmla="*/ 1 w 280"/>
                <a:gd name="T87" fmla="*/ 1 h 785"/>
                <a:gd name="T88" fmla="*/ 1 w 280"/>
                <a:gd name="T89" fmla="*/ 1 h 785"/>
                <a:gd name="T90" fmla="*/ 1 w 280"/>
                <a:gd name="T91" fmla="*/ 1 h 785"/>
                <a:gd name="T92" fmla="*/ 1 w 280"/>
                <a:gd name="T93" fmla="*/ 1 h 785"/>
                <a:gd name="T94" fmla="*/ 1 w 280"/>
                <a:gd name="T95" fmla="*/ 1 h 785"/>
                <a:gd name="T96" fmla="*/ 1 w 280"/>
                <a:gd name="T97" fmla="*/ 1 h 785"/>
                <a:gd name="T98" fmla="*/ 1 w 280"/>
                <a:gd name="T99" fmla="*/ 1 h 785"/>
                <a:gd name="T100" fmla="*/ 1 w 280"/>
                <a:gd name="T101" fmla="*/ 1 h 785"/>
                <a:gd name="T102" fmla="*/ 1 w 280"/>
                <a:gd name="T103" fmla="*/ 1 h 785"/>
                <a:gd name="T104" fmla="*/ 1 w 280"/>
                <a:gd name="T105" fmla="*/ 1 h 785"/>
                <a:gd name="T106" fmla="*/ 1 w 280"/>
                <a:gd name="T107" fmla="*/ 1 h 785"/>
                <a:gd name="T108" fmla="*/ 1 w 280"/>
                <a:gd name="T109" fmla="*/ 1 h 785"/>
                <a:gd name="T110" fmla="*/ 1 w 280"/>
                <a:gd name="T111" fmla="*/ 1 h 785"/>
                <a:gd name="T112" fmla="*/ 1 w 280"/>
                <a:gd name="T113" fmla="*/ 1 h 78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0"/>
                <a:gd name="T172" fmla="*/ 0 h 785"/>
                <a:gd name="T173" fmla="*/ 280 w 280"/>
                <a:gd name="T174" fmla="*/ 785 h 78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0" h="785">
                  <a:moveTo>
                    <a:pt x="280" y="30"/>
                  </a:moveTo>
                  <a:lnTo>
                    <a:pt x="280" y="0"/>
                  </a:lnTo>
                  <a:lnTo>
                    <a:pt x="267" y="0"/>
                  </a:lnTo>
                  <a:lnTo>
                    <a:pt x="260" y="1"/>
                  </a:lnTo>
                  <a:lnTo>
                    <a:pt x="247" y="3"/>
                  </a:lnTo>
                  <a:lnTo>
                    <a:pt x="234" y="9"/>
                  </a:lnTo>
                  <a:lnTo>
                    <a:pt x="221" y="16"/>
                  </a:lnTo>
                  <a:lnTo>
                    <a:pt x="208" y="24"/>
                  </a:lnTo>
                  <a:lnTo>
                    <a:pt x="203" y="29"/>
                  </a:lnTo>
                  <a:lnTo>
                    <a:pt x="190" y="39"/>
                  </a:lnTo>
                  <a:lnTo>
                    <a:pt x="177" y="50"/>
                  </a:lnTo>
                  <a:lnTo>
                    <a:pt x="166" y="65"/>
                  </a:lnTo>
                  <a:lnTo>
                    <a:pt x="154" y="79"/>
                  </a:lnTo>
                  <a:lnTo>
                    <a:pt x="150" y="84"/>
                  </a:lnTo>
                  <a:lnTo>
                    <a:pt x="138" y="102"/>
                  </a:lnTo>
                  <a:lnTo>
                    <a:pt x="117" y="141"/>
                  </a:lnTo>
                  <a:lnTo>
                    <a:pt x="96" y="185"/>
                  </a:lnTo>
                  <a:lnTo>
                    <a:pt x="78" y="235"/>
                  </a:lnTo>
                  <a:lnTo>
                    <a:pt x="60" y="290"/>
                  </a:lnTo>
                  <a:lnTo>
                    <a:pt x="45" y="349"/>
                  </a:lnTo>
                  <a:lnTo>
                    <a:pt x="32" y="412"/>
                  </a:lnTo>
                  <a:lnTo>
                    <a:pt x="31" y="418"/>
                  </a:lnTo>
                  <a:lnTo>
                    <a:pt x="19" y="485"/>
                  </a:lnTo>
                  <a:lnTo>
                    <a:pt x="11" y="556"/>
                  </a:lnTo>
                  <a:lnTo>
                    <a:pt x="5" y="629"/>
                  </a:lnTo>
                  <a:lnTo>
                    <a:pt x="0" y="707"/>
                  </a:lnTo>
                  <a:lnTo>
                    <a:pt x="0" y="785"/>
                  </a:lnTo>
                  <a:lnTo>
                    <a:pt x="31" y="785"/>
                  </a:lnTo>
                  <a:lnTo>
                    <a:pt x="31" y="707"/>
                  </a:lnTo>
                  <a:lnTo>
                    <a:pt x="36" y="629"/>
                  </a:lnTo>
                  <a:lnTo>
                    <a:pt x="42" y="556"/>
                  </a:lnTo>
                  <a:lnTo>
                    <a:pt x="50" y="485"/>
                  </a:lnTo>
                  <a:lnTo>
                    <a:pt x="62" y="418"/>
                  </a:lnTo>
                  <a:lnTo>
                    <a:pt x="47" y="418"/>
                  </a:lnTo>
                  <a:lnTo>
                    <a:pt x="62" y="423"/>
                  </a:lnTo>
                  <a:lnTo>
                    <a:pt x="75" y="360"/>
                  </a:lnTo>
                  <a:lnTo>
                    <a:pt x="89" y="302"/>
                  </a:lnTo>
                  <a:lnTo>
                    <a:pt x="107" y="246"/>
                  </a:lnTo>
                  <a:lnTo>
                    <a:pt x="125" y="196"/>
                  </a:lnTo>
                  <a:lnTo>
                    <a:pt x="146" y="152"/>
                  </a:lnTo>
                  <a:lnTo>
                    <a:pt x="167" y="113"/>
                  </a:lnTo>
                  <a:lnTo>
                    <a:pt x="179" y="95"/>
                  </a:lnTo>
                  <a:lnTo>
                    <a:pt x="164" y="91"/>
                  </a:lnTo>
                  <a:lnTo>
                    <a:pt x="176" y="100"/>
                  </a:lnTo>
                  <a:lnTo>
                    <a:pt x="187" y="86"/>
                  </a:lnTo>
                  <a:lnTo>
                    <a:pt x="198" y="71"/>
                  </a:lnTo>
                  <a:lnTo>
                    <a:pt x="211" y="60"/>
                  </a:lnTo>
                  <a:lnTo>
                    <a:pt x="224" y="50"/>
                  </a:lnTo>
                  <a:lnTo>
                    <a:pt x="213" y="39"/>
                  </a:lnTo>
                  <a:lnTo>
                    <a:pt x="219" y="53"/>
                  </a:lnTo>
                  <a:lnTo>
                    <a:pt x="232" y="45"/>
                  </a:lnTo>
                  <a:lnTo>
                    <a:pt x="245" y="39"/>
                  </a:lnTo>
                  <a:lnTo>
                    <a:pt x="258" y="32"/>
                  </a:lnTo>
                  <a:lnTo>
                    <a:pt x="272" y="30"/>
                  </a:lnTo>
                  <a:lnTo>
                    <a:pt x="267" y="16"/>
                  </a:lnTo>
                  <a:lnTo>
                    <a:pt x="267" y="30"/>
                  </a:lnTo>
                  <a:lnTo>
                    <a:pt x="28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134" name="Rectangle 62"/>
            <p:cNvSpPr>
              <a:spLocks noChangeArrowheads="1"/>
            </p:cNvSpPr>
            <p:nvPr/>
          </p:nvSpPr>
          <p:spPr bwMode="auto">
            <a:xfrm>
              <a:off x="1009" y="3246"/>
              <a:ext cx="13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135" name="Rectangle 63"/>
            <p:cNvSpPr>
              <a:spLocks noChangeArrowheads="1"/>
            </p:cNvSpPr>
            <p:nvPr/>
          </p:nvSpPr>
          <p:spPr bwMode="auto">
            <a:xfrm>
              <a:off x="1019" y="3245"/>
              <a:ext cx="9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2200">
                  <a:solidFill>
                    <a:srgbClr val="000000"/>
                  </a:solidFill>
                  <a:latin typeface="Symbol" pitchFamily="18" charset="2"/>
                </a:rPr>
                <a:t>q</a:t>
              </a:r>
              <a:endParaRPr lang="de-DE"/>
            </a:p>
          </p:txBody>
        </p:sp>
        <p:sp>
          <p:nvSpPr>
            <p:cNvPr id="42136" name="Rectangle 65"/>
            <p:cNvSpPr>
              <a:spLocks noChangeArrowheads="1"/>
            </p:cNvSpPr>
            <p:nvPr/>
          </p:nvSpPr>
          <p:spPr bwMode="auto">
            <a:xfrm>
              <a:off x="1009" y="2972"/>
              <a:ext cx="133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137" name="Rectangle 66"/>
            <p:cNvSpPr>
              <a:spLocks noChangeArrowheads="1"/>
            </p:cNvSpPr>
            <p:nvPr/>
          </p:nvSpPr>
          <p:spPr bwMode="auto">
            <a:xfrm>
              <a:off x="1019" y="2971"/>
              <a:ext cx="10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2200">
                  <a:solidFill>
                    <a:srgbClr val="000000"/>
                  </a:solidFill>
                  <a:latin typeface="Symbol" pitchFamily="18" charset="2"/>
                </a:rPr>
                <a:t>j</a:t>
              </a:r>
              <a:endParaRPr lang="de-DE"/>
            </a:p>
          </p:txBody>
        </p:sp>
        <p:sp>
          <p:nvSpPr>
            <p:cNvPr id="42138" name="Rectangle 67"/>
            <p:cNvSpPr>
              <a:spLocks noChangeArrowheads="1"/>
            </p:cNvSpPr>
            <p:nvPr/>
          </p:nvSpPr>
          <p:spPr bwMode="auto">
            <a:xfrm>
              <a:off x="1125" y="2987"/>
              <a:ext cx="4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2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/>
            </a:p>
          </p:txBody>
        </p:sp>
      </p:grpSp>
      <p:grpSp>
        <p:nvGrpSpPr>
          <p:cNvPr id="4" name="Group 204"/>
          <p:cNvGrpSpPr>
            <a:grpSpLocks/>
          </p:cNvGrpSpPr>
          <p:nvPr/>
        </p:nvGrpSpPr>
        <p:grpSpPr bwMode="auto">
          <a:xfrm>
            <a:off x="6072188" y="4933950"/>
            <a:ext cx="1679575" cy="755650"/>
            <a:chOff x="3865" y="2580"/>
            <a:chExt cx="1058" cy="476"/>
          </a:xfrm>
        </p:grpSpPr>
        <p:sp>
          <p:nvSpPr>
            <p:cNvPr id="42115" name="Freeform 98"/>
            <p:cNvSpPr>
              <a:spLocks/>
            </p:cNvSpPr>
            <p:nvPr/>
          </p:nvSpPr>
          <p:spPr bwMode="auto">
            <a:xfrm>
              <a:off x="4419" y="2580"/>
              <a:ext cx="202" cy="199"/>
            </a:xfrm>
            <a:custGeom>
              <a:avLst/>
              <a:gdLst>
                <a:gd name="T0" fmla="*/ 202 w 202"/>
                <a:gd name="T1" fmla="*/ 99 h 199"/>
                <a:gd name="T2" fmla="*/ 199 w 202"/>
                <a:gd name="T3" fmla="*/ 78 h 199"/>
                <a:gd name="T4" fmla="*/ 194 w 202"/>
                <a:gd name="T5" fmla="*/ 59 h 199"/>
                <a:gd name="T6" fmla="*/ 186 w 202"/>
                <a:gd name="T7" fmla="*/ 43 h 199"/>
                <a:gd name="T8" fmla="*/ 172 w 202"/>
                <a:gd name="T9" fmla="*/ 27 h 199"/>
                <a:gd name="T10" fmla="*/ 159 w 202"/>
                <a:gd name="T11" fmla="*/ 16 h 199"/>
                <a:gd name="T12" fmla="*/ 140 w 202"/>
                <a:gd name="T13" fmla="*/ 5 h 199"/>
                <a:gd name="T14" fmla="*/ 121 w 202"/>
                <a:gd name="T15" fmla="*/ 0 h 199"/>
                <a:gd name="T16" fmla="*/ 102 w 202"/>
                <a:gd name="T17" fmla="*/ 0 h 199"/>
                <a:gd name="T18" fmla="*/ 81 w 202"/>
                <a:gd name="T19" fmla="*/ 0 h 199"/>
                <a:gd name="T20" fmla="*/ 62 w 202"/>
                <a:gd name="T21" fmla="*/ 5 h 199"/>
                <a:gd name="T22" fmla="*/ 46 w 202"/>
                <a:gd name="T23" fmla="*/ 16 h 199"/>
                <a:gd name="T24" fmla="*/ 30 w 202"/>
                <a:gd name="T25" fmla="*/ 27 h 199"/>
                <a:gd name="T26" fmla="*/ 19 w 202"/>
                <a:gd name="T27" fmla="*/ 43 h 199"/>
                <a:gd name="T28" fmla="*/ 8 w 202"/>
                <a:gd name="T29" fmla="*/ 59 h 199"/>
                <a:gd name="T30" fmla="*/ 3 w 202"/>
                <a:gd name="T31" fmla="*/ 78 h 199"/>
                <a:gd name="T32" fmla="*/ 0 w 202"/>
                <a:gd name="T33" fmla="*/ 99 h 199"/>
                <a:gd name="T34" fmla="*/ 3 w 202"/>
                <a:gd name="T35" fmla="*/ 118 h 199"/>
                <a:gd name="T36" fmla="*/ 8 w 202"/>
                <a:gd name="T37" fmla="*/ 137 h 199"/>
                <a:gd name="T38" fmla="*/ 19 w 202"/>
                <a:gd name="T39" fmla="*/ 156 h 199"/>
                <a:gd name="T40" fmla="*/ 30 w 202"/>
                <a:gd name="T41" fmla="*/ 169 h 199"/>
                <a:gd name="T42" fmla="*/ 46 w 202"/>
                <a:gd name="T43" fmla="*/ 183 h 199"/>
                <a:gd name="T44" fmla="*/ 62 w 202"/>
                <a:gd name="T45" fmla="*/ 191 h 199"/>
                <a:gd name="T46" fmla="*/ 81 w 202"/>
                <a:gd name="T47" fmla="*/ 196 h 199"/>
                <a:gd name="T48" fmla="*/ 102 w 202"/>
                <a:gd name="T49" fmla="*/ 199 h 199"/>
                <a:gd name="T50" fmla="*/ 121 w 202"/>
                <a:gd name="T51" fmla="*/ 196 h 199"/>
                <a:gd name="T52" fmla="*/ 140 w 202"/>
                <a:gd name="T53" fmla="*/ 191 h 199"/>
                <a:gd name="T54" fmla="*/ 159 w 202"/>
                <a:gd name="T55" fmla="*/ 183 h 199"/>
                <a:gd name="T56" fmla="*/ 172 w 202"/>
                <a:gd name="T57" fmla="*/ 169 h 199"/>
                <a:gd name="T58" fmla="*/ 186 w 202"/>
                <a:gd name="T59" fmla="*/ 156 h 199"/>
                <a:gd name="T60" fmla="*/ 194 w 202"/>
                <a:gd name="T61" fmla="*/ 137 h 199"/>
                <a:gd name="T62" fmla="*/ 199 w 202"/>
                <a:gd name="T63" fmla="*/ 118 h 199"/>
                <a:gd name="T64" fmla="*/ 202 w 202"/>
                <a:gd name="T65" fmla="*/ 99 h 1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2"/>
                <a:gd name="T100" fmla="*/ 0 h 199"/>
                <a:gd name="T101" fmla="*/ 202 w 202"/>
                <a:gd name="T102" fmla="*/ 199 h 1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2" h="199">
                  <a:moveTo>
                    <a:pt x="202" y="99"/>
                  </a:moveTo>
                  <a:lnTo>
                    <a:pt x="199" y="78"/>
                  </a:lnTo>
                  <a:lnTo>
                    <a:pt x="194" y="59"/>
                  </a:lnTo>
                  <a:lnTo>
                    <a:pt x="186" y="43"/>
                  </a:lnTo>
                  <a:lnTo>
                    <a:pt x="172" y="27"/>
                  </a:lnTo>
                  <a:lnTo>
                    <a:pt x="159" y="16"/>
                  </a:lnTo>
                  <a:lnTo>
                    <a:pt x="140" y="5"/>
                  </a:lnTo>
                  <a:lnTo>
                    <a:pt x="121" y="0"/>
                  </a:lnTo>
                  <a:lnTo>
                    <a:pt x="102" y="0"/>
                  </a:lnTo>
                  <a:lnTo>
                    <a:pt x="81" y="0"/>
                  </a:lnTo>
                  <a:lnTo>
                    <a:pt x="62" y="5"/>
                  </a:lnTo>
                  <a:lnTo>
                    <a:pt x="46" y="16"/>
                  </a:lnTo>
                  <a:lnTo>
                    <a:pt x="30" y="27"/>
                  </a:lnTo>
                  <a:lnTo>
                    <a:pt x="19" y="43"/>
                  </a:lnTo>
                  <a:lnTo>
                    <a:pt x="8" y="59"/>
                  </a:lnTo>
                  <a:lnTo>
                    <a:pt x="3" y="78"/>
                  </a:lnTo>
                  <a:lnTo>
                    <a:pt x="0" y="99"/>
                  </a:lnTo>
                  <a:lnTo>
                    <a:pt x="3" y="118"/>
                  </a:lnTo>
                  <a:lnTo>
                    <a:pt x="8" y="137"/>
                  </a:lnTo>
                  <a:lnTo>
                    <a:pt x="19" y="156"/>
                  </a:lnTo>
                  <a:lnTo>
                    <a:pt x="30" y="169"/>
                  </a:lnTo>
                  <a:lnTo>
                    <a:pt x="46" y="183"/>
                  </a:lnTo>
                  <a:lnTo>
                    <a:pt x="62" y="191"/>
                  </a:lnTo>
                  <a:lnTo>
                    <a:pt x="81" y="196"/>
                  </a:lnTo>
                  <a:lnTo>
                    <a:pt x="102" y="199"/>
                  </a:lnTo>
                  <a:lnTo>
                    <a:pt x="121" y="196"/>
                  </a:lnTo>
                  <a:lnTo>
                    <a:pt x="140" y="191"/>
                  </a:lnTo>
                  <a:lnTo>
                    <a:pt x="159" y="183"/>
                  </a:lnTo>
                  <a:lnTo>
                    <a:pt x="172" y="169"/>
                  </a:lnTo>
                  <a:lnTo>
                    <a:pt x="186" y="156"/>
                  </a:lnTo>
                  <a:lnTo>
                    <a:pt x="194" y="137"/>
                  </a:lnTo>
                  <a:lnTo>
                    <a:pt x="199" y="118"/>
                  </a:lnTo>
                  <a:lnTo>
                    <a:pt x="202" y="9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116" name="Freeform 99"/>
            <p:cNvSpPr>
              <a:spLocks/>
            </p:cNvSpPr>
            <p:nvPr/>
          </p:nvSpPr>
          <p:spPr bwMode="auto">
            <a:xfrm>
              <a:off x="4416" y="2857"/>
              <a:ext cx="200" cy="199"/>
            </a:xfrm>
            <a:custGeom>
              <a:avLst/>
              <a:gdLst>
                <a:gd name="T0" fmla="*/ 200 w 200"/>
                <a:gd name="T1" fmla="*/ 99 h 199"/>
                <a:gd name="T2" fmla="*/ 197 w 200"/>
                <a:gd name="T3" fmla="*/ 81 h 199"/>
                <a:gd name="T4" fmla="*/ 192 w 200"/>
                <a:gd name="T5" fmla="*/ 62 h 199"/>
                <a:gd name="T6" fmla="*/ 183 w 200"/>
                <a:gd name="T7" fmla="*/ 43 h 199"/>
                <a:gd name="T8" fmla="*/ 170 w 200"/>
                <a:gd name="T9" fmla="*/ 29 h 199"/>
                <a:gd name="T10" fmla="*/ 157 w 200"/>
                <a:gd name="T11" fmla="*/ 16 h 199"/>
                <a:gd name="T12" fmla="*/ 138 w 200"/>
                <a:gd name="T13" fmla="*/ 8 h 199"/>
                <a:gd name="T14" fmla="*/ 119 w 200"/>
                <a:gd name="T15" fmla="*/ 3 h 199"/>
                <a:gd name="T16" fmla="*/ 100 w 200"/>
                <a:gd name="T17" fmla="*/ 0 h 199"/>
                <a:gd name="T18" fmla="*/ 78 w 200"/>
                <a:gd name="T19" fmla="*/ 3 h 199"/>
                <a:gd name="T20" fmla="*/ 60 w 200"/>
                <a:gd name="T21" fmla="*/ 8 h 199"/>
                <a:gd name="T22" fmla="*/ 44 w 200"/>
                <a:gd name="T23" fmla="*/ 16 h 199"/>
                <a:gd name="T24" fmla="*/ 27 w 200"/>
                <a:gd name="T25" fmla="*/ 29 h 199"/>
                <a:gd name="T26" fmla="*/ 17 w 200"/>
                <a:gd name="T27" fmla="*/ 43 h 199"/>
                <a:gd name="T28" fmla="*/ 6 w 200"/>
                <a:gd name="T29" fmla="*/ 62 h 199"/>
                <a:gd name="T30" fmla="*/ 0 w 200"/>
                <a:gd name="T31" fmla="*/ 81 h 199"/>
                <a:gd name="T32" fmla="*/ 0 w 200"/>
                <a:gd name="T33" fmla="*/ 99 h 199"/>
                <a:gd name="T34" fmla="*/ 0 w 200"/>
                <a:gd name="T35" fmla="*/ 121 h 199"/>
                <a:gd name="T36" fmla="*/ 6 w 200"/>
                <a:gd name="T37" fmla="*/ 140 h 199"/>
                <a:gd name="T38" fmla="*/ 17 w 200"/>
                <a:gd name="T39" fmla="*/ 156 h 199"/>
                <a:gd name="T40" fmla="*/ 27 w 200"/>
                <a:gd name="T41" fmla="*/ 172 h 199"/>
                <a:gd name="T42" fmla="*/ 44 w 200"/>
                <a:gd name="T43" fmla="*/ 183 h 199"/>
                <a:gd name="T44" fmla="*/ 60 w 200"/>
                <a:gd name="T45" fmla="*/ 193 h 199"/>
                <a:gd name="T46" fmla="*/ 78 w 200"/>
                <a:gd name="T47" fmla="*/ 199 h 199"/>
                <a:gd name="T48" fmla="*/ 100 w 200"/>
                <a:gd name="T49" fmla="*/ 199 h 199"/>
                <a:gd name="T50" fmla="*/ 119 w 200"/>
                <a:gd name="T51" fmla="*/ 199 h 199"/>
                <a:gd name="T52" fmla="*/ 138 w 200"/>
                <a:gd name="T53" fmla="*/ 193 h 199"/>
                <a:gd name="T54" fmla="*/ 157 w 200"/>
                <a:gd name="T55" fmla="*/ 183 h 199"/>
                <a:gd name="T56" fmla="*/ 170 w 200"/>
                <a:gd name="T57" fmla="*/ 172 h 199"/>
                <a:gd name="T58" fmla="*/ 183 w 200"/>
                <a:gd name="T59" fmla="*/ 156 h 199"/>
                <a:gd name="T60" fmla="*/ 192 w 200"/>
                <a:gd name="T61" fmla="*/ 140 h 199"/>
                <a:gd name="T62" fmla="*/ 197 w 200"/>
                <a:gd name="T63" fmla="*/ 121 h 199"/>
                <a:gd name="T64" fmla="*/ 200 w 200"/>
                <a:gd name="T65" fmla="*/ 99 h 1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0"/>
                <a:gd name="T100" fmla="*/ 0 h 199"/>
                <a:gd name="T101" fmla="*/ 200 w 200"/>
                <a:gd name="T102" fmla="*/ 199 h 1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0" h="199">
                  <a:moveTo>
                    <a:pt x="200" y="99"/>
                  </a:moveTo>
                  <a:lnTo>
                    <a:pt x="197" y="81"/>
                  </a:lnTo>
                  <a:lnTo>
                    <a:pt x="192" y="62"/>
                  </a:lnTo>
                  <a:lnTo>
                    <a:pt x="183" y="43"/>
                  </a:lnTo>
                  <a:lnTo>
                    <a:pt x="170" y="29"/>
                  </a:lnTo>
                  <a:lnTo>
                    <a:pt x="157" y="16"/>
                  </a:lnTo>
                  <a:lnTo>
                    <a:pt x="138" y="8"/>
                  </a:lnTo>
                  <a:lnTo>
                    <a:pt x="119" y="3"/>
                  </a:lnTo>
                  <a:lnTo>
                    <a:pt x="100" y="0"/>
                  </a:lnTo>
                  <a:lnTo>
                    <a:pt x="78" y="3"/>
                  </a:lnTo>
                  <a:lnTo>
                    <a:pt x="60" y="8"/>
                  </a:lnTo>
                  <a:lnTo>
                    <a:pt x="44" y="16"/>
                  </a:lnTo>
                  <a:lnTo>
                    <a:pt x="27" y="29"/>
                  </a:lnTo>
                  <a:lnTo>
                    <a:pt x="17" y="43"/>
                  </a:lnTo>
                  <a:lnTo>
                    <a:pt x="6" y="62"/>
                  </a:lnTo>
                  <a:lnTo>
                    <a:pt x="0" y="81"/>
                  </a:lnTo>
                  <a:lnTo>
                    <a:pt x="0" y="99"/>
                  </a:lnTo>
                  <a:lnTo>
                    <a:pt x="0" y="121"/>
                  </a:lnTo>
                  <a:lnTo>
                    <a:pt x="6" y="140"/>
                  </a:lnTo>
                  <a:lnTo>
                    <a:pt x="17" y="156"/>
                  </a:lnTo>
                  <a:lnTo>
                    <a:pt x="27" y="172"/>
                  </a:lnTo>
                  <a:lnTo>
                    <a:pt x="44" y="183"/>
                  </a:lnTo>
                  <a:lnTo>
                    <a:pt x="60" y="193"/>
                  </a:lnTo>
                  <a:lnTo>
                    <a:pt x="78" y="199"/>
                  </a:lnTo>
                  <a:lnTo>
                    <a:pt x="100" y="199"/>
                  </a:lnTo>
                  <a:lnTo>
                    <a:pt x="119" y="199"/>
                  </a:lnTo>
                  <a:lnTo>
                    <a:pt x="138" y="193"/>
                  </a:lnTo>
                  <a:lnTo>
                    <a:pt x="157" y="183"/>
                  </a:lnTo>
                  <a:lnTo>
                    <a:pt x="170" y="172"/>
                  </a:lnTo>
                  <a:lnTo>
                    <a:pt x="183" y="156"/>
                  </a:lnTo>
                  <a:lnTo>
                    <a:pt x="192" y="140"/>
                  </a:lnTo>
                  <a:lnTo>
                    <a:pt x="197" y="121"/>
                  </a:lnTo>
                  <a:lnTo>
                    <a:pt x="200" y="9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117" name="Freeform 104"/>
            <p:cNvSpPr>
              <a:spLocks/>
            </p:cNvSpPr>
            <p:nvPr/>
          </p:nvSpPr>
          <p:spPr bwMode="auto">
            <a:xfrm>
              <a:off x="4764" y="2658"/>
              <a:ext cx="67" cy="54"/>
            </a:xfrm>
            <a:custGeom>
              <a:avLst/>
              <a:gdLst>
                <a:gd name="T0" fmla="*/ 0 w 67"/>
                <a:gd name="T1" fmla="*/ 27 h 54"/>
                <a:gd name="T2" fmla="*/ 0 w 67"/>
                <a:gd name="T3" fmla="*/ 54 h 54"/>
                <a:gd name="T4" fmla="*/ 67 w 67"/>
                <a:gd name="T5" fmla="*/ 27 h 54"/>
                <a:gd name="T6" fmla="*/ 0 w 67"/>
                <a:gd name="T7" fmla="*/ 0 h 54"/>
                <a:gd name="T8" fmla="*/ 0 w 67"/>
                <a:gd name="T9" fmla="*/ 2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54"/>
                <a:gd name="T17" fmla="*/ 67 w 67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54">
                  <a:moveTo>
                    <a:pt x="0" y="27"/>
                  </a:moveTo>
                  <a:lnTo>
                    <a:pt x="0" y="54"/>
                  </a:lnTo>
                  <a:lnTo>
                    <a:pt x="67" y="27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118" name="Line 105"/>
            <p:cNvSpPr>
              <a:spLocks noChangeShapeType="1"/>
            </p:cNvSpPr>
            <p:nvPr/>
          </p:nvSpPr>
          <p:spPr bwMode="auto">
            <a:xfrm flipH="1">
              <a:off x="4624" y="2685"/>
              <a:ext cx="1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119" name="Freeform 106"/>
            <p:cNvSpPr>
              <a:spLocks/>
            </p:cNvSpPr>
            <p:nvPr/>
          </p:nvSpPr>
          <p:spPr bwMode="auto">
            <a:xfrm>
              <a:off x="4764" y="2929"/>
              <a:ext cx="67" cy="54"/>
            </a:xfrm>
            <a:custGeom>
              <a:avLst/>
              <a:gdLst>
                <a:gd name="T0" fmla="*/ 0 w 67"/>
                <a:gd name="T1" fmla="*/ 27 h 54"/>
                <a:gd name="T2" fmla="*/ 0 w 67"/>
                <a:gd name="T3" fmla="*/ 54 h 54"/>
                <a:gd name="T4" fmla="*/ 67 w 67"/>
                <a:gd name="T5" fmla="*/ 27 h 54"/>
                <a:gd name="T6" fmla="*/ 0 w 67"/>
                <a:gd name="T7" fmla="*/ 0 h 54"/>
                <a:gd name="T8" fmla="*/ 0 w 67"/>
                <a:gd name="T9" fmla="*/ 2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54"/>
                <a:gd name="T17" fmla="*/ 67 w 67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54">
                  <a:moveTo>
                    <a:pt x="0" y="27"/>
                  </a:moveTo>
                  <a:lnTo>
                    <a:pt x="0" y="54"/>
                  </a:lnTo>
                  <a:lnTo>
                    <a:pt x="67" y="27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120" name="Line 107"/>
            <p:cNvSpPr>
              <a:spLocks noChangeShapeType="1"/>
            </p:cNvSpPr>
            <p:nvPr/>
          </p:nvSpPr>
          <p:spPr bwMode="auto">
            <a:xfrm flipH="1">
              <a:off x="4624" y="2956"/>
              <a:ext cx="1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121" name="Freeform 130"/>
            <p:cNvSpPr>
              <a:spLocks/>
            </p:cNvSpPr>
            <p:nvPr/>
          </p:nvSpPr>
          <p:spPr bwMode="auto">
            <a:xfrm>
              <a:off x="4387" y="2822"/>
              <a:ext cx="51" cy="73"/>
            </a:xfrm>
            <a:custGeom>
              <a:avLst/>
              <a:gdLst>
                <a:gd name="T0" fmla="*/ 24 w 51"/>
                <a:gd name="T1" fmla="*/ 13 h 73"/>
                <a:gd name="T2" fmla="*/ 0 w 51"/>
                <a:gd name="T3" fmla="*/ 24 h 73"/>
                <a:gd name="T4" fmla="*/ 51 w 51"/>
                <a:gd name="T5" fmla="*/ 73 h 73"/>
                <a:gd name="T6" fmla="*/ 48 w 51"/>
                <a:gd name="T7" fmla="*/ 0 h 73"/>
                <a:gd name="T8" fmla="*/ 24 w 51"/>
                <a:gd name="T9" fmla="*/ 13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73"/>
                <a:gd name="T17" fmla="*/ 51 w 51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73">
                  <a:moveTo>
                    <a:pt x="24" y="13"/>
                  </a:moveTo>
                  <a:lnTo>
                    <a:pt x="0" y="24"/>
                  </a:lnTo>
                  <a:lnTo>
                    <a:pt x="51" y="73"/>
                  </a:lnTo>
                  <a:lnTo>
                    <a:pt x="48" y="0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122" name="Freeform 136"/>
            <p:cNvSpPr>
              <a:spLocks/>
            </p:cNvSpPr>
            <p:nvPr/>
          </p:nvSpPr>
          <p:spPr bwMode="auto">
            <a:xfrm>
              <a:off x="4341" y="2655"/>
              <a:ext cx="73" cy="54"/>
            </a:xfrm>
            <a:custGeom>
              <a:avLst/>
              <a:gdLst>
                <a:gd name="T0" fmla="*/ 5 w 73"/>
                <a:gd name="T1" fmla="*/ 27 h 54"/>
                <a:gd name="T2" fmla="*/ 0 w 73"/>
                <a:gd name="T3" fmla="*/ 54 h 54"/>
                <a:gd name="T4" fmla="*/ 73 w 73"/>
                <a:gd name="T5" fmla="*/ 38 h 54"/>
                <a:gd name="T6" fmla="*/ 11 w 73"/>
                <a:gd name="T7" fmla="*/ 0 h 54"/>
                <a:gd name="T8" fmla="*/ 5 w 73"/>
                <a:gd name="T9" fmla="*/ 2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"/>
                <a:gd name="T16" fmla="*/ 0 h 54"/>
                <a:gd name="T17" fmla="*/ 73 w 73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" h="54">
                  <a:moveTo>
                    <a:pt x="5" y="27"/>
                  </a:moveTo>
                  <a:lnTo>
                    <a:pt x="0" y="54"/>
                  </a:lnTo>
                  <a:lnTo>
                    <a:pt x="73" y="38"/>
                  </a:lnTo>
                  <a:lnTo>
                    <a:pt x="11" y="0"/>
                  </a:lnTo>
                  <a:lnTo>
                    <a:pt x="5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123" name="Line 137"/>
            <p:cNvSpPr>
              <a:spLocks noChangeShapeType="1"/>
            </p:cNvSpPr>
            <p:nvPr/>
          </p:nvSpPr>
          <p:spPr bwMode="auto">
            <a:xfrm flipH="1" flipV="1">
              <a:off x="3865" y="2596"/>
              <a:ext cx="481" cy="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124" name="Freeform 138"/>
            <p:cNvSpPr>
              <a:spLocks/>
            </p:cNvSpPr>
            <p:nvPr/>
          </p:nvSpPr>
          <p:spPr bwMode="auto">
            <a:xfrm>
              <a:off x="4341" y="2892"/>
              <a:ext cx="73" cy="59"/>
            </a:xfrm>
            <a:custGeom>
              <a:avLst/>
              <a:gdLst>
                <a:gd name="T0" fmla="*/ 16 w 73"/>
                <a:gd name="T1" fmla="*/ 24 h 59"/>
                <a:gd name="T2" fmla="*/ 0 w 73"/>
                <a:gd name="T3" fmla="*/ 46 h 59"/>
                <a:gd name="T4" fmla="*/ 73 w 73"/>
                <a:gd name="T5" fmla="*/ 59 h 59"/>
                <a:gd name="T6" fmla="*/ 30 w 73"/>
                <a:gd name="T7" fmla="*/ 0 h 59"/>
                <a:gd name="T8" fmla="*/ 16 w 73"/>
                <a:gd name="T9" fmla="*/ 24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"/>
                <a:gd name="T16" fmla="*/ 0 h 59"/>
                <a:gd name="T17" fmla="*/ 73 w 73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" h="59">
                  <a:moveTo>
                    <a:pt x="16" y="24"/>
                  </a:moveTo>
                  <a:lnTo>
                    <a:pt x="0" y="46"/>
                  </a:lnTo>
                  <a:lnTo>
                    <a:pt x="73" y="59"/>
                  </a:lnTo>
                  <a:lnTo>
                    <a:pt x="30" y="0"/>
                  </a:lnTo>
                  <a:lnTo>
                    <a:pt x="16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125" name="Line 139"/>
            <p:cNvSpPr>
              <a:spLocks noChangeShapeType="1"/>
            </p:cNvSpPr>
            <p:nvPr/>
          </p:nvSpPr>
          <p:spPr bwMode="auto">
            <a:xfrm flipH="1" flipV="1">
              <a:off x="3870" y="2596"/>
              <a:ext cx="487" cy="3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126" name="Rectangle 172"/>
            <p:cNvSpPr>
              <a:spLocks noChangeArrowheads="1"/>
            </p:cNvSpPr>
            <p:nvPr/>
          </p:nvSpPr>
          <p:spPr bwMode="auto">
            <a:xfrm>
              <a:off x="4852" y="2604"/>
              <a:ext cx="5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Symbol" pitchFamily="18" charset="2"/>
                </a:rPr>
                <a:t>q</a:t>
              </a:r>
              <a:endParaRPr lang="de-DE"/>
            </a:p>
          </p:txBody>
        </p:sp>
        <p:sp>
          <p:nvSpPr>
            <p:cNvPr id="42127" name="Rectangle 173"/>
            <p:cNvSpPr>
              <a:spLocks noChangeArrowheads="1"/>
            </p:cNvSpPr>
            <p:nvPr/>
          </p:nvSpPr>
          <p:spPr bwMode="auto">
            <a:xfrm>
              <a:off x="4855" y="2876"/>
              <a:ext cx="6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Symbol" pitchFamily="18" charset="2"/>
                </a:rPr>
                <a:t>j</a:t>
              </a:r>
              <a:endParaRPr lang="de-DE"/>
            </a:p>
          </p:txBody>
        </p:sp>
        <p:sp>
          <p:nvSpPr>
            <p:cNvPr id="42128" name="Rectangle 192"/>
            <p:cNvSpPr>
              <a:spLocks noChangeArrowheads="1"/>
            </p:cNvSpPr>
            <p:nvPr/>
          </p:nvSpPr>
          <p:spPr bwMode="auto">
            <a:xfrm>
              <a:off x="4473" y="2588"/>
              <a:ext cx="8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700">
                  <a:solidFill>
                    <a:srgbClr val="000000"/>
                  </a:solidFill>
                  <a:latin typeface="Symbol" pitchFamily="18" charset="2"/>
                </a:rPr>
                <a:t>S</a:t>
              </a:r>
              <a:endParaRPr lang="de-DE"/>
            </a:p>
          </p:txBody>
        </p:sp>
        <p:sp>
          <p:nvSpPr>
            <p:cNvPr id="42129" name="Rectangle 193"/>
            <p:cNvSpPr>
              <a:spLocks noChangeArrowheads="1"/>
            </p:cNvSpPr>
            <p:nvPr/>
          </p:nvSpPr>
          <p:spPr bwMode="auto">
            <a:xfrm>
              <a:off x="4481" y="2871"/>
              <a:ext cx="8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700">
                  <a:solidFill>
                    <a:srgbClr val="000000"/>
                  </a:solidFill>
                  <a:latin typeface="Symbol" pitchFamily="18" charset="2"/>
                </a:rPr>
                <a:t>S</a:t>
              </a:r>
              <a:endParaRPr lang="de-DE"/>
            </a:p>
          </p:txBody>
        </p:sp>
      </p:grpSp>
      <p:grpSp>
        <p:nvGrpSpPr>
          <p:cNvPr id="5" name="Group 205"/>
          <p:cNvGrpSpPr>
            <a:grpSpLocks/>
          </p:cNvGrpSpPr>
          <p:nvPr/>
        </p:nvGrpSpPr>
        <p:grpSpPr bwMode="auto">
          <a:xfrm>
            <a:off x="3652838" y="3225800"/>
            <a:ext cx="5162550" cy="2112963"/>
            <a:chOff x="2341" y="1504"/>
            <a:chExt cx="3252" cy="1331"/>
          </a:xfrm>
        </p:grpSpPr>
        <p:sp>
          <p:nvSpPr>
            <p:cNvPr id="41998" name="Rectangle 71"/>
            <p:cNvSpPr>
              <a:spLocks noChangeArrowheads="1"/>
            </p:cNvSpPr>
            <p:nvPr/>
          </p:nvSpPr>
          <p:spPr bwMode="auto">
            <a:xfrm>
              <a:off x="4651" y="1862"/>
              <a:ext cx="80" cy="4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999" name="Rectangle 72"/>
            <p:cNvSpPr>
              <a:spLocks noChangeArrowheads="1"/>
            </p:cNvSpPr>
            <p:nvPr/>
          </p:nvSpPr>
          <p:spPr bwMode="auto">
            <a:xfrm>
              <a:off x="4651" y="1835"/>
              <a:ext cx="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/>
            </a:p>
          </p:txBody>
        </p:sp>
        <p:sp>
          <p:nvSpPr>
            <p:cNvPr id="42000" name="Rectangle 73"/>
            <p:cNvSpPr>
              <a:spLocks noChangeArrowheads="1"/>
            </p:cNvSpPr>
            <p:nvPr/>
          </p:nvSpPr>
          <p:spPr bwMode="auto">
            <a:xfrm>
              <a:off x="4651" y="1835"/>
              <a:ext cx="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 b="1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endParaRPr lang="de-DE"/>
            </a:p>
          </p:txBody>
        </p:sp>
        <p:sp>
          <p:nvSpPr>
            <p:cNvPr id="42001" name="Rectangle 74"/>
            <p:cNvSpPr>
              <a:spLocks noChangeArrowheads="1"/>
            </p:cNvSpPr>
            <p:nvPr/>
          </p:nvSpPr>
          <p:spPr bwMode="auto">
            <a:xfrm>
              <a:off x="4651" y="1977"/>
              <a:ext cx="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/>
            </a:p>
          </p:txBody>
        </p:sp>
        <p:sp>
          <p:nvSpPr>
            <p:cNvPr id="42002" name="Rectangle 75"/>
            <p:cNvSpPr>
              <a:spLocks noChangeArrowheads="1"/>
            </p:cNvSpPr>
            <p:nvPr/>
          </p:nvSpPr>
          <p:spPr bwMode="auto">
            <a:xfrm>
              <a:off x="4651" y="1977"/>
              <a:ext cx="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 b="1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endParaRPr lang="de-DE"/>
            </a:p>
          </p:txBody>
        </p:sp>
        <p:sp>
          <p:nvSpPr>
            <p:cNvPr id="42003" name="Rectangle 76"/>
            <p:cNvSpPr>
              <a:spLocks noChangeArrowheads="1"/>
            </p:cNvSpPr>
            <p:nvPr/>
          </p:nvSpPr>
          <p:spPr bwMode="auto">
            <a:xfrm>
              <a:off x="4651" y="2123"/>
              <a:ext cx="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/>
            </a:p>
          </p:txBody>
        </p:sp>
        <p:sp>
          <p:nvSpPr>
            <p:cNvPr id="42004" name="Rectangle 77"/>
            <p:cNvSpPr>
              <a:spLocks noChangeArrowheads="1"/>
            </p:cNvSpPr>
            <p:nvPr/>
          </p:nvSpPr>
          <p:spPr bwMode="auto">
            <a:xfrm>
              <a:off x="4651" y="2123"/>
              <a:ext cx="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 b="1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endParaRPr lang="de-DE"/>
            </a:p>
          </p:txBody>
        </p:sp>
        <p:sp>
          <p:nvSpPr>
            <p:cNvPr id="42005" name="Freeform 78"/>
            <p:cNvSpPr>
              <a:spLocks/>
            </p:cNvSpPr>
            <p:nvPr/>
          </p:nvSpPr>
          <p:spPr bwMode="auto">
            <a:xfrm>
              <a:off x="3117" y="1663"/>
              <a:ext cx="43" cy="40"/>
            </a:xfrm>
            <a:custGeom>
              <a:avLst/>
              <a:gdLst>
                <a:gd name="T0" fmla="*/ 0 w 43"/>
                <a:gd name="T1" fmla="*/ 32 h 40"/>
                <a:gd name="T2" fmla="*/ 2 w 43"/>
                <a:gd name="T3" fmla="*/ 32 h 40"/>
                <a:gd name="T4" fmla="*/ 5 w 43"/>
                <a:gd name="T5" fmla="*/ 35 h 40"/>
                <a:gd name="T6" fmla="*/ 8 w 43"/>
                <a:gd name="T7" fmla="*/ 37 h 40"/>
                <a:gd name="T8" fmla="*/ 8 w 43"/>
                <a:gd name="T9" fmla="*/ 40 h 40"/>
                <a:gd name="T10" fmla="*/ 43 w 43"/>
                <a:gd name="T11" fmla="*/ 40 h 40"/>
                <a:gd name="T12" fmla="*/ 43 w 43"/>
                <a:gd name="T13" fmla="*/ 32 h 40"/>
                <a:gd name="T14" fmla="*/ 40 w 43"/>
                <a:gd name="T15" fmla="*/ 24 h 40"/>
                <a:gd name="T16" fmla="*/ 35 w 43"/>
                <a:gd name="T17" fmla="*/ 16 h 40"/>
                <a:gd name="T18" fmla="*/ 29 w 43"/>
                <a:gd name="T19" fmla="*/ 11 h 40"/>
                <a:gd name="T20" fmla="*/ 24 w 43"/>
                <a:gd name="T21" fmla="*/ 5 h 40"/>
                <a:gd name="T22" fmla="*/ 16 w 43"/>
                <a:gd name="T23" fmla="*/ 2 h 40"/>
                <a:gd name="T24" fmla="*/ 8 w 43"/>
                <a:gd name="T25" fmla="*/ 0 h 40"/>
                <a:gd name="T26" fmla="*/ 0 w 43"/>
                <a:gd name="T27" fmla="*/ 0 h 40"/>
                <a:gd name="T28" fmla="*/ 0 w 43"/>
                <a:gd name="T29" fmla="*/ 32 h 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3"/>
                <a:gd name="T46" fmla="*/ 0 h 40"/>
                <a:gd name="T47" fmla="*/ 43 w 43"/>
                <a:gd name="T48" fmla="*/ 40 h 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3" h="40">
                  <a:moveTo>
                    <a:pt x="0" y="32"/>
                  </a:moveTo>
                  <a:lnTo>
                    <a:pt x="2" y="32"/>
                  </a:lnTo>
                  <a:lnTo>
                    <a:pt x="5" y="35"/>
                  </a:lnTo>
                  <a:lnTo>
                    <a:pt x="8" y="37"/>
                  </a:lnTo>
                  <a:lnTo>
                    <a:pt x="8" y="40"/>
                  </a:lnTo>
                  <a:lnTo>
                    <a:pt x="43" y="40"/>
                  </a:lnTo>
                  <a:lnTo>
                    <a:pt x="43" y="32"/>
                  </a:lnTo>
                  <a:lnTo>
                    <a:pt x="40" y="24"/>
                  </a:lnTo>
                  <a:lnTo>
                    <a:pt x="35" y="16"/>
                  </a:lnTo>
                  <a:lnTo>
                    <a:pt x="29" y="11"/>
                  </a:lnTo>
                  <a:lnTo>
                    <a:pt x="24" y="5"/>
                  </a:lnTo>
                  <a:lnTo>
                    <a:pt x="16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06" name="Freeform 79"/>
            <p:cNvSpPr>
              <a:spLocks/>
            </p:cNvSpPr>
            <p:nvPr/>
          </p:nvSpPr>
          <p:spPr bwMode="auto">
            <a:xfrm>
              <a:off x="3073" y="1663"/>
              <a:ext cx="44" cy="40"/>
            </a:xfrm>
            <a:custGeom>
              <a:avLst/>
              <a:gdLst>
                <a:gd name="T0" fmla="*/ 35 w 44"/>
                <a:gd name="T1" fmla="*/ 40 h 40"/>
                <a:gd name="T2" fmla="*/ 35 w 44"/>
                <a:gd name="T3" fmla="*/ 37 h 40"/>
                <a:gd name="T4" fmla="*/ 38 w 44"/>
                <a:gd name="T5" fmla="*/ 35 h 40"/>
                <a:gd name="T6" fmla="*/ 41 w 44"/>
                <a:gd name="T7" fmla="*/ 32 h 40"/>
                <a:gd name="T8" fmla="*/ 44 w 44"/>
                <a:gd name="T9" fmla="*/ 32 h 40"/>
                <a:gd name="T10" fmla="*/ 44 w 44"/>
                <a:gd name="T11" fmla="*/ 0 h 40"/>
                <a:gd name="T12" fmla="*/ 35 w 44"/>
                <a:gd name="T13" fmla="*/ 0 h 40"/>
                <a:gd name="T14" fmla="*/ 27 w 44"/>
                <a:gd name="T15" fmla="*/ 2 h 40"/>
                <a:gd name="T16" fmla="*/ 19 w 44"/>
                <a:gd name="T17" fmla="*/ 5 h 40"/>
                <a:gd name="T18" fmla="*/ 14 w 44"/>
                <a:gd name="T19" fmla="*/ 11 h 40"/>
                <a:gd name="T20" fmla="*/ 9 w 44"/>
                <a:gd name="T21" fmla="*/ 19 h 40"/>
                <a:gd name="T22" fmla="*/ 3 w 44"/>
                <a:gd name="T23" fmla="*/ 24 h 40"/>
                <a:gd name="T24" fmla="*/ 3 w 44"/>
                <a:gd name="T25" fmla="*/ 32 h 40"/>
                <a:gd name="T26" fmla="*/ 0 w 44"/>
                <a:gd name="T27" fmla="*/ 40 h 40"/>
                <a:gd name="T28" fmla="*/ 35 w 44"/>
                <a:gd name="T29" fmla="*/ 40 h 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4"/>
                <a:gd name="T46" fmla="*/ 0 h 40"/>
                <a:gd name="T47" fmla="*/ 44 w 44"/>
                <a:gd name="T48" fmla="*/ 40 h 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4" h="40">
                  <a:moveTo>
                    <a:pt x="35" y="40"/>
                  </a:moveTo>
                  <a:lnTo>
                    <a:pt x="35" y="37"/>
                  </a:lnTo>
                  <a:lnTo>
                    <a:pt x="38" y="35"/>
                  </a:lnTo>
                  <a:lnTo>
                    <a:pt x="41" y="32"/>
                  </a:lnTo>
                  <a:lnTo>
                    <a:pt x="44" y="32"/>
                  </a:lnTo>
                  <a:lnTo>
                    <a:pt x="44" y="0"/>
                  </a:lnTo>
                  <a:lnTo>
                    <a:pt x="35" y="0"/>
                  </a:lnTo>
                  <a:lnTo>
                    <a:pt x="27" y="2"/>
                  </a:lnTo>
                  <a:lnTo>
                    <a:pt x="19" y="5"/>
                  </a:lnTo>
                  <a:lnTo>
                    <a:pt x="14" y="11"/>
                  </a:lnTo>
                  <a:lnTo>
                    <a:pt x="9" y="19"/>
                  </a:lnTo>
                  <a:lnTo>
                    <a:pt x="3" y="24"/>
                  </a:lnTo>
                  <a:lnTo>
                    <a:pt x="3" y="32"/>
                  </a:lnTo>
                  <a:lnTo>
                    <a:pt x="0" y="40"/>
                  </a:lnTo>
                  <a:lnTo>
                    <a:pt x="35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07" name="Freeform 80"/>
            <p:cNvSpPr>
              <a:spLocks/>
            </p:cNvSpPr>
            <p:nvPr/>
          </p:nvSpPr>
          <p:spPr bwMode="auto">
            <a:xfrm>
              <a:off x="3073" y="1703"/>
              <a:ext cx="44" cy="43"/>
            </a:xfrm>
            <a:custGeom>
              <a:avLst/>
              <a:gdLst>
                <a:gd name="T0" fmla="*/ 44 w 44"/>
                <a:gd name="T1" fmla="*/ 11 h 43"/>
                <a:gd name="T2" fmla="*/ 41 w 44"/>
                <a:gd name="T3" fmla="*/ 11 h 43"/>
                <a:gd name="T4" fmla="*/ 41 w 44"/>
                <a:gd name="T5" fmla="*/ 8 h 43"/>
                <a:gd name="T6" fmla="*/ 38 w 44"/>
                <a:gd name="T7" fmla="*/ 8 h 43"/>
                <a:gd name="T8" fmla="*/ 35 w 44"/>
                <a:gd name="T9" fmla="*/ 6 h 43"/>
                <a:gd name="T10" fmla="*/ 35 w 44"/>
                <a:gd name="T11" fmla="*/ 3 h 43"/>
                <a:gd name="T12" fmla="*/ 35 w 44"/>
                <a:gd name="T13" fmla="*/ 0 h 43"/>
                <a:gd name="T14" fmla="*/ 0 w 44"/>
                <a:gd name="T15" fmla="*/ 0 h 43"/>
                <a:gd name="T16" fmla="*/ 0 w 44"/>
                <a:gd name="T17" fmla="*/ 8 h 43"/>
                <a:gd name="T18" fmla="*/ 3 w 44"/>
                <a:gd name="T19" fmla="*/ 16 h 43"/>
                <a:gd name="T20" fmla="*/ 9 w 44"/>
                <a:gd name="T21" fmla="*/ 24 h 43"/>
                <a:gd name="T22" fmla="*/ 14 w 44"/>
                <a:gd name="T23" fmla="*/ 32 h 43"/>
                <a:gd name="T24" fmla="*/ 19 w 44"/>
                <a:gd name="T25" fmla="*/ 35 h 43"/>
                <a:gd name="T26" fmla="*/ 27 w 44"/>
                <a:gd name="T27" fmla="*/ 40 h 43"/>
                <a:gd name="T28" fmla="*/ 35 w 44"/>
                <a:gd name="T29" fmla="*/ 43 h 43"/>
                <a:gd name="T30" fmla="*/ 44 w 44"/>
                <a:gd name="T31" fmla="*/ 43 h 43"/>
                <a:gd name="T32" fmla="*/ 44 w 44"/>
                <a:gd name="T33" fmla="*/ 11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4"/>
                <a:gd name="T52" fmla="*/ 0 h 43"/>
                <a:gd name="T53" fmla="*/ 44 w 44"/>
                <a:gd name="T54" fmla="*/ 43 h 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4" h="43">
                  <a:moveTo>
                    <a:pt x="44" y="11"/>
                  </a:moveTo>
                  <a:lnTo>
                    <a:pt x="41" y="11"/>
                  </a:lnTo>
                  <a:lnTo>
                    <a:pt x="41" y="8"/>
                  </a:lnTo>
                  <a:lnTo>
                    <a:pt x="38" y="8"/>
                  </a:lnTo>
                  <a:lnTo>
                    <a:pt x="35" y="6"/>
                  </a:lnTo>
                  <a:lnTo>
                    <a:pt x="35" y="3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3" y="16"/>
                  </a:lnTo>
                  <a:lnTo>
                    <a:pt x="9" y="24"/>
                  </a:lnTo>
                  <a:lnTo>
                    <a:pt x="14" y="32"/>
                  </a:lnTo>
                  <a:lnTo>
                    <a:pt x="19" y="35"/>
                  </a:lnTo>
                  <a:lnTo>
                    <a:pt x="27" y="40"/>
                  </a:lnTo>
                  <a:lnTo>
                    <a:pt x="35" y="43"/>
                  </a:lnTo>
                  <a:lnTo>
                    <a:pt x="44" y="43"/>
                  </a:lnTo>
                  <a:lnTo>
                    <a:pt x="44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08" name="Freeform 81"/>
            <p:cNvSpPr>
              <a:spLocks/>
            </p:cNvSpPr>
            <p:nvPr/>
          </p:nvSpPr>
          <p:spPr bwMode="auto">
            <a:xfrm>
              <a:off x="3117" y="1703"/>
              <a:ext cx="43" cy="43"/>
            </a:xfrm>
            <a:custGeom>
              <a:avLst/>
              <a:gdLst>
                <a:gd name="T0" fmla="*/ 8 w 43"/>
                <a:gd name="T1" fmla="*/ 0 h 43"/>
                <a:gd name="T2" fmla="*/ 8 w 43"/>
                <a:gd name="T3" fmla="*/ 3 h 43"/>
                <a:gd name="T4" fmla="*/ 8 w 43"/>
                <a:gd name="T5" fmla="*/ 6 h 43"/>
                <a:gd name="T6" fmla="*/ 5 w 43"/>
                <a:gd name="T7" fmla="*/ 8 h 43"/>
                <a:gd name="T8" fmla="*/ 2 w 43"/>
                <a:gd name="T9" fmla="*/ 8 h 43"/>
                <a:gd name="T10" fmla="*/ 2 w 43"/>
                <a:gd name="T11" fmla="*/ 11 h 43"/>
                <a:gd name="T12" fmla="*/ 0 w 43"/>
                <a:gd name="T13" fmla="*/ 11 h 43"/>
                <a:gd name="T14" fmla="*/ 0 w 43"/>
                <a:gd name="T15" fmla="*/ 43 h 43"/>
                <a:gd name="T16" fmla="*/ 8 w 43"/>
                <a:gd name="T17" fmla="*/ 43 h 43"/>
                <a:gd name="T18" fmla="*/ 16 w 43"/>
                <a:gd name="T19" fmla="*/ 40 h 43"/>
                <a:gd name="T20" fmla="*/ 24 w 43"/>
                <a:gd name="T21" fmla="*/ 35 h 43"/>
                <a:gd name="T22" fmla="*/ 29 w 43"/>
                <a:gd name="T23" fmla="*/ 32 h 43"/>
                <a:gd name="T24" fmla="*/ 35 w 43"/>
                <a:gd name="T25" fmla="*/ 24 h 43"/>
                <a:gd name="T26" fmla="*/ 40 w 43"/>
                <a:gd name="T27" fmla="*/ 19 h 43"/>
                <a:gd name="T28" fmla="*/ 43 w 43"/>
                <a:gd name="T29" fmla="*/ 8 h 43"/>
                <a:gd name="T30" fmla="*/ 43 w 43"/>
                <a:gd name="T31" fmla="*/ 0 h 43"/>
                <a:gd name="T32" fmla="*/ 8 w 43"/>
                <a:gd name="T33" fmla="*/ 0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43"/>
                <a:gd name="T53" fmla="*/ 43 w 43"/>
                <a:gd name="T54" fmla="*/ 43 h 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43">
                  <a:moveTo>
                    <a:pt x="8" y="0"/>
                  </a:moveTo>
                  <a:lnTo>
                    <a:pt x="8" y="3"/>
                  </a:lnTo>
                  <a:lnTo>
                    <a:pt x="8" y="6"/>
                  </a:lnTo>
                  <a:lnTo>
                    <a:pt x="5" y="8"/>
                  </a:lnTo>
                  <a:lnTo>
                    <a:pt x="2" y="8"/>
                  </a:lnTo>
                  <a:lnTo>
                    <a:pt x="2" y="11"/>
                  </a:lnTo>
                  <a:lnTo>
                    <a:pt x="0" y="11"/>
                  </a:lnTo>
                  <a:lnTo>
                    <a:pt x="0" y="43"/>
                  </a:lnTo>
                  <a:lnTo>
                    <a:pt x="8" y="43"/>
                  </a:lnTo>
                  <a:lnTo>
                    <a:pt x="16" y="40"/>
                  </a:lnTo>
                  <a:lnTo>
                    <a:pt x="24" y="35"/>
                  </a:lnTo>
                  <a:lnTo>
                    <a:pt x="29" y="32"/>
                  </a:lnTo>
                  <a:lnTo>
                    <a:pt x="35" y="24"/>
                  </a:lnTo>
                  <a:lnTo>
                    <a:pt x="40" y="19"/>
                  </a:lnTo>
                  <a:lnTo>
                    <a:pt x="43" y="8"/>
                  </a:lnTo>
                  <a:lnTo>
                    <a:pt x="43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09" name="Freeform 82"/>
            <p:cNvSpPr>
              <a:spLocks/>
            </p:cNvSpPr>
            <p:nvPr/>
          </p:nvSpPr>
          <p:spPr bwMode="auto">
            <a:xfrm>
              <a:off x="3111" y="1821"/>
              <a:ext cx="43" cy="44"/>
            </a:xfrm>
            <a:custGeom>
              <a:avLst/>
              <a:gdLst>
                <a:gd name="T0" fmla="*/ 0 w 43"/>
                <a:gd name="T1" fmla="*/ 35 h 44"/>
                <a:gd name="T2" fmla="*/ 3 w 43"/>
                <a:gd name="T3" fmla="*/ 35 h 44"/>
                <a:gd name="T4" fmla="*/ 6 w 43"/>
                <a:gd name="T5" fmla="*/ 35 h 44"/>
                <a:gd name="T6" fmla="*/ 8 w 43"/>
                <a:gd name="T7" fmla="*/ 38 h 44"/>
                <a:gd name="T8" fmla="*/ 8 w 43"/>
                <a:gd name="T9" fmla="*/ 41 h 44"/>
                <a:gd name="T10" fmla="*/ 11 w 43"/>
                <a:gd name="T11" fmla="*/ 41 h 44"/>
                <a:gd name="T12" fmla="*/ 11 w 43"/>
                <a:gd name="T13" fmla="*/ 44 h 44"/>
                <a:gd name="T14" fmla="*/ 43 w 43"/>
                <a:gd name="T15" fmla="*/ 44 h 44"/>
                <a:gd name="T16" fmla="*/ 43 w 43"/>
                <a:gd name="T17" fmla="*/ 35 h 44"/>
                <a:gd name="T18" fmla="*/ 41 w 43"/>
                <a:gd name="T19" fmla="*/ 27 h 44"/>
                <a:gd name="T20" fmla="*/ 35 w 43"/>
                <a:gd name="T21" fmla="*/ 19 h 44"/>
                <a:gd name="T22" fmla="*/ 30 w 43"/>
                <a:gd name="T23" fmla="*/ 14 h 44"/>
                <a:gd name="T24" fmla="*/ 24 w 43"/>
                <a:gd name="T25" fmla="*/ 9 h 44"/>
                <a:gd name="T26" fmla="*/ 16 w 43"/>
                <a:gd name="T27" fmla="*/ 3 h 44"/>
                <a:gd name="T28" fmla="*/ 8 w 43"/>
                <a:gd name="T29" fmla="*/ 0 h 44"/>
                <a:gd name="T30" fmla="*/ 0 w 43"/>
                <a:gd name="T31" fmla="*/ 0 h 44"/>
                <a:gd name="T32" fmla="*/ 0 w 43"/>
                <a:gd name="T33" fmla="*/ 35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44"/>
                <a:gd name="T53" fmla="*/ 43 w 43"/>
                <a:gd name="T54" fmla="*/ 44 h 4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44">
                  <a:moveTo>
                    <a:pt x="0" y="35"/>
                  </a:moveTo>
                  <a:lnTo>
                    <a:pt x="3" y="35"/>
                  </a:lnTo>
                  <a:lnTo>
                    <a:pt x="6" y="35"/>
                  </a:lnTo>
                  <a:lnTo>
                    <a:pt x="8" y="38"/>
                  </a:lnTo>
                  <a:lnTo>
                    <a:pt x="8" y="41"/>
                  </a:lnTo>
                  <a:lnTo>
                    <a:pt x="11" y="41"/>
                  </a:lnTo>
                  <a:lnTo>
                    <a:pt x="11" y="44"/>
                  </a:lnTo>
                  <a:lnTo>
                    <a:pt x="43" y="44"/>
                  </a:lnTo>
                  <a:lnTo>
                    <a:pt x="43" y="35"/>
                  </a:lnTo>
                  <a:lnTo>
                    <a:pt x="41" y="27"/>
                  </a:lnTo>
                  <a:lnTo>
                    <a:pt x="35" y="19"/>
                  </a:lnTo>
                  <a:lnTo>
                    <a:pt x="30" y="14"/>
                  </a:lnTo>
                  <a:lnTo>
                    <a:pt x="24" y="9"/>
                  </a:lnTo>
                  <a:lnTo>
                    <a:pt x="16" y="3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10" name="Freeform 83"/>
            <p:cNvSpPr>
              <a:spLocks/>
            </p:cNvSpPr>
            <p:nvPr/>
          </p:nvSpPr>
          <p:spPr bwMode="auto">
            <a:xfrm>
              <a:off x="3068" y="1821"/>
              <a:ext cx="43" cy="44"/>
            </a:xfrm>
            <a:custGeom>
              <a:avLst/>
              <a:gdLst>
                <a:gd name="T0" fmla="*/ 35 w 43"/>
                <a:gd name="T1" fmla="*/ 44 h 44"/>
                <a:gd name="T2" fmla="*/ 35 w 43"/>
                <a:gd name="T3" fmla="*/ 41 h 44"/>
                <a:gd name="T4" fmla="*/ 35 w 43"/>
                <a:gd name="T5" fmla="*/ 38 h 44"/>
                <a:gd name="T6" fmla="*/ 38 w 43"/>
                <a:gd name="T7" fmla="*/ 38 h 44"/>
                <a:gd name="T8" fmla="*/ 38 w 43"/>
                <a:gd name="T9" fmla="*/ 35 h 44"/>
                <a:gd name="T10" fmla="*/ 40 w 43"/>
                <a:gd name="T11" fmla="*/ 35 h 44"/>
                <a:gd name="T12" fmla="*/ 43 w 43"/>
                <a:gd name="T13" fmla="*/ 35 h 44"/>
                <a:gd name="T14" fmla="*/ 43 w 43"/>
                <a:gd name="T15" fmla="*/ 0 h 44"/>
                <a:gd name="T16" fmla="*/ 35 w 43"/>
                <a:gd name="T17" fmla="*/ 0 h 44"/>
                <a:gd name="T18" fmla="*/ 27 w 43"/>
                <a:gd name="T19" fmla="*/ 3 h 44"/>
                <a:gd name="T20" fmla="*/ 19 w 43"/>
                <a:gd name="T21" fmla="*/ 9 h 44"/>
                <a:gd name="T22" fmla="*/ 14 w 43"/>
                <a:gd name="T23" fmla="*/ 14 h 44"/>
                <a:gd name="T24" fmla="*/ 8 w 43"/>
                <a:gd name="T25" fmla="*/ 19 h 44"/>
                <a:gd name="T26" fmla="*/ 5 w 43"/>
                <a:gd name="T27" fmla="*/ 27 h 44"/>
                <a:gd name="T28" fmla="*/ 3 w 43"/>
                <a:gd name="T29" fmla="*/ 35 h 44"/>
                <a:gd name="T30" fmla="*/ 0 w 43"/>
                <a:gd name="T31" fmla="*/ 44 h 44"/>
                <a:gd name="T32" fmla="*/ 35 w 43"/>
                <a:gd name="T33" fmla="*/ 44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44"/>
                <a:gd name="T53" fmla="*/ 43 w 43"/>
                <a:gd name="T54" fmla="*/ 44 h 4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44">
                  <a:moveTo>
                    <a:pt x="35" y="44"/>
                  </a:moveTo>
                  <a:lnTo>
                    <a:pt x="35" y="41"/>
                  </a:lnTo>
                  <a:lnTo>
                    <a:pt x="35" y="38"/>
                  </a:lnTo>
                  <a:lnTo>
                    <a:pt x="38" y="38"/>
                  </a:lnTo>
                  <a:lnTo>
                    <a:pt x="38" y="35"/>
                  </a:lnTo>
                  <a:lnTo>
                    <a:pt x="40" y="35"/>
                  </a:lnTo>
                  <a:lnTo>
                    <a:pt x="43" y="35"/>
                  </a:lnTo>
                  <a:lnTo>
                    <a:pt x="43" y="0"/>
                  </a:lnTo>
                  <a:lnTo>
                    <a:pt x="35" y="0"/>
                  </a:lnTo>
                  <a:lnTo>
                    <a:pt x="27" y="3"/>
                  </a:lnTo>
                  <a:lnTo>
                    <a:pt x="19" y="9"/>
                  </a:lnTo>
                  <a:lnTo>
                    <a:pt x="14" y="14"/>
                  </a:lnTo>
                  <a:lnTo>
                    <a:pt x="8" y="19"/>
                  </a:lnTo>
                  <a:lnTo>
                    <a:pt x="5" y="27"/>
                  </a:lnTo>
                  <a:lnTo>
                    <a:pt x="3" y="35"/>
                  </a:lnTo>
                  <a:lnTo>
                    <a:pt x="0" y="44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11" name="Freeform 84"/>
            <p:cNvSpPr>
              <a:spLocks/>
            </p:cNvSpPr>
            <p:nvPr/>
          </p:nvSpPr>
          <p:spPr bwMode="auto">
            <a:xfrm>
              <a:off x="3068" y="1865"/>
              <a:ext cx="43" cy="43"/>
            </a:xfrm>
            <a:custGeom>
              <a:avLst/>
              <a:gdLst>
                <a:gd name="T0" fmla="*/ 43 w 43"/>
                <a:gd name="T1" fmla="*/ 8 h 43"/>
                <a:gd name="T2" fmla="*/ 40 w 43"/>
                <a:gd name="T3" fmla="*/ 8 h 43"/>
                <a:gd name="T4" fmla="*/ 38 w 43"/>
                <a:gd name="T5" fmla="*/ 8 h 43"/>
                <a:gd name="T6" fmla="*/ 38 w 43"/>
                <a:gd name="T7" fmla="*/ 5 h 43"/>
                <a:gd name="T8" fmla="*/ 35 w 43"/>
                <a:gd name="T9" fmla="*/ 5 h 43"/>
                <a:gd name="T10" fmla="*/ 35 w 43"/>
                <a:gd name="T11" fmla="*/ 2 h 43"/>
                <a:gd name="T12" fmla="*/ 35 w 43"/>
                <a:gd name="T13" fmla="*/ 0 h 43"/>
                <a:gd name="T14" fmla="*/ 0 w 43"/>
                <a:gd name="T15" fmla="*/ 0 h 43"/>
                <a:gd name="T16" fmla="*/ 3 w 43"/>
                <a:gd name="T17" fmla="*/ 8 h 43"/>
                <a:gd name="T18" fmla="*/ 5 w 43"/>
                <a:gd name="T19" fmla="*/ 16 h 43"/>
                <a:gd name="T20" fmla="*/ 8 w 43"/>
                <a:gd name="T21" fmla="*/ 24 h 43"/>
                <a:gd name="T22" fmla="*/ 14 w 43"/>
                <a:gd name="T23" fmla="*/ 29 h 43"/>
                <a:gd name="T24" fmla="*/ 19 w 43"/>
                <a:gd name="T25" fmla="*/ 34 h 43"/>
                <a:gd name="T26" fmla="*/ 27 w 43"/>
                <a:gd name="T27" fmla="*/ 40 h 43"/>
                <a:gd name="T28" fmla="*/ 35 w 43"/>
                <a:gd name="T29" fmla="*/ 40 h 43"/>
                <a:gd name="T30" fmla="*/ 43 w 43"/>
                <a:gd name="T31" fmla="*/ 43 h 43"/>
                <a:gd name="T32" fmla="*/ 43 w 43"/>
                <a:gd name="T33" fmla="*/ 8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43"/>
                <a:gd name="T53" fmla="*/ 43 w 43"/>
                <a:gd name="T54" fmla="*/ 43 h 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43">
                  <a:moveTo>
                    <a:pt x="43" y="8"/>
                  </a:moveTo>
                  <a:lnTo>
                    <a:pt x="40" y="8"/>
                  </a:lnTo>
                  <a:lnTo>
                    <a:pt x="38" y="8"/>
                  </a:lnTo>
                  <a:lnTo>
                    <a:pt x="38" y="5"/>
                  </a:lnTo>
                  <a:lnTo>
                    <a:pt x="35" y="5"/>
                  </a:lnTo>
                  <a:lnTo>
                    <a:pt x="35" y="2"/>
                  </a:lnTo>
                  <a:lnTo>
                    <a:pt x="35" y="0"/>
                  </a:lnTo>
                  <a:lnTo>
                    <a:pt x="0" y="0"/>
                  </a:lnTo>
                  <a:lnTo>
                    <a:pt x="3" y="8"/>
                  </a:lnTo>
                  <a:lnTo>
                    <a:pt x="5" y="16"/>
                  </a:lnTo>
                  <a:lnTo>
                    <a:pt x="8" y="24"/>
                  </a:lnTo>
                  <a:lnTo>
                    <a:pt x="14" y="29"/>
                  </a:lnTo>
                  <a:lnTo>
                    <a:pt x="19" y="34"/>
                  </a:lnTo>
                  <a:lnTo>
                    <a:pt x="27" y="40"/>
                  </a:lnTo>
                  <a:lnTo>
                    <a:pt x="35" y="40"/>
                  </a:lnTo>
                  <a:lnTo>
                    <a:pt x="43" y="43"/>
                  </a:lnTo>
                  <a:lnTo>
                    <a:pt x="43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12" name="Freeform 85"/>
            <p:cNvSpPr>
              <a:spLocks/>
            </p:cNvSpPr>
            <p:nvPr/>
          </p:nvSpPr>
          <p:spPr bwMode="auto">
            <a:xfrm>
              <a:off x="3111" y="1865"/>
              <a:ext cx="43" cy="43"/>
            </a:xfrm>
            <a:custGeom>
              <a:avLst/>
              <a:gdLst>
                <a:gd name="T0" fmla="*/ 11 w 43"/>
                <a:gd name="T1" fmla="*/ 0 h 43"/>
                <a:gd name="T2" fmla="*/ 11 w 43"/>
                <a:gd name="T3" fmla="*/ 2 h 43"/>
                <a:gd name="T4" fmla="*/ 8 w 43"/>
                <a:gd name="T5" fmla="*/ 2 h 43"/>
                <a:gd name="T6" fmla="*/ 8 w 43"/>
                <a:gd name="T7" fmla="*/ 5 h 43"/>
                <a:gd name="T8" fmla="*/ 6 w 43"/>
                <a:gd name="T9" fmla="*/ 8 h 43"/>
                <a:gd name="T10" fmla="*/ 3 w 43"/>
                <a:gd name="T11" fmla="*/ 8 h 43"/>
                <a:gd name="T12" fmla="*/ 0 w 43"/>
                <a:gd name="T13" fmla="*/ 8 h 43"/>
                <a:gd name="T14" fmla="*/ 0 w 43"/>
                <a:gd name="T15" fmla="*/ 43 h 43"/>
                <a:gd name="T16" fmla="*/ 8 w 43"/>
                <a:gd name="T17" fmla="*/ 40 h 43"/>
                <a:gd name="T18" fmla="*/ 16 w 43"/>
                <a:gd name="T19" fmla="*/ 40 h 43"/>
                <a:gd name="T20" fmla="*/ 24 w 43"/>
                <a:gd name="T21" fmla="*/ 34 h 43"/>
                <a:gd name="T22" fmla="*/ 30 w 43"/>
                <a:gd name="T23" fmla="*/ 29 h 43"/>
                <a:gd name="T24" fmla="*/ 35 w 43"/>
                <a:gd name="T25" fmla="*/ 24 h 43"/>
                <a:gd name="T26" fmla="*/ 41 w 43"/>
                <a:gd name="T27" fmla="*/ 16 h 43"/>
                <a:gd name="T28" fmla="*/ 43 w 43"/>
                <a:gd name="T29" fmla="*/ 8 h 43"/>
                <a:gd name="T30" fmla="*/ 43 w 43"/>
                <a:gd name="T31" fmla="*/ 0 h 43"/>
                <a:gd name="T32" fmla="*/ 11 w 43"/>
                <a:gd name="T33" fmla="*/ 0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43"/>
                <a:gd name="T53" fmla="*/ 43 w 43"/>
                <a:gd name="T54" fmla="*/ 43 h 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43">
                  <a:moveTo>
                    <a:pt x="11" y="0"/>
                  </a:moveTo>
                  <a:lnTo>
                    <a:pt x="11" y="2"/>
                  </a:lnTo>
                  <a:lnTo>
                    <a:pt x="8" y="2"/>
                  </a:lnTo>
                  <a:lnTo>
                    <a:pt x="8" y="5"/>
                  </a:lnTo>
                  <a:lnTo>
                    <a:pt x="6" y="8"/>
                  </a:lnTo>
                  <a:lnTo>
                    <a:pt x="3" y="8"/>
                  </a:lnTo>
                  <a:lnTo>
                    <a:pt x="0" y="8"/>
                  </a:lnTo>
                  <a:lnTo>
                    <a:pt x="0" y="43"/>
                  </a:lnTo>
                  <a:lnTo>
                    <a:pt x="8" y="40"/>
                  </a:lnTo>
                  <a:lnTo>
                    <a:pt x="16" y="40"/>
                  </a:lnTo>
                  <a:lnTo>
                    <a:pt x="24" y="34"/>
                  </a:lnTo>
                  <a:lnTo>
                    <a:pt x="30" y="29"/>
                  </a:lnTo>
                  <a:lnTo>
                    <a:pt x="35" y="24"/>
                  </a:lnTo>
                  <a:lnTo>
                    <a:pt x="41" y="16"/>
                  </a:lnTo>
                  <a:lnTo>
                    <a:pt x="43" y="8"/>
                  </a:lnTo>
                  <a:lnTo>
                    <a:pt x="43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13" name="Freeform 86"/>
            <p:cNvSpPr>
              <a:spLocks/>
            </p:cNvSpPr>
            <p:nvPr/>
          </p:nvSpPr>
          <p:spPr bwMode="auto">
            <a:xfrm>
              <a:off x="3111" y="2238"/>
              <a:ext cx="43" cy="43"/>
            </a:xfrm>
            <a:custGeom>
              <a:avLst/>
              <a:gdLst>
                <a:gd name="T0" fmla="*/ 0 w 43"/>
                <a:gd name="T1" fmla="*/ 35 h 43"/>
                <a:gd name="T2" fmla="*/ 3 w 43"/>
                <a:gd name="T3" fmla="*/ 35 h 43"/>
                <a:gd name="T4" fmla="*/ 6 w 43"/>
                <a:gd name="T5" fmla="*/ 35 h 43"/>
                <a:gd name="T6" fmla="*/ 8 w 43"/>
                <a:gd name="T7" fmla="*/ 38 h 43"/>
                <a:gd name="T8" fmla="*/ 8 w 43"/>
                <a:gd name="T9" fmla="*/ 41 h 43"/>
                <a:gd name="T10" fmla="*/ 11 w 43"/>
                <a:gd name="T11" fmla="*/ 43 h 43"/>
                <a:gd name="T12" fmla="*/ 43 w 43"/>
                <a:gd name="T13" fmla="*/ 43 h 43"/>
                <a:gd name="T14" fmla="*/ 43 w 43"/>
                <a:gd name="T15" fmla="*/ 35 h 43"/>
                <a:gd name="T16" fmla="*/ 41 w 43"/>
                <a:gd name="T17" fmla="*/ 27 h 43"/>
                <a:gd name="T18" fmla="*/ 35 w 43"/>
                <a:gd name="T19" fmla="*/ 19 h 43"/>
                <a:gd name="T20" fmla="*/ 30 w 43"/>
                <a:gd name="T21" fmla="*/ 14 h 43"/>
                <a:gd name="T22" fmla="*/ 24 w 43"/>
                <a:gd name="T23" fmla="*/ 8 h 43"/>
                <a:gd name="T24" fmla="*/ 16 w 43"/>
                <a:gd name="T25" fmla="*/ 6 h 43"/>
                <a:gd name="T26" fmla="*/ 8 w 43"/>
                <a:gd name="T27" fmla="*/ 3 h 43"/>
                <a:gd name="T28" fmla="*/ 0 w 43"/>
                <a:gd name="T29" fmla="*/ 0 h 43"/>
                <a:gd name="T30" fmla="*/ 0 w 43"/>
                <a:gd name="T31" fmla="*/ 35 h 4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3"/>
                <a:gd name="T49" fmla="*/ 0 h 43"/>
                <a:gd name="T50" fmla="*/ 43 w 43"/>
                <a:gd name="T51" fmla="*/ 43 h 4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3" h="43">
                  <a:moveTo>
                    <a:pt x="0" y="35"/>
                  </a:moveTo>
                  <a:lnTo>
                    <a:pt x="3" y="35"/>
                  </a:lnTo>
                  <a:lnTo>
                    <a:pt x="6" y="35"/>
                  </a:lnTo>
                  <a:lnTo>
                    <a:pt x="8" y="38"/>
                  </a:lnTo>
                  <a:lnTo>
                    <a:pt x="8" y="41"/>
                  </a:lnTo>
                  <a:lnTo>
                    <a:pt x="11" y="43"/>
                  </a:lnTo>
                  <a:lnTo>
                    <a:pt x="43" y="43"/>
                  </a:lnTo>
                  <a:lnTo>
                    <a:pt x="43" y="35"/>
                  </a:lnTo>
                  <a:lnTo>
                    <a:pt x="41" y="27"/>
                  </a:lnTo>
                  <a:lnTo>
                    <a:pt x="35" y="19"/>
                  </a:lnTo>
                  <a:lnTo>
                    <a:pt x="30" y="14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8" y="3"/>
                  </a:lnTo>
                  <a:lnTo>
                    <a:pt x="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14" name="Freeform 87"/>
            <p:cNvSpPr>
              <a:spLocks/>
            </p:cNvSpPr>
            <p:nvPr/>
          </p:nvSpPr>
          <p:spPr bwMode="auto">
            <a:xfrm>
              <a:off x="3068" y="2238"/>
              <a:ext cx="43" cy="43"/>
            </a:xfrm>
            <a:custGeom>
              <a:avLst/>
              <a:gdLst>
                <a:gd name="T0" fmla="*/ 35 w 43"/>
                <a:gd name="T1" fmla="*/ 43 h 43"/>
                <a:gd name="T2" fmla="*/ 35 w 43"/>
                <a:gd name="T3" fmla="*/ 41 h 43"/>
                <a:gd name="T4" fmla="*/ 35 w 43"/>
                <a:gd name="T5" fmla="*/ 38 h 43"/>
                <a:gd name="T6" fmla="*/ 38 w 43"/>
                <a:gd name="T7" fmla="*/ 38 h 43"/>
                <a:gd name="T8" fmla="*/ 38 w 43"/>
                <a:gd name="T9" fmla="*/ 35 h 43"/>
                <a:gd name="T10" fmla="*/ 40 w 43"/>
                <a:gd name="T11" fmla="*/ 35 h 43"/>
                <a:gd name="T12" fmla="*/ 43 w 43"/>
                <a:gd name="T13" fmla="*/ 35 h 43"/>
                <a:gd name="T14" fmla="*/ 43 w 43"/>
                <a:gd name="T15" fmla="*/ 0 h 43"/>
                <a:gd name="T16" fmla="*/ 35 w 43"/>
                <a:gd name="T17" fmla="*/ 3 h 43"/>
                <a:gd name="T18" fmla="*/ 27 w 43"/>
                <a:gd name="T19" fmla="*/ 6 h 43"/>
                <a:gd name="T20" fmla="*/ 19 w 43"/>
                <a:gd name="T21" fmla="*/ 8 h 43"/>
                <a:gd name="T22" fmla="*/ 14 w 43"/>
                <a:gd name="T23" fmla="*/ 14 h 43"/>
                <a:gd name="T24" fmla="*/ 8 w 43"/>
                <a:gd name="T25" fmla="*/ 19 h 43"/>
                <a:gd name="T26" fmla="*/ 5 w 43"/>
                <a:gd name="T27" fmla="*/ 27 h 43"/>
                <a:gd name="T28" fmla="*/ 3 w 43"/>
                <a:gd name="T29" fmla="*/ 35 h 43"/>
                <a:gd name="T30" fmla="*/ 0 w 43"/>
                <a:gd name="T31" fmla="*/ 43 h 43"/>
                <a:gd name="T32" fmla="*/ 35 w 43"/>
                <a:gd name="T33" fmla="*/ 43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43"/>
                <a:gd name="T53" fmla="*/ 43 w 43"/>
                <a:gd name="T54" fmla="*/ 43 h 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43">
                  <a:moveTo>
                    <a:pt x="35" y="43"/>
                  </a:moveTo>
                  <a:lnTo>
                    <a:pt x="35" y="41"/>
                  </a:lnTo>
                  <a:lnTo>
                    <a:pt x="35" y="38"/>
                  </a:lnTo>
                  <a:lnTo>
                    <a:pt x="38" y="38"/>
                  </a:lnTo>
                  <a:lnTo>
                    <a:pt x="38" y="35"/>
                  </a:lnTo>
                  <a:lnTo>
                    <a:pt x="40" y="35"/>
                  </a:lnTo>
                  <a:lnTo>
                    <a:pt x="43" y="35"/>
                  </a:lnTo>
                  <a:lnTo>
                    <a:pt x="43" y="0"/>
                  </a:lnTo>
                  <a:lnTo>
                    <a:pt x="35" y="3"/>
                  </a:lnTo>
                  <a:lnTo>
                    <a:pt x="27" y="6"/>
                  </a:lnTo>
                  <a:lnTo>
                    <a:pt x="19" y="8"/>
                  </a:lnTo>
                  <a:lnTo>
                    <a:pt x="14" y="14"/>
                  </a:lnTo>
                  <a:lnTo>
                    <a:pt x="8" y="19"/>
                  </a:lnTo>
                  <a:lnTo>
                    <a:pt x="5" y="27"/>
                  </a:lnTo>
                  <a:lnTo>
                    <a:pt x="3" y="35"/>
                  </a:lnTo>
                  <a:lnTo>
                    <a:pt x="0" y="43"/>
                  </a:lnTo>
                  <a:lnTo>
                    <a:pt x="35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15" name="Freeform 88"/>
            <p:cNvSpPr>
              <a:spLocks/>
            </p:cNvSpPr>
            <p:nvPr/>
          </p:nvSpPr>
          <p:spPr bwMode="auto">
            <a:xfrm>
              <a:off x="3068" y="2281"/>
              <a:ext cx="43" cy="43"/>
            </a:xfrm>
            <a:custGeom>
              <a:avLst/>
              <a:gdLst>
                <a:gd name="T0" fmla="*/ 43 w 43"/>
                <a:gd name="T1" fmla="*/ 8 h 43"/>
                <a:gd name="T2" fmla="*/ 40 w 43"/>
                <a:gd name="T3" fmla="*/ 8 h 43"/>
                <a:gd name="T4" fmla="*/ 38 w 43"/>
                <a:gd name="T5" fmla="*/ 8 h 43"/>
                <a:gd name="T6" fmla="*/ 35 w 43"/>
                <a:gd name="T7" fmla="*/ 6 h 43"/>
                <a:gd name="T8" fmla="*/ 35 w 43"/>
                <a:gd name="T9" fmla="*/ 3 h 43"/>
                <a:gd name="T10" fmla="*/ 35 w 43"/>
                <a:gd name="T11" fmla="*/ 0 h 43"/>
                <a:gd name="T12" fmla="*/ 0 w 43"/>
                <a:gd name="T13" fmla="*/ 0 h 43"/>
                <a:gd name="T14" fmla="*/ 3 w 43"/>
                <a:gd name="T15" fmla="*/ 8 h 43"/>
                <a:gd name="T16" fmla="*/ 5 w 43"/>
                <a:gd name="T17" fmla="*/ 16 h 43"/>
                <a:gd name="T18" fmla="*/ 8 w 43"/>
                <a:gd name="T19" fmla="*/ 25 h 43"/>
                <a:gd name="T20" fmla="*/ 14 w 43"/>
                <a:gd name="T21" fmla="*/ 30 h 43"/>
                <a:gd name="T22" fmla="*/ 19 w 43"/>
                <a:gd name="T23" fmla="*/ 35 h 43"/>
                <a:gd name="T24" fmla="*/ 27 w 43"/>
                <a:gd name="T25" fmla="*/ 41 h 43"/>
                <a:gd name="T26" fmla="*/ 35 w 43"/>
                <a:gd name="T27" fmla="*/ 43 h 43"/>
                <a:gd name="T28" fmla="*/ 43 w 43"/>
                <a:gd name="T29" fmla="*/ 43 h 43"/>
                <a:gd name="T30" fmla="*/ 43 w 43"/>
                <a:gd name="T31" fmla="*/ 8 h 4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3"/>
                <a:gd name="T49" fmla="*/ 0 h 43"/>
                <a:gd name="T50" fmla="*/ 43 w 43"/>
                <a:gd name="T51" fmla="*/ 43 h 4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3" h="43">
                  <a:moveTo>
                    <a:pt x="43" y="8"/>
                  </a:moveTo>
                  <a:lnTo>
                    <a:pt x="40" y="8"/>
                  </a:lnTo>
                  <a:lnTo>
                    <a:pt x="38" y="8"/>
                  </a:lnTo>
                  <a:lnTo>
                    <a:pt x="35" y="6"/>
                  </a:lnTo>
                  <a:lnTo>
                    <a:pt x="35" y="3"/>
                  </a:lnTo>
                  <a:lnTo>
                    <a:pt x="35" y="0"/>
                  </a:lnTo>
                  <a:lnTo>
                    <a:pt x="0" y="0"/>
                  </a:lnTo>
                  <a:lnTo>
                    <a:pt x="3" y="8"/>
                  </a:lnTo>
                  <a:lnTo>
                    <a:pt x="5" y="16"/>
                  </a:lnTo>
                  <a:lnTo>
                    <a:pt x="8" y="25"/>
                  </a:lnTo>
                  <a:lnTo>
                    <a:pt x="14" y="30"/>
                  </a:lnTo>
                  <a:lnTo>
                    <a:pt x="19" y="35"/>
                  </a:lnTo>
                  <a:lnTo>
                    <a:pt x="27" y="41"/>
                  </a:lnTo>
                  <a:lnTo>
                    <a:pt x="35" y="43"/>
                  </a:lnTo>
                  <a:lnTo>
                    <a:pt x="43" y="43"/>
                  </a:lnTo>
                  <a:lnTo>
                    <a:pt x="43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16" name="Freeform 89"/>
            <p:cNvSpPr>
              <a:spLocks/>
            </p:cNvSpPr>
            <p:nvPr/>
          </p:nvSpPr>
          <p:spPr bwMode="auto">
            <a:xfrm>
              <a:off x="3111" y="2281"/>
              <a:ext cx="43" cy="43"/>
            </a:xfrm>
            <a:custGeom>
              <a:avLst/>
              <a:gdLst>
                <a:gd name="T0" fmla="*/ 11 w 43"/>
                <a:gd name="T1" fmla="*/ 0 h 43"/>
                <a:gd name="T2" fmla="*/ 11 w 43"/>
                <a:gd name="T3" fmla="*/ 3 h 43"/>
                <a:gd name="T4" fmla="*/ 8 w 43"/>
                <a:gd name="T5" fmla="*/ 3 h 43"/>
                <a:gd name="T6" fmla="*/ 8 w 43"/>
                <a:gd name="T7" fmla="*/ 6 h 43"/>
                <a:gd name="T8" fmla="*/ 6 w 43"/>
                <a:gd name="T9" fmla="*/ 8 h 43"/>
                <a:gd name="T10" fmla="*/ 3 w 43"/>
                <a:gd name="T11" fmla="*/ 8 h 43"/>
                <a:gd name="T12" fmla="*/ 0 w 43"/>
                <a:gd name="T13" fmla="*/ 8 h 43"/>
                <a:gd name="T14" fmla="*/ 0 w 43"/>
                <a:gd name="T15" fmla="*/ 43 h 43"/>
                <a:gd name="T16" fmla="*/ 8 w 43"/>
                <a:gd name="T17" fmla="*/ 43 h 43"/>
                <a:gd name="T18" fmla="*/ 16 w 43"/>
                <a:gd name="T19" fmla="*/ 41 h 43"/>
                <a:gd name="T20" fmla="*/ 24 w 43"/>
                <a:gd name="T21" fmla="*/ 35 h 43"/>
                <a:gd name="T22" fmla="*/ 30 w 43"/>
                <a:gd name="T23" fmla="*/ 30 h 43"/>
                <a:gd name="T24" fmla="*/ 35 w 43"/>
                <a:gd name="T25" fmla="*/ 25 h 43"/>
                <a:gd name="T26" fmla="*/ 41 w 43"/>
                <a:gd name="T27" fmla="*/ 16 h 43"/>
                <a:gd name="T28" fmla="*/ 43 w 43"/>
                <a:gd name="T29" fmla="*/ 8 h 43"/>
                <a:gd name="T30" fmla="*/ 43 w 43"/>
                <a:gd name="T31" fmla="*/ 0 h 43"/>
                <a:gd name="T32" fmla="*/ 11 w 43"/>
                <a:gd name="T33" fmla="*/ 0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43"/>
                <a:gd name="T53" fmla="*/ 43 w 43"/>
                <a:gd name="T54" fmla="*/ 43 h 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43">
                  <a:moveTo>
                    <a:pt x="11" y="0"/>
                  </a:moveTo>
                  <a:lnTo>
                    <a:pt x="11" y="3"/>
                  </a:lnTo>
                  <a:lnTo>
                    <a:pt x="8" y="3"/>
                  </a:lnTo>
                  <a:lnTo>
                    <a:pt x="8" y="6"/>
                  </a:lnTo>
                  <a:lnTo>
                    <a:pt x="6" y="8"/>
                  </a:lnTo>
                  <a:lnTo>
                    <a:pt x="3" y="8"/>
                  </a:lnTo>
                  <a:lnTo>
                    <a:pt x="0" y="8"/>
                  </a:lnTo>
                  <a:lnTo>
                    <a:pt x="0" y="43"/>
                  </a:lnTo>
                  <a:lnTo>
                    <a:pt x="8" y="43"/>
                  </a:lnTo>
                  <a:lnTo>
                    <a:pt x="16" y="41"/>
                  </a:lnTo>
                  <a:lnTo>
                    <a:pt x="24" y="35"/>
                  </a:lnTo>
                  <a:lnTo>
                    <a:pt x="30" y="30"/>
                  </a:lnTo>
                  <a:lnTo>
                    <a:pt x="35" y="25"/>
                  </a:lnTo>
                  <a:lnTo>
                    <a:pt x="41" y="16"/>
                  </a:lnTo>
                  <a:lnTo>
                    <a:pt x="43" y="8"/>
                  </a:lnTo>
                  <a:lnTo>
                    <a:pt x="43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17" name="Freeform 90"/>
            <p:cNvSpPr>
              <a:spLocks/>
            </p:cNvSpPr>
            <p:nvPr/>
          </p:nvSpPr>
          <p:spPr bwMode="auto">
            <a:xfrm>
              <a:off x="3111" y="2405"/>
              <a:ext cx="43" cy="43"/>
            </a:xfrm>
            <a:custGeom>
              <a:avLst/>
              <a:gdLst>
                <a:gd name="T0" fmla="*/ 0 w 43"/>
                <a:gd name="T1" fmla="*/ 32 h 43"/>
                <a:gd name="T2" fmla="*/ 3 w 43"/>
                <a:gd name="T3" fmla="*/ 32 h 43"/>
                <a:gd name="T4" fmla="*/ 3 w 43"/>
                <a:gd name="T5" fmla="*/ 35 h 43"/>
                <a:gd name="T6" fmla="*/ 6 w 43"/>
                <a:gd name="T7" fmla="*/ 35 h 43"/>
                <a:gd name="T8" fmla="*/ 8 w 43"/>
                <a:gd name="T9" fmla="*/ 35 h 43"/>
                <a:gd name="T10" fmla="*/ 8 w 43"/>
                <a:gd name="T11" fmla="*/ 38 h 43"/>
                <a:gd name="T12" fmla="*/ 11 w 43"/>
                <a:gd name="T13" fmla="*/ 40 h 43"/>
                <a:gd name="T14" fmla="*/ 11 w 43"/>
                <a:gd name="T15" fmla="*/ 43 h 43"/>
                <a:gd name="T16" fmla="*/ 43 w 43"/>
                <a:gd name="T17" fmla="*/ 43 h 43"/>
                <a:gd name="T18" fmla="*/ 43 w 43"/>
                <a:gd name="T19" fmla="*/ 32 h 43"/>
                <a:gd name="T20" fmla="*/ 41 w 43"/>
                <a:gd name="T21" fmla="*/ 24 h 43"/>
                <a:gd name="T22" fmla="*/ 35 w 43"/>
                <a:gd name="T23" fmla="*/ 19 h 43"/>
                <a:gd name="T24" fmla="*/ 30 w 43"/>
                <a:gd name="T25" fmla="*/ 11 h 43"/>
                <a:gd name="T26" fmla="*/ 24 w 43"/>
                <a:gd name="T27" fmla="*/ 5 h 43"/>
                <a:gd name="T28" fmla="*/ 16 w 43"/>
                <a:gd name="T29" fmla="*/ 3 h 43"/>
                <a:gd name="T30" fmla="*/ 8 w 43"/>
                <a:gd name="T31" fmla="*/ 0 h 43"/>
                <a:gd name="T32" fmla="*/ 0 w 43"/>
                <a:gd name="T33" fmla="*/ 0 h 43"/>
                <a:gd name="T34" fmla="*/ 0 w 43"/>
                <a:gd name="T35" fmla="*/ 32 h 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3"/>
                <a:gd name="T55" fmla="*/ 0 h 43"/>
                <a:gd name="T56" fmla="*/ 43 w 43"/>
                <a:gd name="T57" fmla="*/ 43 h 4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3" h="43">
                  <a:moveTo>
                    <a:pt x="0" y="32"/>
                  </a:moveTo>
                  <a:lnTo>
                    <a:pt x="3" y="32"/>
                  </a:lnTo>
                  <a:lnTo>
                    <a:pt x="3" y="35"/>
                  </a:lnTo>
                  <a:lnTo>
                    <a:pt x="6" y="35"/>
                  </a:lnTo>
                  <a:lnTo>
                    <a:pt x="8" y="35"/>
                  </a:lnTo>
                  <a:lnTo>
                    <a:pt x="8" y="38"/>
                  </a:lnTo>
                  <a:lnTo>
                    <a:pt x="11" y="40"/>
                  </a:lnTo>
                  <a:lnTo>
                    <a:pt x="11" y="43"/>
                  </a:lnTo>
                  <a:lnTo>
                    <a:pt x="43" y="43"/>
                  </a:lnTo>
                  <a:lnTo>
                    <a:pt x="43" y="32"/>
                  </a:lnTo>
                  <a:lnTo>
                    <a:pt x="41" y="24"/>
                  </a:lnTo>
                  <a:lnTo>
                    <a:pt x="35" y="19"/>
                  </a:lnTo>
                  <a:lnTo>
                    <a:pt x="30" y="11"/>
                  </a:lnTo>
                  <a:lnTo>
                    <a:pt x="24" y="5"/>
                  </a:lnTo>
                  <a:lnTo>
                    <a:pt x="16" y="3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18" name="Freeform 91"/>
            <p:cNvSpPr>
              <a:spLocks/>
            </p:cNvSpPr>
            <p:nvPr/>
          </p:nvSpPr>
          <p:spPr bwMode="auto">
            <a:xfrm>
              <a:off x="3068" y="2405"/>
              <a:ext cx="43" cy="43"/>
            </a:xfrm>
            <a:custGeom>
              <a:avLst/>
              <a:gdLst>
                <a:gd name="T0" fmla="*/ 35 w 43"/>
                <a:gd name="T1" fmla="*/ 43 h 43"/>
                <a:gd name="T2" fmla="*/ 35 w 43"/>
                <a:gd name="T3" fmla="*/ 40 h 43"/>
                <a:gd name="T4" fmla="*/ 35 w 43"/>
                <a:gd name="T5" fmla="*/ 38 h 43"/>
                <a:gd name="T6" fmla="*/ 38 w 43"/>
                <a:gd name="T7" fmla="*/ 35 h 43"/>
                <a:gd name="T8" fmla="*/ 40 w 43"/>
                <a:gd name="T9" fmla="*/ 35 h 43"/>
                <a:gd name="T10" fmla="*/ 40 w 43"/>
                <a:gd name="T11" fmla="*/ 32 h 43"/>
                <a:gd name="T12" fmla="*/ 43 w 43"/>
                <a:gd name="T13" fmla="*/ 32 h 43"/>
                <a:gd name="T14" fmla="*/ 43 w 43"/>
                <a:gd name="T15" fmla="*/ 0 h 43"/>
                <a:gd name="T16" fmla="*/ 35 w 43"/>
                <a:gd name="T17" fmla="*/ 0 h 43"/>
                <a:gd name="T18" fmla="*/ 27 w 43"/>
                <a:gd name="T19" fmla="*/ 3 h 43"/>
                <a:gd name="T20" fmla="*/ 19 w 43"/>
                <a:gd name="T21" fmla="*/ 5 h 43"/>
                <a:gd name="T22" fmla="*/ 14 w 43"/>
                <a:gd name="T23" fmla="*/ 11 h 43"/>
                <a:gd name="T24" fmla="*/ 8 w 43"/>
                <a:gd name="T25" fmla="*/ 19 h 43"/>
                <a:gd name="T26" fmla="*/ 5 w 43"/>
                <a:gd name="T27" fmla="*/ 24 h 43"/>
                <a:gd name="T28" fmla="*/ 3 w 43"/>
                <a:gd name="T29" fmla="*/ 32 h 43"/>
                <a:gd name="T30" fmla="*/ 0 w 43"/>
                <a:gd name="T31" fmla="*/ 43 h 43"/>
                <a:gd name="T32" fmla="*/ 35 w 43"/>
                <a:gd name="T33" fmla="*/ 43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43"/>
                <a:gd name="T53" fmla="*/ 43 w 43"/>
                <a:gd name="T54" fmla="*/ 43 h 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43">
                  <a:moveTo>
                    <a:pt x="35" y="43"/>
                  </a:moveTo>
                  <a:lnTo>
                    <a:pt x="35" y="40"/>
                  </a:lnTo>
                  <a:lnTo>
                    <a:pt x="35" y="38"/>
                  </a:lnTo>
                  <a:lnTo>
                    <a:pt x="38" y="35"/>
                  </a:lnTo>
                  <a:lnTo>
                    <a:pt x="40" y="35"/>
                  </a:lnTo>
                  <a:lnTo>
                    <a:pt x="40" y="32"/>
                  </a:lnTo>
                  <a:lnTo>
                    <a:pt x="43" y="32"/>
                  </a:lnTo>
                  <a:lnTo>
                    <a:pt x="43" y="0"/>
                  </a:lnTo>
                  <a:lnTo>
                    <a:pt x="35" y="0"/>
                  </a:lnTo>
                  <a:lnTo>
                    <a:pt x="27" y="3"/>
                  </a:lnTo>
                  <a:lnTo>
                    <a:pt x="19" y="5"/>
                  </a:lnTo>
                  <a:lnTo>
                    <a:pt x="14" y="11"/>
                  </a:lnTo>
                  <a:lnTo>
                    <a:pt x="8" y="19"/>
                  </a:lnTo>
                  <a:lnTo>
                    <a:pt x="5" y="24"/>
                  </a:lnTo>
                  <a:lnTo>
                    <a:pt x="3" y="32"/>
                  </a:lnTo>
                  <a:lnTo>
                    <a:pt x="0" y="43"/>
                  </a:lnTo>
                  <a:lnTo>
                    <a:pt x="35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19" name="Freeform 92"/>
            <p:cNvSpPr>
              <a:spLocks/>
            </p:cNvSpPr>
            <p:nvPr/>
          </p:nvSpPr>
          <p:spPr bwMode="auto">
            <a:xfrm>
              <a:off x="3068" y="2448"/>
              <a:ext cx="43" cy="40"/>
            </a:xfrm>
            <a:custGeom>
              <a:avLst/>
              <a:gdLst>
                <a:gd name="T0" fmla="*/ 43 w 43"/>
                <a:gd name="T1" fmla="*/ 8 h 40"/>
                <a:gd name="T2" fmla="*/ 40 w 43"/>
                <a:gd name="T3" fmla="*/ 8 h 40"/>
                <a:gd name="T4" fmla="*/ 38 w 43"/>
                <a:gd name="T5" fmla="*/ 5 h 40"/>
                <a:gd name="T6" fmla="*/ 35 w 43"/>
                <a:gd name="T7" fmla="*/ 3 h 40"/>
                <a:gd name="T8" fmla="*/ 35 w 43"/>
                <a:gd name="T9" fmla="*/ 0 h 40"/>
                <a:gd name="T10" fmla="*/ 0 w 43"/>
                <a:gd name="T11" fmla="*/ 0 h 40"/>
                <a:gd name="T12" fmla="*/ 3 w 43"/>
                <a:gd name="T13" fmla="*/ 8 h 40"/>
                <a:gd name="T14" fmla="*/ 5 w 43"/>
                <a:gd name="T15" fmla="*/ 16 h 40"/>
                <a:gd name="T16" fmla="*/ 8 w 43"/>
                <a:gd name="T17" fmla="*/ 22 h 40"/>
                <a:gd name="T18" fmla="*/ 14 w 43"/>
                <a:gd name="T19" fmla="*/ 30 h 40"/>
                <a:gd name="T20" fmla="*/ 19 w 43"/>
                <a:gd name="T21" fmla="*/ 35 h 40"/>
                <a:gd name="T22" fmla="*/ 27 w 43"/>
                <a:gd name="T23" fmla="*/ 38 h 40"/>
                <a:gd name="T24" fmla="*/ 35 w 43"/>
                <a:gd name="T25" fmla="*/ 40 h 40"/>
                <a:gd name="T26" fmla="*/ 43 w 43"/>
                <a:gd name="T27" fmla="*/ 40 h 40"/>
                <a:gd name="T28" fmla="*/ 43 w 43"/>
                <a:gd name="T29" fmla="*/ 8 h 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3"/>
                <a:gd name="T46" fmla="*/ 0 h 40"/>
                <a:gd name="T47" fmla="*/ 43 w 43"/>
                <a:gd name="T48" fmla="*/ 40 h 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3" h="40">
                  <a:moveTo>
                    <a:pt x="43" y="8"/>
                  </a:moveTo>
                  <a:lnTo>
                    <a:pt x="40" y="8"/>
                  </a:lnTo>
                  <a:lnTo>
                    <a:pt x="38" y="5"/>
                  </a:lnTo>
                  <a:lnTo>
                    <a:pt x="35" y="3"/>
                  </a:lnTo>
                  <a:lnTo>
                    <a:pt x="35" y="0"/>
                  </a:lnTo>
                  <a:lnTo>
                    <a:pt x="0" y="0"/>
                  </a:lnTo>
                  <a:lnTo>
                    <a:pt x="3" y="8"/>
                  </a:lnTo>
                  <a:lnTo>
                    <a:pt x="5" y="16"/>
                  </a:lnTo>
                  <a:lnTo>
                    <a:pt x="8" y="22"/>
                  </a:lnTo>
                  <a:lnTo>
                    <a:pt x="14" y="30"/>
                  </a:lnTo>
                  <a:lnTo>
                    <a:pt x="19" y="35"/>
                  </a:lnTo>
                  <a:lnTo>
                    <a:pt x="27" y="38"/>
                  </a:lnTo>
                  <a:lnTo>
                    <a:pt x="35" y="40"/>
                  </a:lnTo>
                  <a:lnTo>
                    <a:pt x="43" y="40"/>
                  </a:lnTo>
                  <a:lnTo>
                    <a:pt x="43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20" name="Freeform 93"/>
            <p:cNvSpPr>
              <a:spLocks/>
            </p:cNvSpPr>
            <p:nvPr/>
          </p:nvSpPr>
          <p:spPr bwMode="auto">
            <a:xfrm>
              <a:off x="3111" y="2448"/>
              <a:ext cx="43" cy="40"/>
            </a:xfrm>
            <a:custGeom>
              <a:avLst/>
              <a:gdLst>
                <a:gd name="T0" fmla="*/ 11 w 43"/>
                <a:gd name="T1" fmla="*/ 0 h 40"/>
                <a:gd name="T2" fmla="*/ 8 w 43"/>
                <a:gd name="T3" fmla="*/ 3 h 40"/>
                <a:gd name="T4" fmla="*/ 8 w 43"/>
                <a:gd name="T5" fmla="*/ 5 h 40"/>
                <a:gd name="T6" fmla="*/ 6 w 43"/>
                <a:gd name="T7" fmla="*/ 5 h 40"/>
                <a:gd name="T8" fmla="*/ 3 w 43"/>
                <a:gd name="T9" fmla="*/ 8 h 40"/>
                <a:gd name="T10" fmla="*/ 0 w 43"/>
                <a:gd name="T11" fmla="*/ 8 h 40"/>
                <a:gd name="T12" fmla="*/ 0 w 43"/>
                <a:gd name="T13" fmla="*/ 40 h 40"/>
                <a:gd name="T14" fmla="*/ 8 w 43"/>
                <a:gd name="T15" fmla="*/ 40 h 40"/>
                <a:gd name="T16" fmla="*/ 16 w 43"/>
                <a:gd name="T17" fmla="*/ 38 h 40"/>
                <a:gd name="T18" fmla="*/ 24 w 43"/>
                <a:gd name="T19" fmla="*/ 35 h 40"/>
                <a:gd name="T20" fmla="*/ 30 w 43"/>
                <a:gd name="T21" fmla="*/ 30 h 40"/>
                <a:gd name="T22" fmla="*/ 35 w 43"/>
                <a:gd name="T23" fmla="*/ 22 h 40"/>
                <a:gd name="T24" fmla="*/ 41 w 43"/>
                <a:gd name="T25" fmla="*/ 16 h 40"/>
                <a:gd name="T26" fmla="*/ 43 w 43"/>
                <a:gd name="T27" fmla="*/ 8 h 40"/>
                <a:gd name="T28" fmla="*/ 43 w 43"/>
                <a:gd name="T29" fmla="*/ 0 h 40"/>
                <a:gd name="T30" fmla="*/ 11 w 43"/>
                <a:gd name="T31" fmla="*/ 0 h 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3"/>
                <a:gd name="T49" fmla="*/ 0 h 40"/>
                <a:gd name="T50" fmla="*/ 43 w 43"/>
                <a:gd name="T51" fmla="*/ 40 h 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3" h="40">
                  <a:moveTo>
                    <a:pt x="11" y="0"/>
                  </a:moveTo>
                  <a:lnTo>
                    <a:pt x="8" y="3"/>
                  </a:lnTo>
                  <a:lnTo>
                    <a:pt x="8" y="5"/>
                  </a:lnTo>
                  <a:lnTo>
                    <a:pt x="6" y="5"/>
                  </a:lnTo>
                  <a:lnTo>
                    <a:pt x="3" y="8"/>
                  </a:lnTo>
                  <a:lnTo>
                    <a:pt x="0" y="8"/>
                  </a:lnTo>
                  <a:lnTo>
                    <a:pt x="0" y="40"/>
                  </a:lnTo>
                  <a:lnTo>
                    <a:pt x="8" y="40"/>
                  </a:lnTo>
                  <a:lnTo>
                    <a:pt x="16" y="38"/>
                  </a:lnTo>
                  <a:lnTo>
                    <a:pt x="24" y="35"/>
                  </a:lnTo>
                  <a:lnTo>
                    <a:pt x="30" y="30"/>
                  </a:lnTo>
                  <a:lnTo>
                    <a:pt x="35" y="22"/>
                  </a:lnTo>
                  <a:lnTo>
                    <a:pt x="41" y="16"/>
                  </a:lnTo>
                  <a:lnTo>
                    <a:pt x="43" y="8"/>
                  </a:lnTo>
                  <a:lnTo>
                    <a:pt x="43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21" name="Freeform 94"/>
            <p:cNvSpPr>
              <a:spLocks/>
            </p:cNvSpPr>
            <p:nvPr/>
          </p:nvSpPr>
          <p:spPr bwMode="auto">
            <a:xfrm>
              <a:off x="3658" y="1504"/>
              <a:ext cx="201" cy="199"/>
            </a:xfrm>
            <a:custGeom>
              <a:avLst/>
              <a:gdLst>
                <a:gd name="T0" fmla="*/ 201 w 201"/>
                <a:gd name="T1" fmla="*/ 100 h 199"/>
                <a:gd name="T2" fmla="*/ 199 w 201"/>
                <a:gd name="T3" fmla="*/ 78 h 199"/>
                <a:gd name="T4" fmla="*/ 193 w 201"/>
                <a:gd name="T5" fmla="*/ 59 h 199"/>
                <a:gd name="T6" fmla="*/ 185 w 201"/>
                <a:gd name="T7" fmla="*/ 43 h 199"/>
                <a:gd name="T8" fmla="*/ 172 w 201"/>
                <a:gd name="T9" fmla="*/ 30 h 199"/>
                <a:gd name="T10" fmla="*/ 158 w 201"/>
                <a:gd name="T11" fmla="*/ 16 h 199"/>
                <a:gd name="T12" fmla="*/ 139 w 201"/>
                <a:gd name="T13" fmla="*/ 6 h 199"/>
                <a:gd name="T14" fmla="*/ 121 w 201"/>
                <a:gd name="T15" fmla="*/ 0 h 199"/>
                <a:gd name="T16" fmla="*/ 102 w 201"/>
                <a:gd name="T17" fmla="*/ 0 h 199"/>
                <a:gd name="T18" fmla="*/ 80 w 201"/>
                <a:gd name="T19" fmla="*/ 0 h 199"/>
                <a:gd name="T20" fmla="*/ 61 w 201"/>
                <a:gd name="T21" fmla="*/ 6 h 199"/>
                <a:gd name="T22" fmla="*/ 45 w 201"/>
                <a:gd name="T23" fmla="*/ 16 h 199"/>
                <a:gd name="T24" fmla="*/ 29 w 201"/>
                <a:gd name="T25" fmla="*/ 30 h 199"/>
                <a:gd name="T26" fmla="*/ 18 w 201"/>
                <a:gd name="T27" fmla="*/ 43 h 199"/>
                <a:gd name="T28" fmla="*/ 8 w 201"/>
                <a:gd name="T29" fmla="*/ 59 h 199"/>
                <a:gd name="T30" fmla="*/ 2 w 201"/>
                <a:gd name="T31" fmla="*/ 78 h 199"/>
                <a:gd name="T32" fmla="*/ 0 w 201"/>
                <a:gd name="T33" fmla="*/ 100 h 199"/>
                <a:gd name="T34" fmla="*/ 2 w 201"/>
                <a:gd name="T35" fmla="*/ 121 h 199"/>
                <a:gd name="T36" fmla="*/ 8 w 201"/>
                <a:gd name="T37" fmla="*/ 140 h 199"/>
                <a:gd name="T38" fmla="*/ 18 w 201"/>
                <a:gd name="T39" fmla="*/ 156 h 199"/>
                <a:gd name="T40" fmla="*/ 29 w 201"/>
                <a:gd name="T41" fmla="*/ 170 h 199"/>
                <a:gd name="T42" fmla="*/ 45 w 201"/>
                <a:gd name="T43" fmla="*/ 183 h 199"/>
                <a:gd name="T44" fmla="*/ 61 w 201"/>
                <a:gd name="T45" fmla="*/ 191 h 199"/>
                <a:gd name="T46" fmla="*/ 80 w 201"/>
                <a:gd name="T47" fmla="*/ 199 h 199"/>
                <a:gd name="T48" fmla="*/ 102 w 201"/>
                <a:gd name="T49" fmla="*/ 199 h 199"/>
                <a:gd name="T50" fmla="*/ 121 w 201"/>
                <a:gd name="T51" fmla="*/ 199 h 199"/>
                <a:gd name="T52" fmla="*/ 139 w 201"/>
                <a:gd name="T53" fmla="*/ 191 h 199"/>
                <a:gd name="T54" fmla="*/ 158 w 201"/>
                <a:gd name="T55" fmla="*/ 183 h 199"/>
                <a:gd name="T56" fmla="*/ 172 w 201"/>
                <a:gd name="T57" fmla="*/ 170 h 199"/>
                <a:gd name="T58" fmla="*/ 185 w 201"/>
                <a:gd name="T59" fmla="*/ 156 h 199"/>
                <a:gd name="T60" fmla="*/ 193 w 201"/>
                <a:gd name="T61" fmla="*/ 140 h 199"/>
                <a:gd name="T62" fmla="*/ 199 w 201"/>
                <a:gd name="T63" fmla="*/ 121 h 199"/>
                <a:gd name="T64" fmla="*/ 201 w 201"/>
                <a:gd name="T65" fmla="*/ 100 h 1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1"/>
                <a:gd name="T100" fmla="*/ 0 h 199"/>
                <a:gd name="T101" fmla="*/ 201 w 201"/>
                <a:gd name="T102" fmla="*/ 199 h 1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1" h="199">
                  <a:moveTo>
                    <a:pt x="201" y="100"/>
                  </a:moveTo>
                  <a:lnTo>
                    <a:pt x="199" y="78"/>
                  </a:lnTo>
                  <a:lnTo>
                    <a:pt x="193" y="59"/>
                  </a:lnTo>
                  <a:lnTo>
                    <a:pt x="185" y="43"/>
                  </a:lnTo>
                  <a:lnTo>
                    <a:pt x="172" y="30"/>
                  </a:lnTo>
                  <a:lnTo>
                    <a:pt x="158" y="16"/>
                  </a:lnTo>
                  <a:lnTo>
                    <a:pt x="139" y="6"/>
                  </a:lnTo>
                  <a:lnTo>
                    <a:pt x="121" y="0"/>
                  </a:lnTo>
                  <a:lnTo>
                    <a:pt x="102" y="0"/>
                  </a:lnTo>
                  <a:lnTo>
                    <a:pt x="80" y="0"/>
                  </a:lnTo>
                  <a:lnTo>
                    <a:pt x="61" y="6"/>
                  </a:lnTo>
                  <a:lnTo>
                    <a:pt x="45" y="16"/>
                  </a:lnTo>
                  <a:lnTo>
                    <a:pt x="29" y="30"/>
                  </a:lnTo>
                  <a:lnTo>
                    <a:pt x="18" y="43"/>
                  </a:lnTo>
                  <a:lnTo>
                    <a:pt x="8" y="59"/>
                  </a:lnTo>
                  <a:lnTo>
                    <a:pt x="2" y="78"/>
                  </a:lnTo>
                  <a:lnTo>
                    <a:pt x="0" y="100"/>
                  </a:lnTo>
                  <a:lnTo>
                    <a:pt x="2" y="121"/>
                  </a:lnTo>
                  <a:lnTo>
                    <a:pt x="8" y="140"/>
                  </a:lnTo>
                  <a:lnTo>
                    <a:pt x="18" y="156"/>
                  </a:lnTo>
                  <a:lnTo>
                    <a:pt x="29" y="170"/>
                  </a:lnTo>
                  <a:lnTo>
                    <a:pt x="45" y="183"/>
                  </a:lnTo>
                  <a:lnTo>
                    <a:pt x="61" y="191"/>
                  </a:lnTo>
                  <a:lnTo>
                    <a:pt x="80" y="199"/>
                  </a:lnTo>
                  <a:lnTo>
                    <a:pt x="102" y="199"/>
                  </a:lnTo>
                  <a:lnTo>
                    <a:pt x="121" y="199"/>
                  </a:lnTo>
                  <a:lnTo>
                    <a:pt x="139" y="191"/>
                  </a:lnTo>
                  <a:lnTo>
                    <a:pt x="158" y="183"/>
                  </a:lnTo>
                  <a:lnTo>
                    <a:pt x="172" y="170"/>
                  </a:lnTo>
                  <a:lnTo>
                    <a:pt x="185" y="156"/>
                  </a:lnTo>
                  <a:lnTo>
                    <a:pt x="193" y="140"/>
                  </a:lnTo>
                  <a:lnTo>
                    <a:pt x="199" y="121"/>
                  </a:lnTo>
                  <a:lnTo>
                    <a:pt x="201" y="10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22" name="Freeform 95"/>
            <p:cNvSpPr>
              <a:spLocks/>
            </p:cNvSpPr>
            <p:nvPr/>
          </p:nvSpPr>
          <p:spPr bwMode="auto">
            <a:xfrm>
              <a:off x="3671" y="2502"/>
              <a:ext cx="202" cy="199"/>
            </a:xfrm>
            <a:custGeom>
              <a:avLst/>
              <a:gdLst>
                <a:gd name="T0" fmla="*/ 202 w 202"/>
                <a:gd name="T1" fmla="*/ 99 h 199"/>
                <a:gd name="T2" fmla="*/ 199 w 202"/>
                <a:gd name="T3" fmla="*/ 78 h 199"/>
                <a:gd name="T4" fmla="*/ 194 w 202"/>
                <a:gd name="T5" fmla="*/ 59 h 199"/>
                <a:gd name="T6" fmla="*/ 186 w 202"/>
                <a:gd name="T7" fmla="*/ 43 h 199"/>
                <a:gd name="T8" fmla="*/ 172 w 202"/>
                <a:gd name="T9" fmla="*/ 29 h 199"/>
                <a:gd name="T10" fmla="*/ 156 w 202"/>
                <a:gd name="T11" fmla="*/ 16 h 199"/>
                <a:gd name="T12" fmla="*/ 140 w 202"/>
                <a:gd name="T13" fmla="*/ 8 h 199"/>
                <a:gd name="T14" fmla="*/ 121 w 202"/>
                <a:gd name="T15" fmla="*/ 0 h 199"/>
                <a:gd name="T16" fmla="*/ 102 w 202"/>
                <a:gd name="T17" fmla="*/ 0 h 199"/>
                <a:gd name="T18" fmla="*/ 81 w 202"/>
                <a:gd name="T19" fmla="*/ 0 h 199"/>
                <a:gd name="T20" fmla="*/ 62 w 202"/>
                <a:gd name="T21" fmla="*/ 8 h 199"/>
                <a:gd name="T22" fmla="*/ 46 w 202"/>
                <a:gd name="T23" fmla="*/ 16 h 199"/>
                <a:gd name="T24" fmla="*/ 30 w 202"/>
                <a:gd name="T25" fmla="*/ 29 h 199"/>
                <a:gd name="T26" fmla="*/ 19 w 202"/>
                <a:gd name="T27" fmla="*/ 43 h 199"/>
                <a:gd name="T28" fmla="*/ 8 w 202"/>
                <a:gd name="T29" fmla="*/ 59 h 199"/>
                <a:gd name="T30" fmla="*/ 3 w 202"/>
                <a:gd name="T31" fmla="*/ 78 h 199"/>
                <a:gd name="T32" fmla="*/ 0 w 202"/>
                <a:gd name="T33" fmla="*/ 99 h 199"/>
                <a:gd name="T34" fmla="*/ 3 w 202"/>
                <a:gd name="T35" fmla="*/ 118 h 199"/>
                <a:gd name="T36" fmla="*/ 8 w 202"/>
                <a:gd name="T37" fmla="*/ 140 h 199"/>
                <a:gd name="T38" fmla="*/ 19 w 202"/>
                <a:gd name="T39" fmla="*/ 156 h 199"/>
                <a:gd name="T40" fmla="*/ 30 w 202"/>
                <a:gd name="T41" fmla="*/ 169 h 199"/>
                <a:gd name="T42" fmla="*/ 46 w 202"/>
                <a:gd name="T43" fmla="*/ 183 h 199"/>
                <a:gd name="T44" fmla="*/ 62 w 202"/>
                <a:gd name="T45" fmla="*/ 191 h 199"/>
                <a:gd name="T46" fmla="*/ 81 w 202"/>
                <a:gd name="T47" fmla="*/ 199 h 199"/>
                <a:gd name="T48" fmla="*/ 102 w 202"/>
                <a:gd name="T49" fmla="*/ 199 h 199"/>
                <a:gd name="T50" fmla="*/ 121 w 202"/>
                <a:gd name="T51" fmla="*/ 199 h 199"/>
                <a:gd name="T52" fmla="*/ 140 w 202"/>
                <a:gd name="T53" fmla="*/ 191 h 199"/>
                <a:gd name="T54" fmla="*/ 156 w 202"/>
                <a:gd name="T55" fmla="*/ 183 h 199"/>
                <a:gd name="T56" fmla="*/ 172 w 202"/>
                <a:gd name="T57" fmla="*/ 169 h 199"/>
                <a:gd name="T58" fmla="*/ 186 w 202"/>
                <a:gd name="T59" fmla="*/ 156 h 199"/>
                <a:gd name="T60" fmla="*/ 194 w 202"/>
                <a:gd name="T61" fmla="*/ 140 h 199"/>
                <a:gd name="T62" fmla="*/ 199 w 202"/>
                <a:gd name="T63" fmla="*/ 118 h 199"/>
                <a:gd name="T64" fmla="*/ 202 w 202"/>
                <a:gd name="T65" fmla="*/ 99 h 1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2"/>
                <a:gd name="T100" fmla="*/ 0 h 199"/>
                <a:gd name="T101" fmla="*/ 202 w 202"/>
                <a:gd name="T102" fmla="*/ 199 h 1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2" h="199">
                  <a:moveTo>
                    <a:pt x="202" y="99"/>
                  </a:moveTo>
                  <a:lnTo>
                    <a:pt x="199" y="78"/>
                  </a:lnTo>
                  <a:lnTo>
                    <a:pt x="194" y="59"/>
                  </a:lnTo>
                  <a:lnTo>
                    <a:pt x="186" y="43"/>
                  </a:lnTo>
                  <a:lnTo>
                    <a:pt x="172" y="29"/>
                  </a:lnTo>
                  <a:lnTo>
                    <a:pt x="156" y="16"/>
                  </a:lnTo>
                  <a:lnTo>
                    <a:pt x="140" y="8"/>
                  </a:lnTo>
                  <a:lnTo>
                    <a:pt x="121" y="0"/>
                  </a:lnTo>
                  <a:lnTo>
                    <a:pt x="102" y="0"/>
                  </a:lnTo>
                  <a:lnTo>
                    <a:pt x="81" y="0"/>
                  </a:lnTo>
                  <a:lnTo>
                    <a:pt x="62" y="8"/>
                  </a:lnTo>
                  <a:lnTo>
                    <a:pt x="46" y="16"/>
                  </a:lnTo>
                  <a:lnTo>
                    <a:pt x="30" y="29"/>
                  </a:lnTo>
                  <a:lnTo>
                    <a:pt x="19" y="43"/>
                  </a:lnTo>
                  <a:lnTo>
                    <a:pt x="8" y="59"/>
                  </a:lnTo>
                  <a:lnTo>
                    <a:pt x="3" y="78"/>
                  </a:lnTo>
                  <a:lnTo>
                    <a:pt x="0" y="99"/>
                  </a:lnTo>
                  <a:lnTo>
                    <a:pt x="3" y="118"/>
                  </a:lnTo>
                  <a:lnTo>
                    <a:pt x="8" y="140"/>
                  </a:lnTo>
                  <a:lnTo>
                    <a:pt x="19" y="156"/>
                  </a:lnTo>
                  <a:lnTo>
                    <a:pt x="30" y="169"/>
                  </a:lnTo>
                  <a:lnTo>
                    <a:pt x="46" y="183"/>
                  </a:lnTo>
                  <a:lnTo>
                    <a:pt x="62" y="191"/>
                  </a:lnTo>
                  <a:lnTo>
                    <a:pt x="81" y="199"/>
                  </a:lnTo>
                  <a:lnTo>
                    <a:pt x="102" y="199"/>
                  </a:lnTo>
                  <a:lnTo>
                    <a:pt x="121" y="199"/>
                  </a:lnTo>
                  <a:lnTo>
                    <a:pt x="140" y="191"/>
                  </a:lnTo>
                  <a:lnTo>
                    <a:pt x="156" y="183"/>
                  </a:lnTo>
                  <a:lnTo>
                    <a:pt x="172" y="169"/>
                  </a:lnTo>
                  <a:lnTo>
                    <a:pt x="186" y="156"/>
                  </a:lnTo>
                  <a:lnTo>
                    <a:pt x="194" y="140"/>
                  </a:lnTo>
                  <a:lnTo>
                    <a:pt x="199" y="118"/>
                  </a:lnTo>
                  <a:lnTo>
                    <a:pt x="202" y="9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23" name="Freeform 96"/>
            <p:cNvSpPr>
              <a:spLocks/>
            </p:cNvSpPr>
            <p:nvPr/>
          </p:nvSpPr>
          <p:spPr bwMode="auto">
            <a:xfrm>
              <a:off x="4419" y="2263"/>
              <a:ext cx="202" cy="201"/>
            </a:xfrm>
            <a:custGeom>
              <a:avLst/>
              <a:gdLst>
                <a:gd name="T0" fmla="*/ 202 w 202"/>
                <a:gd name="T1" fmla="*/ 102 h 201"/>
                <a:gd name="T2" fmla="*/ 199 w 202"/>
                <a:gd name="T3" fmla="*/ 80 h 201"/>
                <a:gd name="T4" fmla="*/ 194 w 202"/>
                <a:gd name="T5" fmla="*/ 61 h 201"/>
                <a:gd name="T6" fmla="*/ 186 w 202"/>
                <a:gd name="T7" fmla="*/ 45 h 201"/>
                <a:gd name="T8" fmla="*/ 172 w 202"/>
                <a:gd name="T9" fmla="*/ 29 h 201"/>
                <a:gd name="T10" fmla="*/ 159 w 202"/>
                <a:gd name="T11" fmla="*/ 18 h 201"/>
                <a:gd name="T12" fmla="*/ 140 w 202"/>
                <a:gd name="T13" fmla="*/ 8 h 201"/>
                <a:gd name="T14" fmla="*/ 121 w 202"/>
                <a:gd name="T15" fmla="*/ 2 h 201"/>
                <a:gd name="T16" fmla="*/ 102 w 202"/>
                <a:gd name="T17" fmla="*/ 0 h 201"/>
                <a:gd name="T18" fmla="*/ 81 w 202"/>
                <a:gd name="T19" fmla="*/ 2 h 201"/>
                <a:gd name="T20" fmla="*/ 62 w 202"/>
                <a:gd name="T21" fmla="*/ 8 h 201"/>
                <a:gd name="T22" fmla="*/ 46 w 202"/>
                <a:gd name="T23" fmla="*/ 18 h 201"/>
                <a:gd name="T24" fmla="*/ 30 w 202"/>
                <a:gd name="T25" fmla="*/ 29 h 201"/>
                <a:gd name="T26" fmla="*/ 19 w 202"/>
                <a:gd name="T27" fmla="*/ 45 h 201"/>
                <a:gd name="T28" fmla="*/ 8 w 202"/>
                <a:gd name="T29" fmla="*/ 61 h 201"/>
                <a:gd name="T30" fmla="*/ 3 w 202"/>
                <a:gd name="T31" fmla="*/ 80 h 201"/>
                <a:gd name="T32" fmla="*/ 0 w 202"/>
                <a:gd name="T33" fmla="*/ 102 h 201"/>
                <a:gd name="T34" fmla="*/ 3 w 202"/>
                <a:gd name="T35" fmla="*/ 121 h 201"/>
                <a:gd name="T36" fmla="*/ 8 w 202"/>
                <a:gd name="T37" fmla="*/ 139 h 201"/>
                <a:gd name="T38" fmla="*/ 19 w 202"/>
                <a:gd name="T39" fmla="*/ 158 h 201"/>
                <a:gd name="T40" fmla="*/ 30 w 202"/>
                <a:gd name="T41" fmla="*/ 172 h 201"/>
                <a:gd name="T42" fmla="*/ 46 w 202"/>
                <a:gd name="T43" fmla="*/ 185 h 201"/>
                <a:gd name="T44" fmla="*/ 62 w 202"/>
                <a:gd name="T45" fmla="*/ 193 h 201"/>
                <a:gd name="T46" fmla="*/ 81 w 202"/>
                <a:gd name="T47" fmla="*/ 199 h 201"/>
                <a:gd name="T48" fmla="*/ 102 w 202"/>
                <a:gd name="T49" fmla="*/ 201 h 201"/>
                <a:gd name="T50" fmla="*/ 121 w 202"/>
                <a:gd name="T51" fmla="*/ 199 h 201"/>
                <a:gd name="T52" fmla="*/ 140 w 202"/>
                <a:gd name="T53" fmla="*/ 193 h 201"/>
                <a:gd name="T54" fmla="*/ 159 w 202"/>
                <a:gd name="T55" fmla="*/ 185 h 201"/>
                <a:gd name="T56" fmla="*/ 172 w 202"/>
                <a:gd name="T57" fmla="*/ 172 h 201"/>
                <a:gd name="T58" fmla="*/ 186 w 202"/>
                <a:gd name="T59" fmla="*/ 158 h 201"/>
                <a:gd name="T60" fmla="*/ 194 w 202"/>
                <a:gd name="T61" fmla="*/ 139 h 201"/>
                <a:gd name="T62" fmla="*/ 199 w 202"/>
                <a:gd name="T63" fmla="*/ 121 h 201"/>
                <a:gd name="T64" fmla="*/ 202 w 202"/>
                <a:gd name="T65" fmla="*/ 102 h 20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2"/>
                <a:gd name="T100" fmla="*/ 0 h 201"/>
                <a:gd name="T101" fmla="*/ 202 w 202"/>
                <a:gd name="T102" fmla="*/ 201 h 20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2" h="201">
                  <a:moveTo>
                    <a:pt x="202" y="102"/>
                  </a:moveTo>
                  <a:lnTo>
                    <a:pt x="199" y="80"/>
                  </a:lnTo>
                  <a:lnTo>
                    <a:pt x="194" y="61"/>
                  </a:lnTo>
                  <a:lnTo>
                    <a:pt x="186" y="45"/>
                  </a:lnTo>
                  <a:lnTo>
                    <a:pt x="172" y="29"/>
                  </a:lnTo>
                  <a:lnTo>
                    <a:pt x="159" y="18"/>
                  </a:lnTo>
                  <a:lnTo>
                    <a:pt x="140" y="8"/>
                  </a:lnTo>
                  <a:lnTo>
                    <a:pt x="121" y="2"/>
                  </a:lnTo>
                  <a:lnTo>
                    <a:pt x="102" y="0"/>
                  </a:lnTo>
                  <a:lnTo>
                    <a:pt x="81" y="2"/>
                  </a:lnTo>
                  <a:lnTo>
                    <a:pt x="62" y="8"/>
                  </a:lnTo>
                  <a:lnTo>
                    <a:pt x="46" y="18"/>
                  </a:lnTo>
                  <a:lnTo>
                    <a:pt x="30" y="29"/>
                  </a:lnTo>
                  <a:lnTo>
                    <a:pt x="19" y="45"/>
                  </a:lnTo>
                  <a:lnTo>
                    <a:pt x="8" y="61"/>
                  </a:lnTo>
                  <a:lnTo>
                    <a:pt x="3" y="80"/>
                  </a:lnTo>
                  <a:lnTo>
                    <a:pt x="0" y="102"/>
                  </a:lnTo>
                  <a:lnTo>
                    <a:pt x="3" y="121"/>
                  </a:lnTo>
                  <a:lnTo>
                    <a:pt x="8" y="139"/>
                  </a:lnTo>
                  <a:lnTo>
                    <a:pt x="19" y="158"/>
                  </a:lnTo>
                  <a:lnTo>
                    <a:pt x="30" y="172"/>
                  </a:lnTo>
                  <a:lnTo>
                    <a:pt x="46" y="185"/>
                  </a:lnTo>
                  <a:lnTo>
                    <a:pt x="62" y="193"/>
                  </a:lnTo>
                  <a:lnTo>
                    <a:pt x="81" y="199"/>
                  </a:lnTo>
                  <a:lnTo>
                    <a:pt x="102" y="201"/>
                  </a:lnTo>
                  <a:lnTo>
                    <a:pt x="121" y="199"/>
                  </a:lnTo>
                  <a:lnTo>
                    <a:pt x="140" y="193"/>
                  </a:lnTo>
                  <a:lnTo>
                    <a:pt x="159" y="185"/>
                  </a:lnTo>
                  <a:lnTo>
                    <a:pt x="172" y="172"/>
                  </a:lnTo>
                  <a:lnTo>
                    <a:pt x="186" y="158"/>
                  </a:lnTo>
                  <a:lnTo>
                    <a:pt x="194" y="139"/>
                  </a:lnTo>
                  <a:lnTo>
                    <a:pt x="199" y="121"/>
                  </a:lnTo>
                  <a:lnTo>
                    <a:pt x="202" y="10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24" name="Freeform 97"/>
            <p:cNvSpPr>
              <a:spLocks/>
            </p:cNvSpPr>
            <p:nvPr/>
          </p:nvSpPr>
          <p:spPr bwMode="auto">
            <a:xfrm>
              <a:off x="4406" y="1671"/>
              <a:ext cx="199" cy="202"/>
            </a:xfrm>
            <a:custGeom>
              <a:avLst/>
              <a:gdLst>
                <a:gd name="T0" fmla="*/ 199 w 199"/>
                <a:gd name="T1" fmla="*/ 99 h 202"/>
                <a:gd name="T2" fmla="*/ 199 w 199"/>
                <a:gd name="T3" fmla="*/ 81 h 202"/>
                <a:gd name="T4" fmla="*/ 191 w 199"/>
                <a:gd name="T5" fmla="*/ 62 h 202"/>
                <a:gd name="T6" fmla="*/ 183 w 199"/>
                <a:gd name="T7" fmla="*/ 43 h 202"/>
                <a:gd name="T8" fmla="*/ 169 w 199"/>
                <a:gd name="T9" fmla="*/ 29 h 202"/>
                <a:gd name="T10" fmla="*/ 156 w 199"/>
                <a:gd name="T11" fmla="*/ 16 h 202"/>
                <a:gd name="T12" fmla="*/ 137 w 199"/>
                <a:gd name="T13" fmla="*/ 8 h 202"/>
                <a:gd name="T14" fmla="*/ 118 w 199"/>
                <a:gd name="T15" fmla="*/ 3 h 202"/>
                <a:gd name="T16" fmla="*/ 99 w 199"/>
                <a:gd name="T17" fmla="*/ 0 h 202"/>
                <a:gd name="T18" fmla="*/ 78 w 199"/>
                <a:gd name="T19" fmla="*/ 3 h 202"/>
                <a:gd name="T20" fmla="*/ 59 w 199"/>
                <a:gd name="T21" fmla="*/ 8 h 202"/>
                <a:gd name="T22" fmla="*/ 43 w 199"/>
                <a:gd name="T23" fmla="*/ 16 h 202"/>
                <a:gd name="T24" fmla="*/ 29 w 199"/>
                <a:gd name="T25" fmla="*/ 29 h 202"/>
                <a:gd name="T26" fmla="*/ 16 w 199"/>
                <a:gd name="T27" fmla="*/ 43 h 202"/>
                <a:gd name="T28" fmla="*/ 8 w 199"/>
                <a:gd name="T29" fmla="*/ 62 h 202"/>
                <a:gd name="T30" fmla="*/ 0 w 199"/>
                <a:gd name="T31" fmla="*/ 81 h 202"/>
                <a:gd name="T32" fmla="*/ 0 w 199"/>
                <a:gd name="T33" fmla="*/ 99 h 202"/>
                <a:gd name="T34" fmla="*/ 0 w 199"/>
                <a:gd name="T35" fmla="*/ 121 h 202"/>
                <a:gd name="T36" fmla="*/ 8 w 199"/>
                <a:gd name="T37" fmla="*/ 140 h 202"/>
                <a:gd name="T38" fmla="*/ 16 w 199"/>
                <a:gd name="T39" fmla="*/ 156 h 202"/>
                <a:gd name="T40" fmla="*/ 29 w 199"/>
                <a:gd name="T41" fmla="*/ 172 h 202"/>
                <a:gd name="T42" fmla="*/ 43 w 199"/>
                <a:gd name="T43" fmla="*/ 183 h 202"/>
                <a:gd name="T44" fmla="*/ 59 w 199"/>
                <a:gd name="T45" fmla="*/ 194 h 202"/>
                <a:gd name="T46" fmla="*/ 78 w 199"/>
                <a:gd name="T47" fmla="*/ 199 h 202"/>
                <a:gd name="T48" fmla="*/ 99 w 199"/>
                <a:gd name="T49" fmla="*/ 202 h 202"/>
                <a:gd name="T50" fmla="*/ 118 w 199"/>
                <a:gd name="T51" fmla="*/ 199 h 202"/>
                <a:gd name="T52" fmla="*/ 137 w 199"/>
                <a:gd name="T53" fmla="*/ 194 h 202"/>
                <a:gd name="T54" fmla="*/ 156 w 199"/>
                <a:gd name="T55" fmla="*/ 183 h 202"/>
                <a:gd name="T56" fmla="*/ 169 w 199"/>
                <a:gd name="T57" fmla="*/ 172 h 202"/>
                <a:gd name="T58" fmla="*/ 183 w 199"/>
                <a:gd name="T59" fmla="*/ 156 h 202"/>
                <a:gd name="T60" fmla="*/ 191 w 199"/>
                <a:gd name="T61" fmla="*/ 140 h 202"/>
                <a:gd name="T62" fmla="*/ 199 w 199"/>
                <a:gd name="T63" fmla="*/ 121 h 202"/>
                <a:gd name="T64" fmla="*/ 199 w 199"/>
                <a:gd name="T65" fmla="*/ 99 h 20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"/>
                <a:gd name="T100" fmla="*/ 0 h 202"/>
                <a:gd name="T101" fmla="*/ 199 w 199"/>
                <a:gd name="T102" fmla="*/ 202 h 20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" h="202">
                  <a:moveTo>
                    <a:pt x="199" y="99"/>
                  </a:moveTo>
                  <a:lnTo>
                    <a:pt x="199" y="81"/>
                  </a:lnTo>
                  <a:lnTo>
                    <a:pt x="191" y="62"/>
                  </a:lnTo>
                  <a:lnTo>
                    <a:pt x="183" y="43"/>
                  </a:lnTo>
                  <a:lnTo>
                    <a:pt x="169" y="29"/>
                  </a:lnTo>
                  <a:lnTo>
                    <a:pt x="156" y="16"/>
                  </a:lnTo>
                  <a:lnTo>
                    <a:pt x="137" y="8"/>
                  </a:lnTo>
                  <a:lnTo>
                    <a:pt x="118" y="3"/>
                  </a:lnTo>
                  <a:lnTo>
                    <a:pt x="99" y="0"/>
                  </a:lnTo>
                  <a:lnTo>
                    <a:pt x="78" y="3"/>
                  </a:lnTo>
                  <a:lnTo>
                    <a:pt x="59" y="8"/>
                  </a:lnTo>
                  <a:lnTo>
                    <a:pt x="43" y="16"/>
                  </a:lnTo>
                  <a:lnTo>
                    <a:pt x="29" y="29"/>
                  </a:lnTo>
                  <a:lnTo>
                    <a:pt x="16" y="43"/>
                  </a:lnTo>
                  <a:lnTo>
                    <a:pt x="8" y="62"/>
                  </a:lnTo>
                  <a:lnTo>
                    <a:pt x="0" y="81"/>
                  </a:lnTo>
                  <a:lnTo>
                    <a:pt x="0" y="99"/>
                  </a:lnTo>
                  <a:lnTo>
                    <a:pt x="0" y="121"/>
                  </a:lnTo>
                  <a:lnTo>
                    <a:pt x="8" y="140"/>
                  </a:lnTo>
                  <a:lnTo>
                    <a:pt x="16" y="156"/>
                  </a:lnTo>
                  <a:lnTo>
                    <a:pt x="29" y="172"/>
                  </a:lnTo>
                  <a:lnTo>
                    <a:pt x="43" y="183"/>
                  </a:lnTo>
                  <a:lnTo>
                    <a:pt x="59" y="194"/>
                  </a:lnTo>
                  <a:lnTo>
                    <a:pt x="78" y="199"/>
                  </a:lnTo>
                  <a:lnTo>
                    <a:pt x="99" y="202"/>
                  </a:lnTo>
                  <a:lnTo>
                    <a:pt x="118" y="199"/>
                  </a:lnTo>
                  <a:lnTo>
                    <a:pt x="137" y="194"/>
                  </a:lnTo>
                  <a:lnTo>
                    <a:pt x="156" y="183"/>
                  </a:lnTo>
                  <a:lnTo>
                    <a:pt x="169" y="172"/>
                  </a:lnTo>
                  <a:lnTo>
                    <a:pt x="183" y="156"/>
                  </a:lnTo>
                  <a:lnTo>
                    <a:pt x="191" y="140"/>
                  </a:lnTo>
                  <a:lnTo>
                    <a:pt x="199" y="121"/>
                  </a:lnTo>
                  <a:lnTo>
                    <a:pt x="199" y="9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25" name="Freeform 100"/>
            <p:cNvSpPr>
              <a:spLocks/>
            </p:cNvSpPr>
            <p:nvPr/>
          </p:nvSpPr>
          <p:spPr bwMode="auto">
            <a:xfrm>
              <a:off x="4742" y="1743"/>
              <a:ext cx="67" cy="54"/>
            </a:xfrm>
            <a:custGeom>
              <a:avLst/>
              <a:gdLst>
                <a:gd name="T0" fmla="*/ 0 w 67"/>
                <a:gd name="T1" fmla="*/ 27 h 54"/>
                <a:gd name="T2" fmla="*/ 0 w 67"/>
                <a:gd name="T3" fmla="*/ 54 h 54"/>
                <a:gd name="T4" fmla="*/ 67 w 67"/>
                <a:gd name="T5" fmla="*/ 27 h 54"/>
                <a:gd name="T6" fmla="*/ 0 w 67"/>
                <a:gd name="T7" fmla="*/ 0 h 54"/>
                <a:gd name="T8" fmla="*/ 0 w 67"/>
                <a:gd name="T9" fmla="*/ 2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54"/>
                <a:gd name="T17" fmla="*/ 67 w 67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54">
                  <a:moveTo>
                    <a:pt x="0" y="27"/>
                  </a:moveTo>
                  <a:lnTo>
                    <a:pt x="0" y="54"/>
                  </a:lnTo>
                  <a:lnTo>
                    <a:pt x="67" y="27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26" name="Line 101"/>
            <p:cNvSpPr>
              <a:spLocks noChangeShapeType="1"/>
            </p:cNvSpPr>
            <p:nvPr/>
          </p:nvSpPr>
          <p:spPr bwMode="auto">
            <a:xfrm flipH="1">
              <a:off x="4602" y="1770"/>
              <a:ext cx="1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27" name="Freeform 102"/>
            <p:cNvSpPr>
              <a:spLocks/>
            </p:cNvSpPr>
            <p:nvPr/>
          </p:nvSpPr>
          <p:spPr bwMode="auto">
            <a:xfrm>
              <a:off x="4753" y="2343"/>
              <a:ext cx="67" cy="54"/>
            </a:xfrm>
            <a:custGeom>
              <a:avLst/>
              <a:gdLst>
                <a:gd name="T0" fmla="*/ 0 w 67"/>
                <a:gd name="T1" fmla="*/ 27 h 54"/>
                <a:gd name="T2" fmla="*/ 0 w 67"/>
                <a:gd name="T3" fmla="*/ 54 h 54"/>
                <a:gd name="T4" fmla="*/ 67 w 67"/>
                <a:gd name="T5" fmla="*/ 27 h 54"/>
                <a:gd name="T6" fmla="*/ 0 w 67"/>
                <a:gd name="T7" fmla="*/ 0 h 54"/>
                <a:gd name="T8" fmla="*/ 0 w 67"/>
                <a:gd name="T9" fmla="*/ 2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54"/>
                <a:gd name="T17" fmla="*/ 67 w 67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54">
                  <a:moveTo>
                    <a:pt x="0" y="27"/>
                  </a:moveTo>
                  <a:lnTo>
                    <a:pt x="0" y="54"/>
                  </a:lnTo>
                  <a:lnTo>
                    <a:pt x="67" y="27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28" name="Line 103"/>
            <p:cNvSpPr>
              <a:spLocks noChangeShapeType="1"/>
            </p:cNvSpPr>
            <p:nvPr/>
          </p:nvSpPr>
          <p:spPr bwMode="auto">
            <a:xfrm flipH="1">
              <a:off x="4613" y="2370"/>
              <a:ext cx="1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29" name="Freeform 108"/>
            <p:cNvSpPr>
              <a:spLocks/>
            </p:cNvSpPr>
            <p:nvPr/>
          </p:nvSpPr>
          <p:spPr bwMode="auto">
            <a:xfrm>
              <a:off x="3577" y="1588"/>
              <a:ext cx="72" cy="53"/>
            </a:xfrm>
            <a:custGeom>
              <a:avLst/>
              <a:gdLst>
                <a:gd name="T0" fmla="*/ 5 w 72"/>
                <a:gd name="T1" fmla="*/ 26 h 53"/>
                <a:gd name="T2" fmla="*/ 11 w 72"/>
                <a:gd name="T3" fmla="*/ 53 h 53"/>
                <a:gd name="T4" fmla="*/ 72 w 72"/>
                <a:gd name="T5" fmla="*/ 13 h 53"/>
                <a:gd name="T6" fmla="*/ 0 w 72"/>
                <a:gd name="T7" fmla="*/ 0 h 53"/>
                <a:gd name="T8" fmla="*/ 5 w 72"/>
                <a:gd name="T9" fmla="*/ 26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"/>
                <a:gd name="T16" fmla="*/ 0 h 53"/>
                <a:gd name="T17" fmla="*/ 72 w 72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" h="53">
                  <a:moveTo>
                    <a:pt x="5" y="26"/>
                  </a:moveTo>
                  <a:lnTo>
                    <a:pt x="11" y="53"/>
                  </a:lnTo>
                  <a:lnTo>
                    <a:pt x="72" y="13"/>
                  </a:lnTo>
                  <a:lnTo>
                    <a:pt x="0" y="0"/>
                  </a:lnTo>
                  <a:lnTo>
                    <a:pt x="5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30" name="Line 109"/>
            <p:cNvSpPr>
              <a:spLocks noChangeShapeType="1"/>
            </p:cNvSpPr>
            <p:nvPr/>
          </p:nvSpPr>
          <p:spPr bwMode="auto">
            <a:xfrm flipH="1">
              <a:off x="3133" y="1614"/>
              <a:ext cx="449" cy="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31" name="Freeform 110"/>
            <p:cNvSpPr>
              <a:spLocks/>
            </p:cNvSpPr>
            <p:nvPr/>
          </p:nvSpPr>
          <p:spPr bwMode="auto">
            <a:xfrm>
              <a:off x="3585" y="1652"/>
              <a:ext cx="73" cy="51"/>
            </a:xfrm>
            <a:custGeom>
              <a:avLst/>
              <a:gdLst>
                <a:gd name="T0" fmla="*/ 11 w 73"/>
                <a:gd name="T1" fmla="*/ 24 h 51"/>
                <a:gd name="T2" fmla="*/ 21 w 73"/>
                <a:gd name="T3" fmla="*/ 51 h 51"/>
                <a:gd name="T4" fmla="*/ 73 w 73"/>
                <a:gd name="T5" fmla="*/ 0 h 51"/>
                <a:gd name="T6" fmla="*/ 0 w 73"/>
                <a:gd name="T7" fmla="*/ 0 h 51"/>
                <a:gd name="T8" fmla="*/ 11 w 73"/>
                <a:gd name="T9" fmla="*/ 24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"/>
                <a:gd name="T16" fmla="*/ 0 h 51"/>
                <a:gd name="T17" fmla="*/ 73 w 73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" h="51">
                  <a:moveTo>
                    <a:pt x="11" y="24"/>
                  </a:moveTo>
                  <a:lnTo>
                    <a:pt x="21" y="51"/>
                  </a:lnTo>
                  <a:lnTo>
                    <a:pt x="73" y="0"/>
                  </a:lnTo>
                  <a:lnTo>
                    <a:pt x="0" y="0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32" name="Line 111"/>
            <p:cNvSpPr>
              <a:spLocks noChangeShapeType="1"/>
            </p:cNvSpPr>
            <p:nvPr/>
          </p:nvSpPr>
          <p:spPr bwMode="auto">
            <a:xfrm flipH="1">
              <a:off x="3133" y="1676"/>
              <a:ext cx="463" cy="17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33" name="Freeform 112"/>
            <p:cNvSpPr>
              <a:spLocks/>
            </p:cNvSpPr>
            <p:nvPr/>
          </p:nvSpPr>
          <p:spPr bwMode="auto">
            <a:xfrm>
              <a:off x="3614" y="1679"/>
              <a:ext cx="65" cy="67"/>
            </a:xfrm>
            <a:custGeom>
              <a:avLst/>
              <a:gdLst>
                <a:gd name="T0" fmla="*/ 19 w 65"/>
                <a:gd name="T1" fmla="*/ 48 h 67"/>
                <a:gd name="T2" fmla="*/ 38 w 65"/>
                <a:gd name="T3" fmla="*/ 67 h 67"/>
                <a:gd name="T4" fmla="*/ 65 w 65"/>
                <a:gd name="T5" fmla="*/ 0 h 67"/>
                <a:gd name="T6" fmla="*/ 0 w 65"/>
                <a:gd name="T7" fmla="*/ 30 h 67"/>
                <a:gd name="T8" fmla="*/ 19 w 65"/>
                <a:gd name="T9" fmla="*/ 48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67"/>
                <a:gd name="T17" fmla="*/ 65 w 65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67">
                  <a:moveTo>
                    <a:pt x="19" y="48"/>
                  </a:moveTo>
                  <a:lnTo>
                    <a:pt x="38" y="67"/>
                  </a:lnTo>
                  <a:lnTo>
                    <a:pt x="65" y="0"/>
                  </a:lnTo>
                  <a:lnTo>
                    <a:pt x="0" y="30"/>
                  </a:lnTo>
                  <a:lnTo>
                    <a:pt x="19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34" name="Line 113"/>
            <p:cNvSpPr>
              <a:spLocks noChangeShapeType="1"/>
            </p:cNvSpPr>
            <p:nvPr/>
          </p:nvSpPr>
          <p:spPr bwMode="auto">
            <a:xfrm flipH="1">
              <a:off x="3127" y="1727"/>
              <a:ext cx="506" cy="5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35" name="Freeform 114"/>
            <p:cNvSpPr>
              <a:spLocks/>
            </p:cNvSpPr>
            <p:nvPr/>
          </p:nvSpPr>
          <p:spPr bwMode="auto">
            <a:xfrm>
              <a:off x="3647" y="1706"/>
              <a:ext cx="64" cy="67"/>
            </a:xfrm>
            <a:custGeom>
              <a:avLst/>
              <a:gdLst>
                <a:gd name="T0" fmla="*/ 21 w 64"/>
                <a:gd name="T1" fmla="*/ 51 h 67"/>
                <a:gd name="T2" fmla="*/ 43 w 64"/>
                <a:gd name="T3" fmla="*/ 67 h 67"/>
                <a:gd name="T4" fmla="*/ 64 w 64"/>
                <a:gd name="T5" fmla="*/ 0 h 67"/>
                <a:gd name="T6" fmla="*/ 0 w 64"/>
                <a:gd name="T7" fmla="*/ 35 h 67"/>
                <a:gd name="T8" fmla="*/ 21 w 64"/>
                <a:gd name="T9" fmla="*/ 51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67"/>
                <a:gd name="T17" fmla="*/ 64 w 64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67">
                  <a:moveTo>
                    <a:pt x="21" y="51"/>
                  </a:moveTo>
                  <a:lnTo>
                    <a:pt x="43" y="67"/>
                  </a:lnTo>
                  <a:lnTo>
                    <a:pt x="64" y="0"/>
                  </a:lnTo>
                  <a:lnTo>
                    <a:pt x="0" y="35"/>
                  </a:lnTo>
                  <a:lnTo>
                    <a:pt x="21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36" name="Line 115"/>
            <p:cNvSpPr>
              <a:spLocks noChangeShapeType="1"/>
            </p:cNvSpPr>
            <p:nvPr/>
          </p:nvSpPr>
          <p:spPr bwMode="auto">
            <a:xfrm flipH="1">
              <a:off x="3133" y="1757"/>
              <a:ext cx="535" cy="6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37" name="Freeform 116"/>
            <p:cNvSpPr>
              <a:spLocks/>
            </p:cNvSpPr>
            <p:nvPr/>
          </p:nvSpPr>
          <p:spPr bwMode="auto">
            <a:xfrm>
              <a:off x="3663" y="2435"/>
              <a:ext cx="62" cy="70"/>
            </a:xfrm>
            <a:custGeom>
              <a:avLst/>
              <a:gdLst>
                <a:gd name="T0" fmla="*/ 21 w 62"/>
                <a:gd name="T1" fmla="*/ 16 h 70"/>
                <a:gd name="T2" fmla="*/ 0 w 62"/>
                <a:gd name="T3" fmla="*/ 32 h 70"/>
                <a:gd name="T4" fmla="*/ 62 w 62"/>
                <a:gd name="T5" fmla="*/ 70 h 70"/>
                <a:gd name="T6" fmla="*/ 43 w 62"/>
                <a:gd name="T7" fmla="*/ 0 h 70"/>
                <a:gd name="T8" fmla="*/ 21 w 62"/>
                <a:gd name="T9" fmla="*/ 16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70"/>
                <a:gd name="T17" fmla="*/ 62 w 62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70">
                  <a:moveTo>
                    <a:pt x="21" y="16"/>
                  </a:moveTo>
                  <a:lnTo>
                    <a:pt x="0" y="32"/>
                  </a:lnTo>
                  <a:lnTo>
                    <a:pt x="62" y="70"/>
                  </a:lnTo>
                  <a:lnTo>
                    <a:pt x="43" y="0"/>
                  </a:lnTo>
                  <a:lnTo>
                    <a:pt x="21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38" name="Line 117"/>
            <p:cNvSpPr>
              <a:spLocks noChangeShapeType="1"/>
            </p:cNvSpPr>
            <p:nvPr/>
          </p:nvSpPr>
          <p:spPr bwMode="auto">
            <a:xfrm flipH="1" flipV="1">
              <a:off x="3127" y="1709"/>
              <a:ext cx="557" cy="7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39" name="Freeform 118"/>
            <p:cNvSpPr>
              <a:spLocks/>
            </p:cNvSpPr>
            <p:nvPr/>
          </p:nvSpPr>
          <p:spPr bwMode="auto">
            <a:xfrm>
              <a:off x="3625" y="2467"/>
              <a:ext cx="65" cy="67"/>
            </a:xfrm>
            <a:custGeom>
              <a:avLst/>
              <a:gdLst>
                <a:gd name="T0" fmla="*/ 22 w 65"/>
                <a:gd name="T1" fmla="*/ 16 h 67"/>
                <a:gd name="T2" fmla="*/ 0 w 65"/>
                <a:gd name="T3" fmla="*/ 35 h 67"/>
                <a:gd name="T4" fmla="*/ 65 w 65"/>
                <a:gd name="T5" fmla="*/ 67 h 67"/>
                <a:gd name="T6" fmla="*/ 41 w 65"/>
                <a:gd name="T7" fmla="*/ 0 h 67"/>
                <a:gd name="T8" fmla="*/ 22 w 65"/>
                <a:gd name="T9" fmla="*/ 16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67"/>
                <a:gd name="T17" fmla="*/ 65 w 65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67">
                  <a:moveTo>
                    <a:pt x="22" y="16"/>
                  </a:moveTo>
                  <a:lnTo>
                    <a:pt x="0" y="35"/>
                  </a:lnTo>
                  <a:lnTo>
                    <a:pt x="65" y="67"/>
                  </a:lnTo>
                  <a:lnTo>
                    <a:pt x="41" y="0"/>
                  </a:lnTo>
                  <a:lnTo>
                    <a:pt x="22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40" name="Line 119"/>
            <p:cNvSpPr>
              <a:spLocks noChangeShapeType="1"/>
            </p:cNvSpPr>
            <p:nvPr/>
          </p:nvSpPr>
          <p:spPr bwMode="auto">
            <a:xfrm flipH="1" flipV="1">
              <a:off x="3133" y="1881"/>
              <a:ext cx="514" cy="60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41" name="Freeform 120"/>
            <p:cNvSpPr>
              <a:spLocks/>
            </p:cNvSpPr>
            <p:nvPr/>
          </p:nvSpPr>
          <p:spPr bwMode="auto">
            <a:xfrm>
              <a:off x="3593" y="2507"/>
              <a:ext cx="70" cy="54"/>
            </a:xfrm>
            <a:custGeom>
              <a:avLst/>
              <a:gdLst>
                <a:gd name="T0" fmla="*/ 11 w 70"/>
                <a:gd name="T1" fmla="*/ 24 h 54"/>
                <a:gd name="T2" fmla="*/ 0 w 70"/>
                <a:gd name="T3" fmla="*/ 49 h 54"/>
                <a:gd name="T4" fmla="*/ 70 w 70"/>
                <a:gd name="T5" fmla="*/ 54 h 54"/>
                <a:gd name="T6" fmla="*/ 24 w 70"/>
                <a:gd name="T7" fmla="*/ 0 h 54"/>
                <a:gd name="T8" fmla="*/ 11 w 70"/>
                <a:gd name="T9" fmla="*/ 24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"/>
                <a:gd name="T16" fmla="*/ 0 h 54"/>
                <a:gd name="T17" fmla="*/ 70 w 70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" h="54">
                  <a:moveTo>
                    <a:pt x="11" y="24"/>
                  </a:moveTo>
                  <a:lnTo>
                    <a:pt x="0" y="49"/>
                  </a:lnTo>
                  <a:lnTo>
                    <a:pt x="70" y="54"/>
                  </a:lnTo>
                  <a:lnTo>
                    <a:pt x="24" y="0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42" name="Line 121"/>
            <p:cNvSpPr>
              <a:spLocks noChangeShapeType="1"/>
            </p:cNvSpPr>
            <p:nvPr/>
          </p:nvSpPr>
          <p:spPr bwMode="auto">
            <a:xfrm flipH="1" flipV="1">
              <a:off x="3133" y="2292"/>
              <a:ext cx="471" cy="2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43" name="Freeform 122"/>
            <p:cNvSpPr>
              <a:spLocks/>
            </p:cNvSpPr>
            <p:nvPr/>
          </p:nvSpPr>
          <p:spPr bwMode="auto">
            <a:xfrm>
              <a:off x="3582" y="2553"/>
              <a:ext cx="73" cy="51"/>
            </a:xfrm>
            <a:custGeom>
              <a:avLst/>
              <a:gdLst>
                <a:gd name="T0" fmla="*/ 6 w 73"/>
                <a:gd name="T1" fmla="*/ 27 h 51"/>
                <a:gd name="T2" fmla="*/ 0 w 73"/>
                <a:gd name="T3" fmla="*/ 51 h 51"/>
                <a:gd name="T4" fmla="*/ 73 w 73"/>
                <a:gd name="T5" fmla="*/ 43 h 51"/>
                <a:gd name="T6" fmla="*/ 14 w 73"/>
                <a:gd name="T7" fmla="*/ 0 h 51"/>
                <a:gd name="T8" fmla="*/ 6 w 73"/>
                <a:gd name="T9" fmla="*/ 2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"/>
                <a:gd name="T16" fmla="*/ 0 h 51"/>
                <a:gd name="T17" fmla="*/ 73 w 73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" h="51">
                  <a:moveTo>
                    <a:pt x="6" y="27"/>
                  </a:moveTo>
                  <a:lnTo>
                    <a:pt x="0" y="51"/>
                  </a:lnTo>
                  <a:lnTo>
                    <a:pt x="73" y="43"/>
                  </a:lnTo>
                  <a:lnTo>
                    <a:pt x="14" y="0"/>
                  </a:lnTo>
                  <a:lnTo>
                    <a:pt x="6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44" name="Line 123"/>
            <p:cNvSpPr>
              <a:spLocks noChangeShapeType="1"/>
            </p:cNvSpPr>
            <p:nvPr/>
          </p:nvSpPr>
          <p:spPr bwMode="auto">
            <a:xfrm flipH="1" flipV="1">
              <a:off x="3133" y="2459"/>
              <a:ext cx="455" cy="1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45" name="Freeform 124"/>
            <p:cNvSpPr>
              <a:spLocks/>
            </p:cNvSpPr>
            <p:nvPr/>
          </p:nvSpPr>
          <p:spPr bwMode="auto">
            <a:xfrm>
              <a:off x="4325" y="1692"/>
              <a:ext cx="73" cy="54"/>
            </a:xfrm>
            <a:custGeom>
              <a:avLst/>
              <a:gdLst>
                <a:gd name="T0" fmla="*/ 8 w 73"/>
                <a:gd name="T1" fmla="*/ 27 h 54"/>
                <a:gd name="T2" fmla="*/ 0 w 73"/>
                <a:gd name="T3" fmla="*/ 54 h 54"/>
                <a:gd name="T4" fmla="*/ 73 w 73"/>
                <a:gd name="T5" fmla="*/ 43 h 54"/>
                <a:gd name="T6" fmla="*/ 13 w 73"/>
                <a:gd name="T7" fmla="*/ 0 h 54"/>
                <a:gd name="T8" fmla="*/ 8 w 73"/>
                <a:gd name="T9" fmla="*/ 2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"/>
                <a:gd name="T16" fmla="*/ 0 h 54"/>
                <a:gd name="T17" fmla="*/ 73 w 73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" h="54">
                  <a:moveTo>
                    <a:pt x="8" y="27"/>
                  </a:moveTo>
                  <a:lnTo>
                    <a:pt x="0" y="54"/>
                  </a:lnTo>
                  <a:lnTo>
                    <a:pt x="73" y="43"/>
                  </a:lnTo>
                  <a:lnTo>
                    <a:pt x="13" y="0"/>
                  </a:lnTo>
                  <a:lnTo>
                    <a:pt x="8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46" name="Line 125"/>
            <p:cNvSpPr>
              <a:spLocks noChangeShapeType="1"/>
            </p:cNvSpPr>
            <p:nvPr/>
          </p:nvSpPr>
          <p:spPr bwMode="auto">
            <a:xfrm flipH="1" flipV="1">
              <a:off x="3865" y="1606"/>
              <a:ext cx="468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47" name="Freeform 126"/>
            <p:cNvSpPr>
              <a:spLocks/>
            </p:cNvSpPr>
            <p:nvPr/>
          </p:nvSpPr>
          <p:spPr bwMode="auto">
            <a:xfrm>
              <a:off x="4355" y="2268"/>
              <a:ext cx="61" cy="70"/>
            </a:xfrm>
            <a:custGeom>
              <a:avLst/>
              <a:gdLst>
                <a:gd name="T0" fmla="*/ 21 w 61"/>
                <a:gd name="T1" fmla="*/ 19 h 70"/>
                <a:gd name="T2" fmla="*/ 0 w 61"/>
                <a:gd name="T3" fmla="*/ 35 h 70"/>
                <a:gd name="T4" fmla="*/ 61 w 61"/>
                <a:gd name="T5" fmla="*/ 70 h 70"/>
                <a:gd name="T6" fmla="*/ 43 w 61"/>
                <a:gd name="T7" fmla="*/ 0 h 70"/>
                <a:gd name="T8" fmla="*/ 21 w 61"/>
                <a:gd name="T9" fmla="*/ 1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70"/>
                <a:gd name="T17" fmla="*/ 61 w 61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70">
                  <a:moveTo>
                    <a:pt x="21" y="19"/>
                  </a:moveTo>
                  <a:lnTo>
                    <a:pt x="0" y="35"/>
                  </a:lnTo>
                  <a:lnTo>
                    <a:pt x="61" y="70"/>
                  </a:lnTo>
                  <a:lnTo>
                    <a:pt x="43" y="0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48" name="Line 127"/>
            <p:cNvSpPr>
              <a:spLocks noChangeShapeType="1"/>
            </p:cNvSpPr>
            <p:nvPr/>
          </p:nvSpPr>
          <p:spPr bwMode="auto">
            <a:xfrm flipH="1" flipV="1">
              <a:off x="3854" y="1612"/>
              <a:ext cx="522" cy="6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49" name="Freeform 128"/>
            <p:cNvSpPr>
              <a:spLocks/>
            </p:cNvSpPr>
            <p:nvPr/>
          </p:nvSpPr>
          <p:spPr bwMode="auto">
            <a:xfrm>
              <a:off x="4371" y="2550"/>
              <a:ext cx="56" cy="73"/>
            </a:xfrm>
            <a:custGeom>
              <a:avLst/>
              <a:gdLst>
                <a:gd name="T0" fmla="*/ 24 w 56"/>
                <a:gd name="T1" fmla="*/ 14 h 73"/>
                <a:gd name="T2" fmla="*/ 0 w 56"/>
                <a:gd name="T3" fmla="*/ 27 h 73"/>
                <a:gd name="T4" fmla="*/ 56 w 56"/>
                <a:gd name="T5" fmla="*/ 73 h 73"/>
                <a:gd name="T6" fmla="*/ 48 w 56"/>
                <a:gd name="T7" fmla="*/ 0 h 73"/>
                <a:gd name="T8" fmla="*/ 24 w 56"/>
                <a:gd name="T9" fmla="*/ 14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73"/>
                <a:gd name="T17" fmla="*/ 56 w 56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73">
                  <a:moveTo>
                    <a:pt x="24" y="14"/>
                  </a:moveTo>
                  <a:lnTo>
                    <a:pt x="0" y="27"/>
                  </a:lnTo>
                  <a:lnTo>
                    <a:pt x="56" y="73"/>
                  </a:lnTo>
                  <a:lnTo>
                    <a:pt x="48" y="0"/>
                  </a:lnTo>
                  <a:lnTo>
                    <a:pt x="24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50" name="Line 129"/>
            <p:cNvSpPr>
              <a:spLocks noChangeShapeType="1"/>
            </p:cNvSpPr>
            <p:nvPr/>
          </p:nvSpPr>
          <p:spPr bwMode="auto">
            <a:xfrm flipH="1" flipV="1">
              <a:off x="3854" y="1612"/>
              <a:ext cx="541" cy="9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51" name="Line 131"/>
            <p:cNvSpPr>
              <a:spLocks noChangeShapeType="1"/>
            </p:cNvSpPr>
            <p:nvPr/>
          </p:nvSpPr>
          <p:spPr bwMode="auto">
            <a:xfrm flipH="1" flipV="1">
              <a:off x="3849" y="1606"/>
              <a:ext cx="562" cy="12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52" name="Freeform 132"/>
            <p:cNvSpPr>
              <a:spLocks/>
            </p:cNvSpPr>
            <p:nvPr/>
          </p:nvSpPr>
          <p:spPr bwMode="auto">
            <a:xfrm>
              <a:off x="4336" y="1838"/>
              <a:ext cx="62" cy="70"/>
            </a:xfrm>
            <a:custGeom>
              <a:avLst/>
              <a:gdLst>
                <a:gd name="T0" fmla="*/ 21 w 62"/>
                <a:gd name="T1" fmla="*/ 56 h 70"/>
                <a:gd name="T2" fmla="*/ 45 w 62"/>
                <a:gd name="T3" fmla="*/ 70 h 70"/>
                <a:gd name="T4" fmla="*/ 62 w 62"/>
                <a:gd name="T5" fmla="*/ 0 h 70"/>
                <a:gd name="T6" fmla="*/ 0 w 62"/>
                <a:gd name="T7" fmla="*/ 40 h 70"/>
                <a:gd name="T8" fmla="*/ 21 w 62"/>
                <a:gd name="T9" fmla="*/ 56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70"/>
                <a:gd name="T17" fmla="*/ 62 w 62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70">
                  <a:moveTo>
                    <a:pt x="21" y="56"/>
                  </a:moveTo>
                  <a:lnTo>
                    <a:pt x="45" y="70"/>
                  </a:lnTo>
                  <a:lnTo>
                    <a:pt x="62" y="0"/>
                  </a:lnTo>
                  <a:lnTo>
                    <a:pt x="0" y="40"/>
                  </a:lnTo>
                  <a:lnTo>
                    <a:pt x="21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53" name="Line 133"/>
            <p:cNvSpPr>
              <a:spLocks noChangeShapeType="1"/>
            </p:cNvSpPr>
            <p:nvPr/>
          </p:nvSpPr>
          <p:spPr bwMode="auto">
            <a:xfrm flipH="1">
              <a:off x="3870" y="1894"/>
              <a:ext cx="487" cy="6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54" name="Freeform 134"/>
            <p:cNvSpPr>
              <a:spLocks/>
            </p:cNvSpPr>
            <p:nvPr/>
          </p:nvSpPr>
          <p:spPr bwMode="auto">
            <a:xfrm>
              <a:off x="4344" y="2397"/>
              <a:ext cx="72" cy="51"/>
            </a:xfrm>
            <a:custGeom>
              <a:avLst/>
              <a:gdLst>
                <a:gd name="T0" fmla="*/ 11 w 72"/>
                <a:gd name="T1" fmla="*/ 27 h 51"/>
                <a:gd name="T2" fmla="*/ 19 w 72"/>
                <a:gd name="T3" fmla="*/ 51 h 51"/>
                <a:gd name="T4" fmla="*/ 72 w 72"/>
                <a:gd name="T5" fmla="*/ 3 h 51"/>
                <a:gd name="T6" fmla="*/ 0 w 72"/>
                <a:gd name="T7" fmla="*/ 0 h 51"/>
                <a:gd name="T8" fmla="*/ 11 w 72"/>
                <a:gd name="T9" fmla="*/ 2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"/>
                <a:gd name="T16" fmla="*/ 0 h 51"/>
                <a:gd name="T17" fmla="*/ 72 w 72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" h="51">
                  <a:moveTo>
                    <a:pt x="11" y="27"/>
                  </a:moveTo>
                  <a:lnTo>
                    <a:pt x="19" y="51"/>
                  </a:lnTo>
                  <a:lnTo>
                    <a:pt x="72" y="3"/>
                  </a:lnTo>
                  <a:lnTo>
                    <a:pt x="0" y="0"/>
                  </a:lnTo>
                  <a:lnTo>
                    <a:pt x="1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55" name="Line 135"/>
            <p:cNvSpPr>
              <a:spLocks noChangeShapeType="1"/>
            </p:cNvSpPr>
            <p:nvPr/>
          </p:nvSpPr>
          <p:spPr bwMode="auto">
            <a:xfrm flipH="1">
              <a:off x="3859" y="2424"/>
              <a:ext cx="496" cy="1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56" name="Rectangle 140"/>
            <p:cNvSpPr>
              <a:spLocks noChangeArrowheads="1"/>
            </p:cNvSpPr>
            <p:nvPr/>
          </p:nvSpPr>
          <p:spPr bwMode="auto">
            <a:xfrm>
              <a:off x="2845" y="1660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/>
            </a:p>
          </p:txBody>
        </p:sp>
        <p:sp>
          <p:nvSpPr>
            <p:cNvPr id="42057" name="Rectangle 141"/>
            <p:cNvSpPr>
              <a:spLocks noChangeArrowheads="1"/>
            </p:cNvSpPr>
            <p:nvPr/>
          </p:nvSpPr>
          <p:spPr bwMode="auto">
            <a:xfrm>
              <a:off x="2901" y="1719"/>
              <a:ext cx="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1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de-DE"/>
            </a:p>
          </p:txBody>
        </p:sp>
        <p:sp>
          <p:nvSpPr>
            <p:cNvPr id="42058" name="Rectangle 142"/>
            <p:cNvSpPr>
              <a:spLocks noChangeArrowheads="1"/>
            </p:cNvSpPr>
            <p:nvPr/>
          </p:nvSpPr>
          <p:spPr bwMode="auto">
            <a:xfrm>
              <a:off x="2944" y="1660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de-DE"/>
            </a:p>
          </p:txBody>
        </p:sp>
        <p:sp>
          <p:nvSpPr>
            <p:cNvPr id="42059" name="Rectangle 143"/>
            <p:cNvSpPr>
              <a:spLocks noChangeArrowheads="1"/>
            </p:cNvSpPr>
            <p:nvPr/>
          </p:nvSpPr>
          <p:spPr bwMode="auto">
            <a:xfrm>
              <a:off x="2985" y="1660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de-DE"/>
            </a:p>
          </p:txBody>
        </p:sp>
        <p:sp>
          <p:nvSpPr>
            <p:cNvPr id="42060" name="Rectangle 144"/>
            <p:cNvSpPr>
              <a:spLocks noChangeArrowheads="1"/>
            </p:cNvSpPr>
            <p:nvPr/>
          </p:nvSpPr>
          <p:spPr bwMode="auto">
            <a:xfrm>
              <a:off x="3041" y="1660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de-DE"/>
            </a:p>
          </p:txBody>
        </p:sp>
        <p:sp>
          <p:nvSpPr>
            <p:cNvPr id="42061" name="Rectangle 145"/>
            <p:cNvSpPr>
              <a:spLocks noChangeArrowheads="1"/>
            </p:cNvSpPr>
            <p:nvPr/>
          </p:nvSpPr>
          <p:spPr bwMode="auto">
            <a:xfrm>
              <a:off x="2847" y="1789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/>
            </a:p>
          </p:txBody>
        </p:sp>
        <p:sp>
          <p:nvSpPr>
            <p:cNvPr id="42062" name="Rectangle 146"/>
            <p:cNvSpPr>
              <a:spLocks noChangeArrowheads="1"/>
            </p:cNvSpPr>
            <p:nvPr/>
          </p:nvSpPr>
          <p:spPr bwMode="auto">
            <a:xfrm>
              <a:off x="2904" y="1848"/>
              <a:ext cx="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1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de-DE"/>
            </a:p>
          </p:txBody>
        </p:sp>
        <p:sp>
          <p:nvSpPr>
            <p:cNvPr id="42063" name="Rectangle 147"/>
            <p:cNvSpPr>
              <a:spLocks noChangeArrowheads="1"/>
            </p:cNvSpPr>
            <p:nvPr/>
          </p:nvSpPr>
          <p:spPr bwMode="auto">
            <a:xfrm>
              <a:off x="2950" y="1789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de-DE"/>
            </a:p>
          </p:txBody>
        </p:sp>
        <p:sp>
          <p:nvSpPr>
            <p:cNvPr id="42064" name="Rectangle 148"/>
            <p:cNvSpPr>
              <a:spLocks noChangeArrowheads="1"/>
            </p:cNvSpPr>
            <p:nvPr/>
          </p:nvSpPr>
          <p:spPr bwMode="auto">
            <a:xfrm>
              <a:off x="2990" y="1789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de-DE"/>
            </a:p>
          </p:txBody>
        </p:sp>
        <p:sp>
          <p:nvSpPr>
            <p:cNvPr id="42065" name="Rectangle 149"/>
            <p:cNvSpPr>
              <a:spLocks noChangeArrowheads="1"/>
            </p:cNvSpPr>
            <p:nvPr/>
          </p:nvSpPr>
          <p:spPr bwMode="auto">
            <a:xfrm>
              <a:off x="3047" y="1789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de-DE"/>
            </a:p>
          </p:txBody>
        </p:sp>
        <p:sp>
          <p:nvSpPr>
            <p:cNvPr id="42066" name="Rectangle 150"/>
            <p:cNvSpPr>
              <a:spLocks noChangeArrowheads="1"/>
            </p:cNvSpPr>
            <p:nvPr/>
          </p:nvSpPr>
          <p:spPr bwMode="auto">
            <a:xfrm>
              <a:off x="2823" y="2228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/>
            </a:p>
          </p:txBody>
        </p:sp>
        <p:sp>
          <p:nvSpPr>
            <p:cNvPr id="42067" name="Rectangle 151"/>
            <p:cNvSpPr>
              <a:spLocks noChangeArrowheads="1"/>
            </p:cNvSpPr>
            <p:nvPr/>
          </p:nvSpPr>
          <p:spPr bwMode="auto">
            <a:xfrm>
              <a:off x="2880" y="2287"/>
              <a:ext cx="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1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de-DE"/>
            </a:p>
          </p:txBody>
        </p:sp>
        <p:sp>
          <p:nvSpPr>
            <p:cNvPr id="42068" name="Rectangle 152"/>
            <p:cNvSpPr>
              <a:spLocks noChangeArrowheads="1"/>
            </p:cNvSpPr>
            <p:nvPr/>
          </p:nvSpPr>
          <p:spPr bwMode="auto">
            <a:xfrm>
              <a:off x="2925" y="2228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de-DE"/>
            </a:p>
          </p:txBody>
        </p:sp>
        <p:sp>
          <p:nvSpPr>
            <p:cNvPr id="42069" name="Rectangle 153"/>
            <p:cNvSpPr>
              <a:spLocks noChangeArrowheads="1"/>
            </p:cNvSpPr>
            <p:nvPr/>
          </p:nvSpPr>
          <p:spPr bwMode="auto">
            <a:xfrm>
              <a:off x="2963" y="2228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de-DE"/>
            </a:p>
          </p:txBody>
        </p:sp>
        <p:sp>
          <p:nvSpPr>
            <p:cNvPr id="42070" name="Rectangle 154"/>
            <p:cNvSpPr>
              <a:spLocks noChangeArrowheads="1"/>
            </p:cNvSpPr>
            <p:nvPr/>
          </p:nvSpPr>
          <p:spPr bwMode="auto">
            <a:xfrm>
              <a:off x="3020" y="2228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de-DE"/>
            </a:p>
          </p:txBody>
        </p:sp>
        <p:sp>
          <p:nvSpPr>
            <p:cNvPr id="42071" name="Rectangle 155"/>
            <p:cNvSpPr>
              <a:spLocks noChangeArrowheads="1"/>
            </p:cNvSpPr>
            <p:nvPr/>
          </p:nvSpPr>
          <p:spPr bwMode="auto">
            <a:xfrm>
              <a:off x="2829" y="2351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/>
            </a:p>
          </p:txBody>
        </p:sp>
        <p:sp>
          <p:nvSpPr>
            <p:cNvPr id="42072" name="Rectangle 156"/>
            <p:cNvSpPr>
              <a:spLocks noChangeArrowheads="1"/>
            </p:cNvSpPr>
            <p:nvPr/>
          </p:nvSpPr>
          <p:spPr bwMode="auto">
            <a:xfrm>
              <a:off x="2885" y="2410"/>
              <a:ext cx="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1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de-DE"/>
            </a:p>
          </p:txBody>
        </p:sp>
        <p:sp>
          <p:nvSpPr>
            <p:cNvPr id="42073" name="Rectangle 157"/>
            <p:cNvSpPr>
              <a:spLocks noChangeArrowheads="1"/>
            </p:cNvSpPr>
            <p:nvPr/>
          </p:nvSpPr>
          <p:spPr bwMode="auto">
            <a:xfrm>
              <a:off x="2931" y="2351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de-DE"/>
            </a:p>
          </p:txBody>
        </p:sp>
        <p:sp>
          <p:nvSpPr>
            <p:cNvPr id="42074" name="Rectangle 158"/>
            <p:cNvSpPr>
              <a:spLocks noChangeArrowheads="1"/>
            </p:cNvSpPr>
            <p:nvPr/>
          </p:nvSpPr>
          <p:spPr bwMode="auto">
            <a:xfrm>
              <a:off x="2969" y="2351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de-DE"/>
            </a:p>
          </p:txBody>
        </p:sp>
        <p:sp>
          <p:nvSpPr>
            <p:cNvPr id="42075" name="Rectangle 159"/>
            <p:cNvSpPr>
              <a:spLocks noChangeArrowheads="1"/>
            </p:cNvSpPr>
            <p:nvPr/>
          </p:nvSpPr>
          <p:spPr bwMode="auto">
            <a:xfrm>
              <a:off x="3025" y="2351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de-DE"/>
            </a:p>
          </p:txBody>
        </p:sp>
        <p:sp>
          <p:nvSpPr>
            <p:cNvPr id="42076" name="Rectangle 160"/>
            <p:cNvSpPr>
              <a:spLocks noChangeArrowheads="1"/>
            </p:cNvSpPr>
            <p:nvPr/>
          </p:nvSpPr>
          <p:spPr bwMode="auto">
            <a:xfrm>
              <a:off x="4863" y="1703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/>
            </a:p>
          </p:txBody>
        </p:sp>
        <p:sp>
          <p:nvSpPr>
            <p:cNvPr id="42077" name="Rectangle 161"/>
            <p:cNvSpPr>
              <a:spLocks noChangeArrowheads="1"/>
            </p:cNvSpPr>
            <p:nvPr/>
          </p:nvSpPr>
          <p:spPr bwMode="auto">
            <a:xfrm>
              <a:off x="4920" y="1760"/>
              <a:ext cx="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1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de-DE"/>
            </a:p>
          </p:txBody>
        </p:sp>
        <p:sp>
          <p:nvSpPr>
            <p:cNvPr id="42078" name="Rectangle 162"/>
            <p:cNvSpPr>
              <a:spLocks noChangeArrowheads="1"/>
            </p:cNvSpPr>
            <p:nvPr/>
          </p:nvSpPr>
          <p:spPr bwMode="auto">
            <a:xfrm>
              <a:off x="4965" y="1689"/>
              <a:ext cx="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100" i="1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de-DE"/>
            </a:p>
          </p:txBody>
        </p:sp>
        <p:sp>
          <p:nvSpPr>
            <p:cNvPr id="42079" name="Rectangle 163"/>
            <p:cNvSpPr>
              <a:spLocks noChangeArrowheads="1"/>
            </p:cNvSpPr>
            <p:nvPr/>
          </p:nvSpPr>
          <p:spPr bwMode="auto">
            <a:xfrm>
              <a:off x="5009" y="1703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de-DE"/>
            </a:p>
          </p:txBody>
        </p:sp>
        <p:sp>
          <p:nvSpPr>
            <p:cNvPr id="42080" name="Rectangle 164"/>
            <p:cNvSpPr>
              <a:spLocks noChangeArrowheads="1"/>
            </p:cNvSpPr>
            <p:nvPr/>
          </p:nvSpPr>
          <p:spPr bwMode="auto">
            <a:xfrm>
              <a:off x="5049" y="1703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de-DE"/>
            </a:p>
          </p:txBody>
        </p:sp>
        <p:sp>
          <p:nvSpPr>
            <p:cNvPr id="42081" name="Rectangle 165"/>
            <p:cNvSpPr>
              <a:spLocks noChangeArrowheads="1"/>
            </p:cNvSpPr>
            <p:nvPr/>
          </p:nvSpPr>
          <p:spPr bwMode="auto">
            <a:xfrm>
              <a:off x="5105" y="1703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de-DE"/>
            </a:p>
          </p:txBody>
        </p:sp>
        <p:sp>
          <p:nvSpPr>
            <p:cNvPr id="42082" name="Rectangle 166"/>
            <p:cNvSpPr>
              <a:spLocks noChangeArrowheads="1"/>
            </p:cNvSpPr>
            <p:nvPr/>
          </p:nvSpPr>
          <p:spPr bwMode="auto">
            <a:xfrm>
              <a:off x="4852" y="2300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/>
            </a:p>
          </p:txBody>
        </p:sp>
        <p:sp>
          <p:nvSpPr>
            <p:cNvPr id="42083" name="Rectangle 167"/>
            <p:cNvSpPr>
              <a:spLocks noChangeArrowheads="1"/>
            </p:cNvSpPr>
            <p:nvPr/>
          </p:nvSpPr>
          <p:spPr bwMode="auto">
            <a:xfrm>
              <a:off x="4909" y="2357"/>
              <a:ext cx="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1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de-DE"/>
            </a:p>
          </p:txBody>
        </p:sp>
        <p:sp>
          <p:nvSpPr>
            <p:cNvPr id="42084" name="Rectangle 168"/>
            <p:cNvSpPr>
              <a:spLocks noChangeArrowheads="1"/>
            </p:cNvSpPr>
            <p:nvPr/>
          </p:nvSpPr>
          <p:spPr bwMode="auto">
            <a:xfrm>
              <a:off x="4955" y="2289"/>
              <a:ext cx="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100" i="1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de-DE"/>
            </a:p>
          </p:txBody>
        </p:sp>
        <p:sp>
          <p:nvSpPr>
            <p:cNvPr id="42085" name="Rectangle 169"/>
            <p:cNvSpPr>
              <a:spLocks noChangeArrowheads="1"/>
            </p:cNvSpPr>
            <p:nvPr/>
          </p:nvSpPr>
          <p:spPr bwMode="auto">
            <a:xfrm>
              <a:off x="5000" y="2300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de-DE"/>
            </a:p>
          </p:txBody>
        </p:sp>
        <p:sp>
          <p:nvSpPr>
            <p:cNvPr id="42086" name="Rectangle 170"/>
            <p:cNvSpPr>
              <a:spLocks noChangeArrowheads="1"/>
            </p:cNvSpPr>
            <p:nvPr/>
          </p:nvSpPr>
          <p:spPr bwMode="auto">
            <a:xfrm>
              <a:off x="5038" y="2300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de-DE"/>
            </a:p>
          </p:txBody>
        </p:sp>
        <p:sp>
          <p:nvSpPr>
            <p:cNvPr id="42087" name="Rectangle 171"/>
            <p:cNvSpPr>
              <a:spLocks noChangeArrowheads="1"/>
            </p:cNvSpPr>
            <p:nvPr/>
          </p:nvSpPr>
          <p:spPr bwMode="auto">
            <a:xfrm>
              <a:off x="5095" y="2300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de-DE"/>
            </a:p>
          </p:txBody>
        </p:sp>
        <p:sp>
          <p:nvSpPr>
            <p:cNvPr id="42088" name="Rectangle 174"/>
            <p:cNvSpPr>
              <a:spLocks noChangeArrowheads="1"/>
            </p:cNvSpPr>
            <p:nvPr/>
          </p:nvSpPr>
          <p:spPr bwMode="auto">
            <a:xfrm>
              <a:off x="3757" y="1889"/>
              <a:ext cx="86" cy="4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89" name="Rectangle 175"/>
            <p:cNvSpPr>
              <a:spLocks noChangeArrowheads="1"/>
            </p:cNvSpPr>
            <p:nvPr/>
          </p:nvSpPr>
          <p:spPr bwMode="auto">
            <a:xfrm>
              <a:off x="3757" y="1859"/>
              <a:ext cx="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/>
            </a:p>
          </p:txBody>
        </p:sp>
        <p:sp>
          <p:nvSpPr>
            <p:cNvPr id="42090" name="Rectangle 176"/>
            <p:cNvSpPr>
              <a:spLocks noChangeArrowheads="1"/>
            </p:cNvSpPr>
            <p:nvPr/>
          </p:nvSpPr>
          <p:spPr bwMode="auto">
            <a:xfrm>
              <a:off x="3757" y="1859"/>
              <a:ext cx="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 b="1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endParaRPr lang="de-DE"/>
            </a:p>
          </p:txBody>
        </p:sp>
        <p:sp>
          <p:nvSpPr>
            <p:cNvPr id="42091" name="Rectangle 177"/>
            <p:cNvSpPr>
              <a:spLocks noChangeArrowheads="1"/>
            </p:cNvSpPr>
            <p:nvPr/>
          </p:nvSpPr>
          <p:spPr bwMode="auto">
            <a:xfrm>
              <a:off x="3757" y="2004"/>
              <a:ext cx="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/>
            </a:p>
          </p:txBody>
        </p:sp>
        <p:sp>
          <p:nvSpPr>
            <p:cNvPr id="42092" name="Rectangle 178"/>
            <p:cNvSpPr>
              <a:spLocks noChangeArrowheads="1"/>
            </p:cNvSpPr>
            <p:nvPr/>
          </p:nvSpPr>
          <p:spPr bwMode="auto">
            <a:xfrm>
              <a:off x="3757" y="2004"/>
              <a:ext cx="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 b="1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endParaRPr lang="de-DE"/>
            </a:p>
          </p:txBody>
        </p:sp>
        <p:sp>
          <p:nvSpPr>
            <p:cNvPr id="42093" name="Rectangle 179"/>
            <p:cNvSpPr>
              <a:spLocks noChangeArrowheads="1"/>
            </p:cNvSpPr>
            <p:nvPr/>
          </p:nvSpPr>
          <p:spPr bwMode="auto">
            <a:xfrm>
              <a:off x="3757" y="2149"/>
              <a:ext cx="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/>
            </a:p>
          </p:txBody>
        </p:sp>
        <p:sp>
          <p:nvSpPr>
            <p:cNvPr id="42094" name="Rectangle 180"/>
            <p:cNvSpPr>
              <a:spLocks noChangeArrowheads="1"/>
            </p:cNvSpPr>
            <p:nvPr/>
          </p:nvSpPr>
          <p:spPr bwMode="auto">
            <a:xfrm>
              <a:off x="3757" y="2149"/>
              <a:ext cx="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 b="1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endParaRPr lang="de-DE"/>
            </a:p>
          </p:txBody>
        </p:sp>
        <p:sp>
          <p:nvSpPr>
            <p:cNvPr id="42095" name="Rectangle 181"/>
            <p:cNvSpPr>
              <a:spLocks noChangeArrowheads="1"/>
            </p:cNvSpPr>
            <p:nvPr/>
          </p:nvSpPr>
          <p:spPr bwMode="auto">
            <a:xfrm>
              <a:off x="3090" y="1913"/>
              <a:ext cx="56" cy="3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096" name="Rectangle 182"/>
            <p:cNvSpPr>
              <a:spLocks noChangeArrowheads="1"/>
            </p:cNvSpPr>
            <p:nvPr/>
          </p:nvSpPr>
          <p:spPr bwMode="auto">
            <a:xfrm>
              <a:off x="3090" y="1937"/>
              <a:ext cx="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/>
            </a:p>
          </p:txBody>
        </p:sp>
        <p:sp>
          <p:nvSpPr>
            <p:cNvPr id="42097" name="Rectangle 183"/>
            <p:cNvSpPr>
              <a:spLocks noChangeArrowheads="1"/>
            </p:cNvSpPr>
            <p:nvPr/>
          </p:nvSpPr>
          <p:spPr bwMode="auto">
            <a:xfrm>
              <a:off x="3090" y="1937"/>
              <a:ext cx="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endParaRPr lang="de-DE"/>
            </a:p>
          </p:txBody>
        </p:sp>
        <p:sp>
          <p:nvSpPr>
            <p:cNvPr id="42098" name="Rectangle 184"/>
            <p:cNvSpPr>
              <a:spLocks noChangeArrowheads="1"/>
            </p:cNvSpPr>
            <p:nvPr/>
          </p:nvSpPr>
          <p:spPr bwMode="auto">
            <a:xfrm>
              <a:off x="3090" y="2021"/>
              <a:ext cx="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/>
            </a:p>
          </p:txBody>
        </p:sp>
        <p:sp>
          <p:nvSpPr>
            <p:cNvPr id="42099" name="Rectangle 185"/>
            <p:cNvSpPr>
              <a:spLocks noChangeArrowheads="1"/>
            </p:cNvSpPr>
            <p:nvPr/>
          </p:nvSpPr>
          <p:spPr bwMode="auto">
            <a:xfrm>
              <a:off x="3090" y="2021"/>
              <a:ext cx="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endParaRPr lang="de-DE"/>
            </a:p>
          </p:txBody>
        </p:sp>
        <p:sp>
          <p:nvSpPr>
            <p:cNvPr id="42100" name="Rectangle 186"/>
            <p:cNvSpPr>
              <a:spLocks noChangeArrowheads="1"/>
            </p:cNvSpPr>
            <p:nvPr/>
          </p:nvSpPr>
          <p:spPr bwMode="auto">
            <a:xfrm>
              <a:off x="3090" y="2104"/>
              <a:ext cx="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/>
            </a:p>
          </p:txBody>
        </p:sp>
        <p:sp>
          <p:nvSpPr>
            <p:cNvPr id="42101" name="Rectangle 187"/>
            <p:cNvSpPr>
              <a:spLocks noChangeArrowheads="1"/>
            </p:cNvSpPr>
            <p:nvPr/>
          </p:nvSpPr>
          <p:spPr bwMode="auto">
            <a:xfrm>
              <a:off x="3090" y="2104"/>
              <a:ext cx="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endParaRPr lang="de-DE"/>
            </a:p>
          </p:txBody>
        </p:sp>
        <p:sp>
          <p:nvSpPr>
            <p:cNvPr id="42102" name="Rectangle 188"/>
            <p:cNvSpPr>
              <a:spLocks noChangeArrowheads="1"/>
            </p:cNvSpPr>
            <p:nvPr/>
          </p:nvSpPr>
          <p:spPr bwMode="auto">
            <a:xfrm>
              <a:off x="3722" y="2521"/>
              <a:ext cx="18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700">
                  <a:solidFill>
                    <a:srgbClr val="000000"/>
                  </a:solidFill>
                  <a:latin typeface="Symbol" pitchFamily="18" charset="2"/>
                </a:rPr>
                <a:t>W</a:t>
              </a:r>
              <a:r>
                <a:rPr lang="de-DE" sz="1700" baseline="-25000">
                  <a:solidFill>
                    <a:srgbClr val="000000"/>
                  </a:solidFill>
                  <a:latin typeface="Symbol" pitchFamily="18" charset="2"/>
                </a:rPr>
                <a:t>M</a:t>
              </a:r>
              <a:endParaRPr lang="de-DE" baseline="-25000"/>
            </a:p>
          </p:txBody>
        </p:sp>
        <p:sp>
          <p:nvSpPr>
            <p:cNvPr id="42103" name="Rectangle 189"/>
            <p:cNvSpPr>
              <a:spLocks noChangeArrowheads="1"/>
            </p:cNvSpPr>
            <p:nvPr/>
          </p:nvSpPr>
          <p:spPr bwMode="auto">
            <a:xfrm>
              <a:off x="3706" y="1510"/>
              <a:ext cx="14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700">
                  <a:solidFill>
                    <a:srgbClr val="000000"/>
                  </a:solidFill>
                  <a:latin typeface="Symbol" pitchFamily="18" charset="2"/>
                </a:rPr>
                <a:t>W</a:t>
              </a:r>
              <a:r>
                <a:rPr lang="de-DE" sz="1700" baseline="-25000">
                  <a:solidFill>
                    <a:srgbClr val="000000"/>
                  </a:solidFill>
                  <a:latin typeface="Symbol" pitchFamily="18" charset="2"/>
                </a:rPr>
                <a:t>1</a:t>
              </a:r>
              <a:endParaRPr lang="de-DE" baseline="-25000"/>
            </a:p>
          </p:txBody>
        </p:sp>
        <p:sp>
          <p:nvSpPr>
            <p:cNvPr id="42104" name="Rectangle 190"/>
            <p:cNvSpPr>
              <a:spLocks noChangeArrowheads="1"/>
            </p:cNvSpPr>
            <p:nvPr/>
          </p:nvSpPr>
          <p:spPr bwMode="auto">
            <a:xfrm>
              <a:off x="4465" y="1685"/>
              <a:ext cx="8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700">
                  <a:solidFill>
                    <a:srgbClr val="000000"/>
                  </a:solidFill>
                  <a:latin typeface="Symbol" pitchFamily="18" charset="2"/>
                </a:rPr>
                <a:t>S</a:t>
              </a:r>
              <a:endParaRPr lang="de-DE"/>
            </a:p>
          </p:txBody>
        </p:sp>
        <p:sp>
          <p:nvSpPr>
            <p:cNvPr id="42105" name="Rectangle 191"/>
            <p:cNvSpPr>
              <a:spLocks noChangeArrowheads="1"/>
            </p:cNvSpPr>
            <p:nvPr/>
          </p:nvSpPr>
          <p:spPr bwMode="auto">
            <a:xfrm>
              <a:off x="4481" y="2268"/>
              <a:ext cx="8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700">
                  <a:solidFill>
                    <a:srgbClr val="000000"/>
                  </a:solidFill>
                  <a:latin typeface="Symbol" pitchFamily="18" charset="2"/>
                </a:rPr>
                <a:t>S</a:t>
              </a:r>
              <a:endParaRPr lang="de-DE"/>
            </a:p>
          </p:txBody>
        </p:sp>
        <p:sp>
          <p:nvSpPr>
            <p:cNvPr id="42106" name="Rectangle 194"/>
            <p:cNvSpPr>
              <a:spLocks noChangeArrowheads="1"/>
            </p:cNvSpPr>
            <p:nvPr/>
          </p:nvSpPr>
          <p:spPr bwMode="auto">
            <a:xfrm>
              <a:off x="2341" y="1993"/>
              <a:ext cx="9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700" b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/>
            </a:p>
          </p:txBody>
        </p:sp>
        <p:sp>
          <p:nvSpPr>
            <p:cNvPr id="42107" name="Rectangle 195"/>
            <p:cNvSpPr>
              <a:spLocks noChangeArrowheads="1"/>
            </p:cNvSpPr>
            <p:nvPr/>
          </p:nvSpPr>
          <p:spPr bwMode="auto">
            <a:xfrm>
              <a:off x="2433" y="1983"/>
              <a:ext cx="3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700">
                  <a:solidFill>
                    <a:srgbClr val="000000"/>
                  </a:solidFill>
                  <a:latin typeface="Symbol" pitchFamily="18" charset="2"/>
                </a:rPr>
                <a:t> </a:t>
              </a:r>
              <a:endParaRPr lang="de-DE"/>
            </a:p>
          </p:txBody>
        </p:sp>
        <p:sp>
          <p:nvSpPr>
            <p:cNvPr id="42108" name="Rectangle 196"/>
            <p:cNvSpPr>
              <a:spLocks noChangeArrowheads="1"/>
            </p:cNvSpPr>
            <p:nvPr/>
          </p:nvSpPr>
          <p:spPr bwMode="auto">
            <a:xfrm>
              <a:off x="2468" y="1983"/>
              <a:ext cx="7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7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de-DE"/>
            </a:p>
          </p:txBody>
        </p:sp>
        <p:sp>
          <p:nvSpPr>
            <p:cNvPr id="42109" name="Freeform 197"/>
            <p:cNvSpPr>
              <a:spLocks/>
            </p:cNvSpPr>
            <p:nvPr/>
          </p:nvSpPr>
          <p:spPr bwMode="auto">
            <a:xfrm>
              <a:off x="2659" y="1733"/>
              <a:ext cx="110" cy="734"/>
            </a:xfrm>
            <a:custGeom>
              <a:avLst/>
              <a:gdLst>
                <a:gd name="T0" fmla="*/ 94 w 110"/>
                <a:gd name="T1" fmla="*/ 729 h 734"/>
                <a:gd name="T2" fmla="*/ 67 w 110"/>
                <a:gd name="T3" fmla="*/ 702 h 734"/>
                <a:gd name="T4" fmla="*/ 48 w 110"/>
                <a:gd name="T5" fmla="*/ 659 h 734"/>
                <a:gd name="T6" fmla="*/ 38 w 110"/>
                <a:gd name="T7" fmla="*/ 610 h 734"/>
                <a:gd name="T8" fmla="*/ 38 w 110"/>
                <a:gd name="T9" fmla="*/ 567 h 734"/>
                <a:gd name="T10" fmla="*/ 38 w 110"/>
                <a:gd name="T11" fmla="*/ 535 h 734"/>
                <a:gd name="T12" fmla="*/ 43 w 110"/>
                <a:gd name="T13" fmla="*/ 500 h 734"/>
                <a:gd name="T14" fmla="*/ 46 w 110"/>
                <a:gd name="T15" fmla="*/ 470 h 734"/>
                <a:gd name="T16" fmla="*/ 46 w 110"/>
                <a:gd name="T17" fmla="*/ 443 h 734"/>
                <a:gd name="T18" fmla="*/ 38 w 110"/>
                <a:gd name="T19" fmla="*/ 419 h 734"/>
                <a:gd name="T20" fmla="*/ 27 w 110"/>
                <a:gd name="T21" fmla="*/ 395 h 734"/>
                <a:gd name="T22" fmla="*/ 11 w 110"/>
                <a:gd name="T23" fmla="*/ 379 h 734"/>
                <a:gd name="T24" fmla="*/ 5 w 110"/>
                <a:gd name="T25" fmla="*/ 357 h 734"/>
                <a:gd name="T26" fmla="*/ 24 w 110"/>
                <a:gd name="T27" fmla="*/ 344 h 734"/>
                <a:gd name="T28" fmla="*/ 35 w 110"/>
                <a:gd name="T29" fmla="*/ 322 h 734"/>
                <a:gd name="T30" fmla="*/ 43 w 110"/>
                <a:gd name="T31" fmla="*/ 298 h 734"/>
                <a:gd name="T32" fmla="*/ 46 w 110"/>
                <a:gd name="T33" fmla="*/ 271 h 734"/>
                <a:gd name="T34" fmla="*/ 43 w 110"/>
                <a:gd name="T35" fmla="*/ 244 h 734"/>
                <a:gd name="T36" fmla="*/ 40 w 110"/>
                <a:gd name="T37" fmla="*/ 209 h 734"/>
                <a:gd name="T38" fmla="*/ 38 w 110"/>
                <a:gd name="T39" fmla="*/ 175 h 734"/>
                <a:gd name="T40" fmla="*/ 38 w 110"/>
                <a:gd name="T41" fmla="*/ 140 h 734"/>
                <a:gd name="T42" fmla="*/ 43 w 110"/>
                <a:gd name="T43" fmla="*/ 88 h 734"/>
                <a:gd name="T44" fmla="*/ 62 w 110"/>
                <a:gd name="T45" fmla="*/ 43 h 734"/>
                <a:gd name="T46" fmla="*/ 86 w 110"/>
                <a:gd name="T47" fmla="*/ 13 h 734"/>
                <a:gd name="T48" fmla="*/ 110 w 110"/>
                <a:gd name="T49" fmla="*/ 13 h 734"/>
                <a:gd name="T50" fmla="*/ 92 w 110"/>
                <a:gd name="T51" fmla="*/ 29 h 734"/>
                <a:gd name="T52" fmla="*/ 75 w 110"/>
                <a:gd name="T53" fmla="*/ 51 h 734"/>
                <a:gd name="T54" fmla="*/ 67 w 110"/>
                <a:gd name="T55" fmla="*/ 78 h 734"/>
                <a:gd name="T56" fmla="*/ 65 w 110"/>
                <a:gd name="T57" fmla="*/ 105 h 734"/>
                <a:gd name="T58" fmla="*/ 67 w 110"/>
                <a:gd name="T59" fmla="*/ 132 h 734"/>
                <a:gd name="T60" fmla="*/ 70 w 110"/>
                <a:gd name="T61" fmla="*/ 166 h 734"/>
                <a:gd name="T62" fmla="*/ 73 w 110"/>
                <a:gd name="T63" fmla="*/ 201 h 734"/>
                <a:gd name="T64" fmla="*/ 75 w 110"/>
                <a:gd name="T65" fmla="*/ 231 h 734"/>
                <a:gd name="T66" fmla="*/ 70 w 110"/>
                <a:gd name="T67" fmla="*/ 271 h 734"/>
                <a:gd name="T68" fmla="*/ 59 w 110"/>
                <a:gd name="T69" fmla="*/ 309 h 734"/>
                <a:gd name="T70" fmla="*/ 43 w 110"/>
                <a:gd name="T71" fmla="*/ 341 h 734"/>
                <a:gd name="T72" fmla="*/ 16 w 110"/>
                <a:gd name="T73" fmla="*/ 365 h 734"/>
                <a:gd name="T74" fmla="*/ 40 w 110"/>
                <a:gd name="T75" fmla="*/ 392 h 734"/>
                <a:gd name="T76" fmla="*/ 59 w 110"/>
                <a:gd name="T77" fmla="*/ 425 h 734"/>
                <a:gd name="T78" fmla="*/ 70 w 110"/>
                <a:gd name="T79" fmla="*/ 465 h 734"/>
                <a:gd name="T80" fmla="*/ 75 w 110"/>
                <a:gd name="T81" fmla="*/ 503 h 734"/>
                <a:gd name="T82" fmla="*/ 73 w 110"/>
                <a:gd name="T83" fmla="*/ 532 h 734"/>
                <a:gd name="T84" fmla="*/ 70 w 110"/>
                <a:gd name="T85" fmla="*/ 567 h 734"/>
                <a:gd name="T86" fmla="*/ 67 w 110"/>
                <a:gd name="T87" fmla="*/ 602 h 734"/>
                <a:gd name="T88" fmla="*/ 65 w 110"/>
                <a:gd name="T89" fmla="*/ 629 h 734"/>
                <a:gd name="T90" fmla="*/ 67 w 110"/>
                <a:gd name="T91" fmla="*/ 659 h 734"/>
                <a:gd name="T92" fmla="*/ 75 w 110"/>
                <a:gd name="T93" fmla="*/ 685 h 734"/>
                <a:gd name="T94" fmla="*/ 92 w 110"/>
                <a:gd name="T95" fmla="*/ 707 h 734"/>
                <a:gd name="T96" fmla="*/ 110 w 110"/>
                <a:gd name="T97" fmla="*/ 720 h 73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"/>
                <a:gd name="T148" fmla="*/ 0 h 734"/>
                <a:gd name="T149" fmla="*/ 110 w 110"/>
                <a:gd name="T150" fmla="*/ 734 h 73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" h="734">
                  <a:moveTo>
                    <a:pt x="110" y="720"/>
                  </a:moveTo>
                  <a:lnTo>
                    <a:pt x="110" y="734"/>
                  </a:lnTo>
                  <a:lnTo>
                    <a:pt x="102" y="731"/>
                  </a:lnTo>
                  <a:lnTo>
                    <a:pt x="94" y="729"/>
                  </a:lnTo>
                  <a:lnTo>
                    <a:pt x="86" y="723"/>
                  </a:lnTo>
                  <a:lnTo>
                    <a:pt x="81" y="718"/>
                  </a:lnTo>
                  <a:lnTo>
                    <a:pt x="75" y="710"/>
                  </a:lnTo>
                  <a:lnTo>
                    <a:pt x="67" y="702"/>
                  </a:lnTo>
                  <a:lnTo>
                    <a:pt x="62" y="691"/>
                  </a:lnTo>
                  <a:lnTo>
                    <a:pt x="57" y="680"/>
                  </a:lnTo>
                  <a:lnTo>
                    <a:pt x="51" y="669"/>
                  </a:lnTo>
                  <a:lnTo>
                    <a:pt x="48" y="659"/>
                  </a:lnTo>
                  <a:lnTo>
                    <a:pt x="43" y="648"/>
                  </a:lnTo>
                  <a:lnTo>
                    <a:pt x="40" y="634"/>
                  </a:lnTo>
                  <a:lnTo>
                    <a:pt x="40" y="621"/>
                  </a:lnTo>
                  <a:lnTo>
                    <a:pt x="38" y="610"/>
                  </a:lnTo>
                  <a:lnTo>
                    <a:pt x="38" y="597"/>
                  </a:lnTo>
                  <a:lnTo>
                    <a:pt x="35" y="583"/>
                  </a:lnTo>
                  <a:lnTo>
                    <a:pt x="35" y="575"/>
                  </a:lnTo>
                  <a:lnTo>
                    <a:pt x="38" y="567"/>
                  </a:lnTo>
                  <a:lnTo>
                    <a:pt x="38" y="562"/>
                  </a:lnTo>
                  <a:lnTo>
                    <a:pt x="38" y="554"/>
                  </a:lnTo>
                  <a:lnTo>
                    <a:pt x="38" y="543"/>
                  </a:lnTo>
                  <a:lnTo>
                    <a:pt x="38" y="535"/>
                  </a:lnTo>
                  <a:lnTo>
                    <a:pt x="40" y="527"/>
                  </a:lnTo>
                  <a:lnTo>
                    <a:pt x="40" y="516"/>
                  </a:lnTo>
                  <a:lnTo>
                    <a:pt x="43" y="508"/>
                  </a:lnTo>
                  <a:lnTo>
                    <a:pt x="43" y="500"/>
                  </a:lnTo>
                  <a:lnTo>
                    <a:pt x="43" y="492"/>
                  </a:lnTo>
                  <a:lnTo>
                    <a:pt x="43" y="484"/>
                  </a:lnTo>
                  <a:lnTo>
                    <a:pt x="46" y="476"/>
                  </a:lnTo>
                  <a:lnTo>
                    <a:pt x="46" y="470"/>
                  </a:lnTo>
                  <a:lnTo>
                    <a:pt x="46" y="465"/>
                  </a:lnTo>
                  <a:lnTo>
                    <a:pt x="46" y="460"/>
                  </a:lnTo>
                  <a:lnTo>
                    <a:pt x="46" y="452"/>
                  </a:lnTo>
                  <a:lnTo>
                    <a:pt x="46" y="443"/>
                  </a:lnTo>
                  <a:lnTo>
                    <a:pt x="43" y="438"/>
                  </a:lnTo>
                  <a:lnTo>
                    <a:pt x="43" y="430"/>
                  </a:lnTo>
                  <a:lnTo>
                    <a:pt x="40" y="425"/>
                  </a:lnTo>
                  <a:lnTo>
                    <a:pt x="38" y="419"/>
                  </a:lnTo>
                  <a:lnTo>
                    <a:pt x="35" y="411"/>
                  </a:lnTo>
                  <a:lnTo>
                    <a:pt x="32" y="406"/>
                  </a:lnTo>
                  <a:lnTo>
                    <a:pt x="30" y="400"/>
                  </a:lnTo>
                  <a:lnTo>
                    <a:pt x="27" y="395"/>
                  </a:lnTo>
                  <a:lnTo>
                    <a:pt x="24" y="390"/>
                  </a:lnTo>
                  <a:lnTo>
                    <a:pt x="19" y="387"/>
                  </a:lnTo>
                  <a:lnTo>
                    <a:pt x="16" y="382"/>
                  </a:lnTo>
                  <a:lnTo>
                    <a:pt x="11" y="379"/>
                  </a:lnTo>
                  <a:lnTo>
                    <a:pt x="5" y="376"/>
                  </a:lnTo>
                  <a:lnTo>
                    <a:pt x="0" y="376"/>
                  </a:lnTo>
                  <a:lnTo>
                    <a:pt x="0" y="360"/>
                  </a:lnTo>
                  <a:lnTo>
                    <a:pt x="5" y="357"/>
                  </a:lnTo>
                  <a:lnTo>
                    <a:pt x="11" y="355"/>
                  </a:lnTo>
                  <a:lnTo>
                    <a:pt x="16" y="352"/>
                  </a:lnTo>
                  <a:lnTo>
                    <a:pt x="19" y="349"/>
                  </a:lnTo>
                  <a:lnTo>
                    <a:pt x="24" y="344"/>
                  </a:lnTo>
                  <a:lnTo>
                    <a:pt x="27" y="341"/>
                  </a:lnTo>
                  <a:lnTo>
                    <a:pt x="30" y="336"/>
                  </a:lnTo>
                  <a:lnTo>
                    <a:pt x="32" y="331"/>
                  </a:lnTo>
                  <a:lnTo>
                    <a:pt x="35" y="322"/>
                  </a:lnTo>
                  <a:lnTo>
                    <a:pt x="38" y="317"/>
                  </a:lnTo>
                  <a:lnTo>
                    <a:pt x="40" y="312"/>
                  </a:lnTo>
                  <a:lnTo>
                    <a:pt x="43" y="304"/>
                  </a:lnTo>
                  <a:lnTo>
                    <a:pt x="43" y="298"/>
                  </a:lnTo>
                  <a:lnTo>
                    <a:pt x="46" y="290"/>
                  </a:lnTo>
                  <a:lnTo>
                    <a:pt x="46" y="282"/>
                  </a:lnTo>
                  <a:lnTo>
                    <a:pt x="46" y="277"/>
                  </a:lnTo>
                  <a:lnTo>
                    <a:pt x="46" y="271"/>
                  </a:lnTo>
                  <a:lnTo>
                    <a:pt x="46" y="266"/>
                  </a:lnTo>
                  <a:lnTo>
                    <a:pt x="46" y="258"/>
                  </a:lnTo>
                  <a:lnTo>
                    <a:pt x="43" y="253"/>
                  </a:lnTo>
                  <a:lnTo>
                    <a:pt x="43" y="244"/>
                  </a:lnTo>
                  <a:lnTo>
                    <a:pt x="43" y="236"/>
                  </a:lnTo>
                  <a:lnTo>
                    <a:pt x="43" y="228"/>
                  </a:lnTo>
                  <a:lnTo>
                    <a:pt x="40" y="218"/>
                  </a:lnTo>
                  <a:lnTo>
                    <a:pt x="40" y="209"/>
                  </a:lnTo>
                  <a:lnTo>
                    <a:pt x="38" y="199"/>
                  </a:lnTo>
                  <a:lnTo>
                    <a:pt x="38" y="191"/>
                  </a:lnTo>
                  <a:lnTo>
                    <a:pt x="38" y="183"/>
                  </a:lnTo>
                  <a:lnTo>
                    <a:pt x="38" y="175"/>
                  </a:lnTo>
                  <a:lnTo>
                    <a:pt x="38" y="166"/>
                  </a:lnTo>
                  <a:lnTo>
                    <a:pt x="35" y="158"/>
                  </a:lnTo>
                  <a:lnTo>
                    <a:pt x="35" y="153"/>
                  </a:lnTo>
                  <a:lnTo>
                    <a:pt x="38" y="140"/>
                  </a:lnTo>
                  <a:lnTo>
                    <a:pt x="38" y="126"/>
                  </a:lnTo>
                  <a:lnTo>
                    <a:pt x="40" y="113"/>
                  </a:lnTo>
                  <a:lnTo>
                    <a:pt x="40" y="99"/>
                  </a:lnTo>
                  <a:lnTo>
                    <a:pt x="43" y="88"/>
                  </a:lnTo>
                  <a:lnTo>
                    <a:pt x="48" y="78"/>
                  </a:lnTo>
                  <a:lnTo>
                    <a:pt x="51" y="64"/>
                  </a:lnTo>
                  <a:lnTo>
                    <a:pt x="57" y="54"/>
                  </a:lnTo>
                  <a:lnTo>
                    <a:pt x="62" y="43"/>
                  </a:lnTo>
                  <a:lnTo>
                    <a:pt x="67" y="35"/>
                  </a:lnTo>
                  <a:lnTo>
                    <a:pt x="75" y="24"/>
                  </a:lnTo>
                  <a:lnTo>
                    <a:pt x="81" y="19"/>
                  </a:lnTo>
                  <a:lnTo>
                    <a:pt x="86" y="13"/>
                  </a:lnTo>
                  <a:lnTo>
                    <a:pt x="94" y="8"/>
                  </a:lnTo>
                  <a:lnTo>
                    <a:pt x="102" y="2"/>
                  </a:lnTo>
                  <a:lnTo>
                    <a:pt x="110" y="0"/>
                  </a:lnTo>
                  <a:lnTo>
                    <a:pt x="110" y="13"/>
                  </a:lnTo>
                  <a:lnTo>
                    <a:pt x="105" y="16"/>
                  </a:lnTo>
                  <a:lnTo>
                    <a:pt x="100" y="21"/>
                  </a:lnTo>
                  <a:lnTo>
                    <a:pt x="94" y="24"/>
                  </a:lnTo>
                  <a:lnTo>
                    <a:pt x="92" y="29"/>
                  </a:lnTo>
                  <a:lnTo>
                    <a:pt x="86" y="35"/>
                  </a:lnTo>
                  <a:lnTo>
                    <a:pt x="83" y="37"/>
                  </a:lnTo>
                  <a:lnTo>
                    <a:pt x="81" y="45"/>
                  </a:lnTo>
                  <a:lnTo>
                    <a:pt x="75" y="51"/>
                  </a:lnTo>
                  <a:lnTo>
                    <a:pt x="75" y="56"/>
                  </a:lnTo>
                  <a:lnTo>
                    <a:pt x="73" y="64"/>
                  </a:lnTo>
                  <a:lnTo>
                    <a:pt x="70" y="70"/>
                  </a:lnTo>
                  <a:lnTo>
                    <a:pt x="67" y="78"/>
                  </a:lnTo>
                  <a:lnTo>
                    <a:pt x="67" y="83"/>
                  </a:lnTo>
                  <a:lnTo>
                    <a:pt x="67" y="91"/>
                  </a:lnTo>
                  <a:lnTo>
                    <a:pt x="67" y="97"/>
                  </a:lnTo>
                  <a:lnTo>
                    <a:pt x="65" y="105"/>
                  </a:lnTo>
                  <a:lnTo>
                    <a:pt x="65" y="110"/>
                  </a:lnTo>
                  <a:lnTo>
                    <a:pt x="67" y="118"/>
                  </a:lnTo>
                  <a:lnTo>
                    <a:pt x="67" y="123"/>
                  </a:lnTo>
                  <a:lnTo>
                    <a:pt x="67" y="132"/>
                  </a:lnTo>
                  <a:lnTo>
                    <a:pt x="67" y="140"/>
                  </a:lnTo>
                  <a:lnTo>
                    <a:pt x="67" y="148"/>
                  </a:lnTo>
                  <a:lnTo>
                    <a:pt x="70" y="158"/>
                  </a:lnTo>
                  <a:lnTo>
                    <a:pt x="70" y="166"/>
                  </a:lnTo>
                  <a:lnTo>
                    <a:pt x="70" y="175"/>
                  </a:lnTo>
                  <a:lnTo>
                    <a:pt x="73" y="185"/>
                  </a:lnTo>
                  <a:lnTo>
                    <a:pt x="73" y="193"/>
                  </a:lnTo>
                  <a:lnTo>
                    <a:pt x="73" y="201"/>
                  </a:lnTo>
                  <a:lnTo>
                    <a:pt x="75" y="209"/>
                  </a:lnTo>
                  <a:lnTo>
                    <a:pt x="75" y="218"/>
                  </a:lnTo>
                  <a:lnTo>
                    <a:pt x="75" y="226"/>
                  </a:lnTo>
                  <a:lnTo>
                    <a:pt x="75" y="231"/>
                  </a:lnTo>
                  <a:lnTo>
                    <a:pt x="75" y="242"/>
                  </a:lnTo>
                  <a:lnTo>
                    <a:pt x="73" y="250"/>
                  </a:lnTo>
                  <a:lnTo>
                    <a:pt x="73" y="261"/>
                  </a:lnTo>
                  <a:lnTo>
                    <a:pt x="70" y="271"/>
                  </a:lnTo>
                  <a:lnTo>
                    <a:pt x="70" y="279"/>
                  </a:lnTo>
                  <a:lnTo>
                    <a:pt x="67" y="290"/>
                  </a:lnTo>
                  <a:lnTo>
                    <a:pt x="65" y="298"/>
                  </a:lnTo>
                  <a:lnTo>
                    <a:pt x="59" y="309"/>
                  </a:lnTo>
                  <a:lnTo>
                    <a:pt x="57" y="317"/>
                  </a:lnTo>
                  <a:lnTo>
                    <a:pt x="51" y="325"/>
                  </a:lnTo>
                  <a:lnTo>
                    <a:pt x="48" y="333"/>
                  </a:lnTo>
                  <a:lnTo>
                    <a:pt x="43" y="341"/>
                  </a:lnTo>
                  <a:lnTo>
                    <a:pt x="35" y="349"/>
                  </a:lnTo>
                  <a:lnTo>
                    <a:pt x="30" y="355"/>
                  </a:lnTo>
                  <a:lnTo>
                    <a:pt x="24" y="360"/>
                  </a:lnTo>
                  <a:lnTo>
                    <a:pt x="16" y="365"/>
                  </a:lnTo>
                  <a:lnTo>
                    <a:pt x="24" y="371"/>
                  </a:lnTo>
                  <a:lnTo>
                    <a:pt x="30" y="379"/>
                  </a:lnTo>
                  <a:lnTo>
                    <a:pt x="35" y="384"/>
                  </a:lnTo>
                  <a:lnTo>
                    <a:pt x="40" y="392"/>
                  </a:lnTo>
                  <a:lnTo>
                    <a:pt x="46" y="400"/>
                  </a:lnTo>
                  <a:lnTo>
                    <a:pt x="51" y="409"/>
                  </a:lnTo>
                  <a:lnTo>
                    <a:pt x="57" y="417"/>
                  </a:lnTo>
                  <a:lnTo>
                    <a:pt x="59" y="425"/>
                  </a:lnTo>
                  <a:lnTo>
                    <a:pt x="65" y="435"/>
                  </a:lnTo>
                  <a:lnTo>
                    <a:pt x="67" y="443"/>
                  </a:lnTo>
                  <a:lnTo>
                    <a:pt x="70" y="454"/>
                  </a:lnTo>
                  <a:lnTo>
                    <a:pt x="70" y="465"/>
                  </a:lnTo>
                  <a:lnTo>
                    <a:pt x="73" y="473"/>
                  </a:lnTo>
                  <a:lnTo>
                    <a:pt x="73" y="484"/>
                  </a:lnTo>
                  <a:lnTo>
                    <a:pt x="75" y="495"/>
                  </a:lnTo>
                  <a:lnTo>
                    <a:pt x="75" y="503"/>
                  </a:lnTo>
                  <a:lnTo>
                    <a:pt x="75" y="511"/>
                  </a:lnTo>
                  <a:lnTo>
                    <a:pt x="75" y="519"/>
                  </a:lnTo>
                  <a:lnTo>
                    <a:pt x="75" y="524"/>
                  </a:lnTo>
                  <a:lnTo>
                    <a:pt x="73" y="532"/>
                  </a:lnTo>
                  <a:lnTo>
                    <a:pt x="73" y="540"/>
                  </a:lnTo>
                  <a:lnTo>
                    <a:pt x="73" y="551"/>
                  </a:lnTo>
                  <a:lnTo>
                    <a:pt x="70" y="559"/>
                  </a:lnTo>
                  <a:lnTo>
                    <a:pt x="70" y="567"/>
                  </a:lnTo>
                  <a:lnTo>
                    <a:pt x="70" y="578"/>
                  </a:lnTo>
                  <a:lnTo>
                    <a:pt x="67" y="586"/>
                  </a:lnTo>
                  <a:lnTo>
                    <a:pt x="67" y="594"/>
                  </a:lnTo>
                  <a:lnTo>
                    <a:pt x="67" y="602"/>
                  </a:lnTo>
                  <a:lnTo>
                    <a:pt x="67" y="610"/>
                  </a:lnTo>
                  <a:lnTo>
                    <a:pt x="67" y="618"/>
                  </a:lnTo>
                  <a:lnTo>
                    <a:pt x="65" y="624"/>
                  </a:lnTo>
                  <a:lnTo>
                    <a:pt x="65" y="629"/>
                  </a:lnTo>
                  <a:lnTo>
                    <a:pt x="67" y="637"/>
                  </a:lnTo>
                  <a:lnTo>
                    <a:pt x="67" y="645"/>
                  </a:lnTo>
                  <a:lnTo>
                    <a:pt x="67" y="651"/>
                  </a:lnTo>
                  <a:lnTo>
                    <a:pt x="67" y="659"/>
                  </a:lnTo>
                  <a:lnTo>
                    <a:pt x="70" y="664"/>
                  </a:lnTo>
                  <a:lnTo>
                    <a:pt x="73" y="672"/>
                  </a:lnTo>
                  <a:lnTo>
                    <a:pt x="75" y="677"/>
                  </a:lnTo>
                  <a:lnTo>
                    <a:pt x="75" y="685"/>
                  </a:lnTo>
                  <a:lnTo>
                    <a:pt x="81" y="691"/>
                  </a:lnTo>
                  <a:lnTo>
                    <a:pt x="83" y="696"/>
                  </a:lnTo>
                  <a:lnTo>
                    <a:pt x="86" y="702"/>
                  </a:lnTo>
                  <a:lnTo>
                    <a:pt x="92" y="707"/>
                  </a:lnTo>
                  <a:lnTo>
                    <a:pt x="94" y="710"/>
                  </a:lnTo>
                  <a:lnTo>
                    <a:pt x="100" y="715"/>
                  </a:lnTo>
                  <a:lnTo>
                    <a:pt x="105" y="718"/>
                  </a:lnTo>
                  <a:lnTo>
                    <a:pt x="110" y="7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110" name="Freeform 198"/>
            <p:cNvSpPr>
              <a:spLocks/>
            </p:cNvSpPr>
            <p:nvPr/>
          </p:nvSpPr>
          <p:spPr bwMode="auto">
            <a:xfrm>
              <a:off x="5192" y="1719"/>
              <a:ext cx="110" cy="734"/>
            </a:xfrm>
            <a:custGeom>
              <a:avLst/>
              <a:gdLst>
                <a:gd name="T0" fmla="*/ 16 w 110"/>
                <a:gd name="T1" fmla="*/ 6 h 734"/>
                <a:gd name="T2" fmla="*/ 43 w 110"/>
                <a:gd name="T3" fmla="*/ 33 h 734"/>
                <a:gd name="T4" fmla="*/ 61 w 110"/>
                <a:gd name="T5" fmla="*/ 76 h 734"/>
                <a:gd name="T6" fmla="*/ 72 w 110"/>
                <a:gd name="T7" fmla="*/ 124 h 734"/>
                <a:gd name="T8" fmla="*/ 72 w 110"/>
                <a:gd name="T9" fmla="*/ 167 h 734"/>
                <a:gd name="T10" fmla="*/ 70 w 110"/>
                <a:gd name="T11" fmla="*/ 199 h 734"/>
                <a:gd name="T12" fmla="*/ 67 w 110"/>
                <a:gd name="T13" fmla="*/ 234 h 734"/>
                <a:gd name="T14" fmla="*/ 64 w 110"/>
                <a:gd name="T15" fmla="*/ 264 h 734"/>
                <a:gd name="T16" fmla="*/ 64 w 110"/>
                <a:gd name="T17" fmla="*/ 291 h 734"/>
                <a:gd name="T18" fmla="*/ 70 w 110"/>
                <a:gd name="T19" fmla="*/ 315 h 734"/>
                <a:gd name="T20" fmla="*/ 83 w 110"/>
                <a:gd name="T21" fmla="*/ 339 h 734"/>
                <a:gd name="T22" fmla="*/ 99 w 110"/>
                <a:gd name="T23" fmla="*/ 355 h 734"/>
                <a:gd name="T24" fmla="*/ 105 w 110"/>
                <a:gd name="T25" fmla="*/ 377 h 734"/>
                <a:gd name="T26" fmla="*/ 86 w 110"/>
                <a:gd name="T27" fmla="*/ 390 h 734"/>
                <a:gd name="T28" fmla="*/ 72 w 110"/>
                <a:gd name="T29" fmla="*/ 412 h 734"/>
                <a:gd name="T30" fmla="*/ 67 w 110"/>
                <a:gd name="T31" fmla="*/ 439 h 734"/>
                <a:gd name="T32" fmla="*/ 64 w 110"/>
                <a:gd name="T33" fmla="*/ 463 h 734"/>
                <a:gd name="T34" fmla="*/ 67 w 110"/>
                <a:gd name="T35" fmla="*/ 490 h 734"/>
                <a:gd name="T36" fmla="*/ 70 w 110"/>
                <a:gd name="T37" fmla="*/ 525 h 734"/>
                <a:gd name="T38" fmla="*/ 72 w 110"/>
                <a:gd name="T39" fmla="*/ 560 h 734"/>
                <a:gd name="T40" fmla="*/ 72 w 110"/>
                <a:gd name="T41" fmla="*/ 595 h 734"/>
                <a:gd name="T42" fmla="*/ 64 w 110"/>
                <a:gd name="T43" fmla="*/ 646 h 734"/>
                <a:gd name="T44" fmla="*/ 48 w 110"/>
                <a:gd name="T45" fmla="*/ 691 h 734"/>
                <a:gd name="T46" fmla="*/ 21 w 110"/>
                <a:gd name="T47" fmla="*/ 724 h 734"/>
                <a:gd name="T48" fmla="*/ 0 w 110"/>
                <a:gd name="T49" fmla="*/ 721 h 734"/>
                <a:gd name="T50" fmla="*/ 18 w 110"/>
                <a:gd name="T51" fmla="*/ 705 h 734"/>
                <a:gd name="T52" fmla="*/ 32 w 110"/>
                <a:gd name="T53" fmla="*/ 683 h 734"/>
                <a:gd name="T54" fmla="*/ 40 w 110"/>
                <a:gd name="T55" fmla="*/ 659 h 734"/>
                <a:gd name="T56" fmla="*/ 43 w 110"/>
                <a:gd name="T57" fmla="*/ 630 h 734"/>
                <a:gd name="T58" fmla="*/ 43 w 110"/>
                <a:gd name="T59" fmla="*/ 603 h 734"/>
                <a:gd name="T60" fmla="*/ 40 w 110"/>
                <a:gd name="T61" fmla="*/ 568 h 734"/>
                <a:gd name="T62" fmla="*/ 35 w 110"/>
                <a:gd name="T63" fmla="*/ 533 h 734"/>
                <a:gd name="T64" fmla="*/ 35 w 110"/>
                <a:gd name="T65" fmla="*/ 503 h 734"/>
                <a:gd name="T66" fmla="*/ 37 w 110"/>
                <a:gd name="T67" fmla="*/ 463 h 734"/>
                <a:gd name="T68" fmla="*/ 48 w 110"/>
                <a:gd name="T69" fmla="*/ 425 h 734"/>
                <a:gd name="T70" fmla="*/ 67 w 110"/>
                <a:gd name="T71" fmla="*/ 393 h 734"/>
                <a:gd name="T72" fmla="*/ 94 w 110"/>
                <a:gd name="T73" fmla="*/ 369 h 734"/>
                <a:gd name="T74" fmla="*/ 67 w 110"/>
                <a:gd name="T75" fmla="*/ 342 h 734"/>
                <a:gd name="T76" fmla="*/ 51 w 110"/>
                <a:gd name="T77" fmla="*/ 310 h 734"/>
                <a:gd name="T78" fmla="*/ 37 w 110"/>
                <a:gd name="T79" fmla="*/ 269 h 734"/>
                <a:gd name="T80" fmla="*/ 35 w 110"/>
                <a:gd name="T81" fmla="*/ 232 h 734"/>
                <a:gd name="T82" fmla="*/ 35 w 110"/>
                <a:gd name="T83" fmla="*/ 202 h 734"/>
                <a:gd name="T84" fmla="*/ 40 w 110"/>
                <a:gd name="T85" fmla="*/ 167 h 734"/>
                <a:gd name="T86" fmla="*/ 43 w 110"/>
                <a:gd name="T87" fmla="*/ 132 h 734"/>
                <a:gd name="T88" fmla="*/ 43 w 110"/>
                <a:gd name="T89" fmla="*/ 105 h 734"/>
                <a:gd name="T90" fmla="*/ 40 w 110"/>
                <a:gd name="T91" fmla="*/ 76 h 734"/>
                <a:gd name="T92" fmla="*/ 32 w 110"/>
                <a:gd name="T93" fmla="*/ 49 h 734"/>
                <a:gd name="T94" fmla="*/ 18 w 110"/>
                <a:gd name="T95" fmla="*/ 27 h 734"/>
                <a:gd name="T96" fmla="*/ 0 w 110"/>
                <a:gd name="T97" fmla="*/ 14 h 73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"/>
                <a:gd name="T148" fmla="*/ 0 h 734"/>
                <a:gd name="T149" fmla="*/ 110 w 110"/>
                <a:gd name="T150" fmla="*/ 734 h 73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" h="734">
                  <a:moveTo>
                    <a:pt x="0" y="14"/>
                  </a:moveTo>
                  <a:lnTo>
                    <a:pt x="0" y="0"/>
                  </a:lnTo>
                  <a:lnTo>
                    <a:pt x="8" y="3"/>
                  </a:lnTo>
                  <a:lnTo>
                    <a:pt x="16" y="6"/>
                  </a:lnTo>
                  <a:lnTo>
                    <a:pt x="21" y="11"/>
                  </a:lnTo>
                  <a:lnTo>
                    <a:pt x="29" y="16"/>
                  </a:lnTo>
                  <a:lnTo>
                    <a:pt x="35" y="24"/>
                  </a:lnTo>
                  <a:lnTo>
                    <a:pt x="43" y="33"/>
                  </a:lnTo>
                  <a:lnTo>
                    <a:pt x="48" y="43"/>
                  </a:lnTo>
                  <a:lnTo>
                    <a:pt x="53" y="54"/>
                  </a:lnTo>
                  <a:lnTo>
                    <a:pt x="56" y="65"/>
                  </a:lnTo>
                  <a:lnTo>
                    <a:pt x="61" y="76"/>
                  </a:lnTo>
                  <a:lnTo>
                    <a:pt x="64" y="86"/>
                  </a:lnTo>
                  <a:lnTo>
                    <a:pt x="67" y="100"/>
                  </a:lnTo>
                  <a:lnTo>
                    <a:pt x="70" y="113"/>
                  </a:lnTo>
                  <a:lnTo>
                    <a:pt x="72" y="124"/>
                  </a:lnTo>
                  <a:lnTo>
                    <a:pt x="72" y="137"/>
                  </a:lnTo>
                  <a:lnTo>
                    <a:pt x="72" y="151"/>
                  </a:lnTo>
                  <a:lnTo>
                    <a:pt x="72" y="159"/>
                  </a:lnTo>
                  <a:lnTo>
                    <a:pt x="72" y="167"/>
                  </a:lnTo>
                  <a:lnTo>
                    <a:pt x="72" y="175"/>
                  </a:lnTo>
                  <a:lnTo>
                    <a:pt x="72" y="183"/>
                  </a:lnTo>
                  <a:lnTo>
                    <a:pt x="72" y="191"/>
                  </a:lnTo>
                  <a:lnTo>
                    <a:pt x="70" y="199"/>
                  </a:lnTo>
                  <a:lnTo>
                    <a:pt x="70" y="207"/>
                  </a:lnTo>
                  <a:lnTo>
                    <a:pt x="70" y="218"/>
                  </a:lnTo>
                  <a:lnTo>
                    <a:pt x="67" y="226"/>
                  </a:lnTo>
                  <a:lnTo>
                    <a:pt x="67" y="234"/>
                  </a:lnTo>
                  <a:lnTo>
                    <a:pt x="67" y="242"/>
                  </a:lnTo>
                  <a:lnTo>
                    <a:pt x="64" y="250"/>
                  </a:lnTo>
                  <a:lnTo>
                    <a:pt x="64" y="258"/>
                  </a:lnTo>
                  <a:lnTo>
                    <a:pt x="64" y="264"/>
                  </a:lnTo>
                  <a:lnTo>
                    <a:pt x="64" y="269"/>
                  </a:lnTo>
                  <a:lnTo>
                    <a:pt x="64" y="275"/>
                  </a:lnTo>
                  <a:lnTo>
                    <a:pt x="64" y="283"/>
                  </a:lnTo>
                  <a:lnTo>
                    <a:pt x="64" y="291"/>
                  </a:lnTo>
                  <a:lnTo>
                    <a:pt x="67" y="296"/>
                  </a:lnTo>
                  <a:lnTo>
                    <a:pt x="67" y="304"/>
                  </a:lnTo>
                  <a:lnTo>
                    <a:pt x="70" y="310"/>
                  </a:lnTo>
                  <a:lnTo>
                    <a:pt x="70" y="315"/>
                  </a:lnTo>
                  <a:lnTo>
                    <a:pt x="72" y="323"/>
                  </a:lnTo>
                  <a:lnTo>
                    <a:pt x="75" y="328"/>
                  </a:lnTo>
                  <a:lnTo>
                    <a:pt x="80" y="334"/>
                  </a:lnTo>
                  <a:lnTo>
                    <a:pt x="83" y="339"/>
                  </a:lnTo>
                  <a:lnTo>
                    <a:pt x="86" y="345"/>
                  </a:lnTo>
                  <a:lnTo>
                    <a:pt x="91" y="350"/>
                  </a:lnTo>
                  <a:lnTo>
                    <a:pt x="94" y="353"/>
                  </a:lnTo>
                  <a:lnTo>
                    <a:pt x="99" y="355"/>
                  </a:lnTo>
                  <a:lnTo>
                    <a:pt x="105" y="358"/>
                  </a:lnTo>
                  <a:lnTo>
                    <a:pt x="110" y="358"/>
                  </a:lnTo>
                  <a:lnTo>
                    <a:pt x="110" y="374"/>
                  </a:lnTo>
                  <a:lnTo>
                    <a:pt x="105" y="377"/>
                  </a:lnTo>
                  <a:lnTo>
                    <a:pt x="99" y="379"/>
                  </a:lnTo>
                  <a:lnTo>
                    <a:pt x="94" y="382"/>
                  </a:lnTo>
                  <a:lnTo>
                    <a:pt x="91" y="385"/>
                  </a:lnTo>
                  <a:lnTo>
                    <a:pt x="86" y="390"/>
                  </a:lnTo>
                  <a:lnTo>
                    <a:pt x="83" y="393"/>
                  </a:lnTo>
                  <a:lnTo>
                    <a:pt x="80" y="398"/>
                  </a:lnTo>
                  <a:lnTo>
                    <a:pt x="75" y="406"/>
                  </a:lnTo>
                  <a:lnTo>
                    <a:pt x="72" y="412"/>
                  </a:lnTo>
                  <a:lnTo>
                    <a:pt x="70" y="417"/>
                  </a:lnTo>
                  <a:lnTo>
                    <a:pt x="70" y="425"/>
                  </a:lnTo>
                  <a:lnTo>
                    <a:pt x="67" y="431"/>
                  </a:lnTo>
                  <a:lnTo>
                    <a:pt x="67" y="439"/>
                  </a:lnTo>
                  <a:lnTo>
                    <a:pt x="64" y="444"/>
                  </a:lnTo>
                  <a:lnTo>
                    <a:pt x="64" y="452"/>
                  </a:lnTo>
                  <a:lnTo>
                    <a:pt x="64" y="457"/>
                  </a:lnTo>
                  <a:lnTo>
                    <a:pt x="64" y="463"/>
                  </a:lnTo>
                  <a:lnTo>
                    <a:pt x="64" y="471"/>
                  </a:lnTo>
                  <a:lnTo>
                    <a:pt x="64" y="476"/>
                  </a:lnTo>
                  <a:lnTo>
                    <a:pt x="64" y="484"/>
                  </a:lnTo>
                  <a:lnTo>
                    <a:pt x="67" y="490"/>
                  </a:lnTo>
                  <a:lnTo>
                    <a:pt x="67" y="498"/>
                  </a:lnTo>
                  <a:lnTo>
                    <a:pt x="67" y="509"/>
                  </a:lnTo>
                  <a:lnTo>
                    <a:pt x="70" y="517"/>
                  </a:lnTo>
                  <a:lnTo>
                    <a:pt x="70" y="525"/>
                  </a:lnTo>
                  <a:lnTo>
                    <a:pt x="70" y="535"/>
                  </a:lnTo>
                  <a:lnTo>
                    <a:pt x="72" y="544"/>
                  </a:lnTo>
                  <a:lnTo>
                    <a:pt x="72" y="552"/>
                  </a:lnTo>
                  <a:lnTo>
                    <a:pt x="72" y="560"/>
                  </a:lnTo>
                  <a:lnTo>
                    <a:pt x="72" y="568"/>
                  </a:lnTo>
                  <a:lnTo>
                    <a:pt x="72" y="576"/>
                  </a:lnTo>
                  <a:lnTo>
                    <a:pt x="72" y="584"/>
                  </a:lnTo>
                  <a:lnTo>
                    <a:pt x="72" y="595"/>
                  </a:lnTo>
                  <a:lnTo>
                    <a:pt x="72" y="608"/>
                  </a:lnTo>
                  <a:lnTo>
                    <a:pt x="70" y="622"/>
                  </a:lnTo>
                  <a:lnTo>
                    <a:pt x="67" y="635"/>
                  </a:lnTo>
                  <a:lnTo>
                    <a:pt x="64" y="646"/>
                  </a:lnTo>
                  <a:lnTo>
                    <a:pt x="61" y="659"/>
                  </a:lnTo>
                  <a:lnTo>
                    <a:pt x="56" y="670"/>
                  </a:lnTo>
                  <a:lnTo>
                    <a:pt x="53" y="681"/>
                  </a:lnTo>
                  <a:lnTo>
                    <a:pt x="48" y="691"/>
                  </a:lnTo>
                  <a:lnTo>
                    <a:pt x="43" y="699"/>
                  </a:lnTo>
                  <a:lnTo>
                    <a:pt x="35" y="710"/>
                  </a:lnTo>
                  <a:lnTo>
                    <a:pt x="29" y="716"/>
                  </a:lnTo>
                  <a:lnTo>
                    <a:pt x="21" y="724"/>
                  </a:lnTo>
                  <a:lnTo>
                    <a:pt x="16" y="726"/>
                  </a:lnTo>
                  <a:lnTo>
                    <a:pt x="8" y="732"/>
                  </a:lnTo>
                  <a:lnTo>
                    <a:pt x="0" y="734"/>
                  </a:lnTo>
                  <a:lnTo>
                    <a:pt x="0" y="721"/>
                  </a:lnTo>
                  <a:lnTo>
                    <a:pt x="5" y="718"/>
                  </a:lnTo>
                  <a:lnTo>
                    <a:pt x="10" y="713"/>
                  </a:lnTo>
                  <a:lnTo>
                    <a:pt x="16" y="710"/>
                  </a:lnTo>
                  <a:lnTo>
                    <a:pt x="18" y="705"/>
                  </a:lnTo>
                  <a:lnTo>
                    <a:pt x="24" y="702"/>
                  </a:lnTo>
                  <a:lnTo>
                    <a:pt x="26" y="697"/>
                  </a:lnTo>
                  <a:lnTo>
                    <a:pt x="29" y="691"/>
                  </a:lnTo>
                  <a:lnTo>
                    <a:pt x="32" y="683"/>
                  </a:lnTo>
                  <a:lnTo>
                    <a:pt x="35" y="678"/>
                  </a:lnTo>
                  <a:lnTo>
                    <a:pt x="37" y="673"/>
                  </a:lnTo>
                  <a:lnTo>
                    <a:pt x="40" y="665"/>
                  </a:lnTo>
                  <a:lnTo>
                    <a:pt x="40" y="659"/>
                  </a:lnTo>
                  <a:lnTo>
                    <a:pt x="43" y="651"/>
                  </a:lnTo>
                  <a:lnTo>
                    <a:pt x="43" y="643"/>
                  </a:lnTo>
                  <a:lnTo>
                    <a:pt x="43" y="638"/>
                  </a:lnTo>
                  <a:lnTo>
                    <a:pt x="43" y="630"/>
                  </a:lnTo>
                  <a:lnTo>
                    <a:pt x="43" y="624"/>
                  </a:lnTo>
                  <a:lnTo>
                    <a:pt x="43" y="616"/>
                  </a:lnTo>
                  <a:lnTo>
                    <a:pt x="43" y="611"/>
                  </a:lnTo>
                  <a:lnTo>
                    <a:pt x="43" y="603"/>
                  </a:lnTo>
                  <a:lnTo>
                    <a:pt x="43" y="595"/>
                  </a:lnTo>
                  <a:lnTo>
                    <a:pt x="40" y="587"/>
                  </a:lnTo>
                  <a:lnTo>
                    <a:pt x="40" y="576"/>
                  </a:lnTo>
                  <a:lnTo>
                    <a:pt x="40" y="568"/>
                  </a:lnTo>
                  <a:lnTo>
                    <a:pt x="37" y="560"/>
                  </a:lnTo>
                  <a:lnTo>
                    <a:pt x="37" y="549"/>
                  </a:lnTo>
                  <a:lnTo>
                    <a:pt x="37" y="541"/>
                  </a:lnTo>
                  <a:lnTo>
                    <a:pt x="35" y="533"/>
                  </a:lnTo>
                  <a:lnTo>
                    <a:pt x="35" y="525"/>
                  </a:lnTo>
                  <a:lnTo>
                    <a:pt x="35" y="517"/>
                  </a:lnTo>
                  <a:lnTo>
                    <a:pt x="35" y="511"/>
                  </a:lnTo>
                  <a:lnTo>
                    <a:pt x="35" y="503"/>
                  </a:lnTo>
                  <a:lnTo>
                    <a:pt x="35" y="492"/>
                  </a:lnTo>
                  <a:lnTo>
                    <a:pt x="35" y="484"/>
                  </a:lnTo>
                  <a:lnTo>
                    <a:pt x="37" y="474"/>
                  </a:lnTo>
                  <a:lnTo>
                    <a:pt x="37" y="463"/>
                  </a:lnTo>
                  <a:lnTo>
                    <a:pt x="40" y="455"/>
                  </a:lnTo>
                  <a:lnTo>
                    <a:pt x="43" y="444"/>
                  </a:lnTo>
                  <a:lnTo>
                    <a:pt x="45" y="436"/>
                  </a:lnTo>
                  <a:lnTo>
                    <a:pt x="48" y="425"/>
                  </a:lnTo>
                  <a:lnTo>
                    <a:pt x="53" y="417"/>
                  </a:lnTo>
                  <a:lnTo>
                    <a:pt x="59" y="409"/>
                  </a:lnTo>
                  <a:lnTo>
                    <a:pt x="61" y="401"/>
                  </a:lnTo>
                  <a:lnTo>
                    <a:pt x="67" y="393"/>
                  </a:lnTo>
                  <a:lnTo>
                    <a:pt x="72" y="385"/>
                  </a:lnTo>
                  <a:lnTo>
                    <a:pt x="80" y="379"/>
                  </a:lnTo>
                  <a:lnTo>
                    <a:pt x="86" y="374"/>
                  </a:lnTo>
                  <a:lnTo>
                    <a:pt x="94" y="369"/>
                  </a:lnTo>
                  <a:lnTo>
                    <a:pt x="86" y="363"/>
                  </a:lnTo>
                  <a:lnTo>
                    <a:pt x="80" y="355"/>
                  </a:lnTo>
                  <a:lnTo>
                    <a:pt x="72" y="350"/>
                  </a:lnTo>
                  <a:lnTo>
                    <a:pt x="67" y="342"/>
                  </a:lnTo>
                  <a:lnTo>
                    <a:pt x="61" y="334"/>
                  </a:lnTo>
                  <a:lnTo>
                    <a:pt x="59" y="326"/>
                  </a:lnTo>
                  <a:lnTo>
                    <a:pt x="53" y="318"/>
                  </a:lnTo>
                  <a:lnTo>
                    <a:pt x="51" y="310"/>
                  </a:lnTo>
                  <a:lnTo>
                    <a:pt x="45" y="299"/>
                  </a:lnTo>
                  <a:lnTo>
                    <a:pt x="43" y="291"/>
                  </a:lnTo>
                  <a:lnTo>
                    <a:pt x="40" y="280"/>
                  </a:lnTo>
                  <a:lnTo>
                    <a:pt x="37" y="269"/>
                  </a:lnTo>
                  <a:lnTo>
                    <a:pt x="37" y="261"/>
                  </a:lnTo>
                  <a:lnTo>
                    <a:pt x="35" y="250"/>
                  </a:lnTo>
                  <a:lnTo>
                    <a:pt x="35" y="240"/>
                  </a:lnTo>
                  <a:lnTo>
                    <a:pt x="35" y="232"/>
                  </a:lnTo>
                  <a:lnTo>
                    <a:pt x="35" y="223"/>
                  </a:lnTo>
                  <a:lnTo>
                    <a:pt x="35" y="215"/>
                  </a:lnTo>
                  <a:lnTo>
                    <a:pt x="35" y="210"/>
                  </a:lnTo>
                  <a:lnTo>
                    <a:pt x="35" y="202"/>
                  </a:lnTo>
                  <a:lnTo>
                    <a:pt x="37" y="194"/>
                  </a:lnTo>
                  <a:lnTo>
                    <a:pt x="37" y="183"/>
                  </a:lnTo>
                  <a:lnTo>
                    <a:pt x="37" y="175"/>
                  </a:lnTo>
                  <a:lnTo>
                    <a:pt x="40" y="167"/>
                  </a:lnTo>
                  <a:lnTo>
                    <a:pt x="40" y="156"/>
                  </a:lnTo>
                  <a:lnTo>
                    <a:pt x="40" y="148"/>
                  </a:lnTo>
                  <a:lnTo>
                    <a:pt x="43" y="140"/>
                  </a:lnTo>
                  <a:lnTo>
                    <a:pt x="43" y="132"/>
                  </a:lnTo>
                  <a:lnTo>
                    <a:pt x="43" y="124"/>
                  </a:lnTo>
                  <a:lnTo>
                    <a:pt x="43" y="116"/>
                  </a:lnTo>
                  <a:lnTo>
                    <a:pt x="43" y="111"/>
                  </a:lnTo>
                  <a:lnTo>
                    <a:pt x="43" y="105"/>
                  </a:lnTo>
                  <a:lnTo>
                    <a:pt x="43" y="97"/>
                  </a:lnTo>
                  <a:lnTo>
                    <a:pt x="43" y="89"/>
                  </a:lnTo>
                  <a:lnTo>
                    <a:pt x="43" y="84"/>
                  </a:lnTo>
                  <a:lnTo>
                    <a:pt x="40" y="76"/>
                  </a:lnTo>
                  <a:lnTo>
                    <a:pt x="40" y="70"/>
                  </a:lnTo>
                  <a:lnTo>
                    <a:pt x="37" y="62"/>
                  </a:lnTo>
                  <a:lnTo>
                    <a:pt x="35" y="57"/>
                  </a:lnTo>
                  <a:lnTo>
                    <a:pt x="32" y="49"/>
                  </a:lnTo>
                  <a:lnTo>
                    <a:pt x="29" y="43"/>
                  </a:lnTo>
                  <a:lnTo>
                    <a:pt x="26" y="38"/>
                  </a:lnTo>
                  <a:lnTo>
                    <a:pt x="24" y="33"/>
                  </a:lnTo>
                  <a:lnTo>
                    <a:pt x="18" y="27"/>
                  </a:lnTo>
                  <a:lnTo>
                    <a:pt x="16" y="24"/>
                  </a:lnTo>
                  <a:lnTo>
                    <a:pt x="10" y="19"/>
                  </a:lnTo>
                  <a:lnTo>
                    <a:pt x="5" y="16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111" name="Rectangle 199"/>
            <p:cNvSpPr>
              <a:spLocks noChangeArrowheads="1"/>
            </p:cNvSpPr>
            <p:nvPr/>
          </p:nvSpPr>
          <p:spPr bwMode="auto">
            <a:xfrm>
              <a:off x="5361" y="1972"/>
              <a:ext cx="7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700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  <a:endParaRPr lang="de-DE"/>
            </a:p>
          </p:txBody>
        </p:sp>
        <p:sp>
          <p:nvSpPr>
            <p:cNvPr id="42112" name="Rectangle 200"/>
            <p:cNvSpPr>
              <a:spLocks noChangeArrowheads="1"/>
            </p:cNvSpPr>
            <p:nvPr/>
          </p:nvSpPr>
          <p:spPr bwMode="auto">
            <a:xfrm>
              <a:off x="5439" y="1972"/>
              <a:ext cx="3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/>
            </a:p>
          </p:txBody>
        </p:sp>
        <p:sp>
          <p:nvSpPr>
            <p:cNvPr id="42113" name="Rectangle 201"/>
            <p:cNvSpPr>
              <a:spLocks noChangeArrowheads="1"/>
            </p:cNvSpPr>
            <p:nvPr/>
          </p:nvSpPr>
          <p:spPr bwMode="auto">
            <a:xfrm>
              <a:off x="5474" y="1996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 b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/>
            </a:p>
          </p:txBody>
        </p:sp>
        <p:sp>
          <p:nvSpPr>
            <p:cNvPr id="42114" name="Rectangle 202"/>
            <p:cNvSpPr>
              <a:spLocks noChangeArrowheads="1"/>
            </p:cNvSpPr>
            <p:nvPr/>
          </p:nvSpPr>
          <p:spPr bwMode="auto">
            <a:xfrm>
              <a:off x="5549" y="1980"/>
              <a:ext cx="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100" i="1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de-DE"/>
            </a:p>
          </p:txBody>
        </p:sp>
      </p:grpSp>
      <p:sp>
        <p:nvSpPr>
          <p:cNvPr id="149707" name="Text Box 203"/>
          <p:cNvSpPr txBox="1">
            <a:spLocks noChangeArrowheads="1"/>
          </p:cNvSpPr>
          <p:nvPr/>
        </p:nvSpPr>
        <p:spPr bwMode="auto">
          <a:xfrm>
            <a:off x="4381500" y="5600700"/>
            <a:ext cx="44069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b="1"/>
              <a:t>Test</a:t>
            </a:r>
          </a:p>
          <a:p>
            <a:pPr>
              <a:lnSpc>
                <a:spcPct val="50000"/>
              </a:lnSpc>
            </a:pPr>
            <a:r>
              <a:rPr lang="de-DE"/>
              <a:t>Erkenne Figurtyp + Winkel </a:t>
            </a:r>
            <a:r>
              <a:rPr lang="de-DE">
                <a:sym typeface="Symbol" pitchFamily="18" charset="2"/>
              </a:rPr>
              <a:t> und </a:t>
            </a:r>
          </a:p>
        </p:txBody>
      </p:sp>
      <p:sp>
        <p:nvSpPr>
          <p:cNvPr id="41995" name="Rectangle 209"/>
          <p:cNvSpPr>
            <a:spLocks noChangeArrowheads="1"/>
          </p:cNvSpPr>
          <p:nvPr/>
        </p:nvSpPr>
        <p:spPr bwMode="auto">
          <a:xfrm>
            <a:off x="855663" y="5605463"/>
            <a:ext cx="27590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r>
              <a:rPr lang="de-DE">
                <a:sym typeface="Symbol" pitchFamily="18" charset="2"/>
              </a:rPr>
              <a:t>  [0°,30°,60°,..,360°]</a:t>
            </a:r>
          </a:p>
          <a:p>
            <a:pPr>
              <a:lnSpc>
                <a:spcPct val="50000"/>
              </a:lnSpc>
            </a:pPr>
            <a:r>
              <a:rPr lang="de-DE">
                <a:sym typeface="Symbol" pitchFamily="18" charset="2"/>
              </a:rPr>
              <a:t>  [0°,30°,60°,..,180°]</a:t>
            </a:r>
          </a:p>
        </p:txBody>
      </p:sp>
      <p:sp>
        <p:nvSpPr>
          <p:cNvPr id="43020" name="Text Box 210"/>
          <p:cNvSpPr txBox="1">
            <a:spLocks noChangeArrowheads="1"/>
          </p:cNvSpPr>
          <p:nvPr/>
        </p:nvSpPr>
        <p:spPr bwMode="auto">
          <a:xfrm>
            <a:off x="4127500" y="2209800"/>
            <a:ext cx="4610100" cy="862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DE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	</a:t>
            </a:r>
            <a:r>
              <a:rPr lang="de-DE" i="1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Poggio</a:t>
            </a:r>
            <a:r>
              <a:rPr lang="de-DE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, Edelman 1990</a:t>
            </a:r>
          </a:p>
          <a:p>
            <a:pPr>
              <a:defRPr/>
            </a:pPr>
            <a:r>
              <a:rPr lang="de-DE" i="1" dirty="0"/>
              <a:t>M</a:t>
            </a:r>
            <a:r>
              <a:rPr lang="de-DE" dirty="0"/>
              <a:t>  Trainingsmuster = </a:t>
            </a:r>
            <a:r>
              <a:rPr lang="de-DE" i="1" dirty="0"/>
              <a:t>M</a:t>
            </a:r>
            <a:r>
              <a:rPr lang="de-DE" dirty="0"/>
              <a:t>  </a:t>
            </a:r>
            <a:r>
              <a:rPr lang="de-DE" dirty="0" err="1"/>
              <a:t>hidden</a:t>
            </a:r>
            <a:r>
              <a:rPr lang="de-DE" dirty="0"/>
              <a:t> </a:t>
            </a:r>
            <a:r>
              <a:rPr lang="de-DE" dirty="0" err="1"/>
              <a:t>units</a:t>
            </a:r>
            <a:endParaRPr lang="de-DE" dirty="0"/>
          </a:p>
        </p:txBody>
      </p:sp>
      <p:sp>
        <p:nvSpPr>
          <p:cNvPr id="41997" name="Rectangle 203"/>
          <p:cNvSpPr>
            <a:spLocks noChangeArrowheads="1"/>
          </p:cNvSpPr>
          <p:nvPr/>
        </p:nvSpPr>
        <p:spPr bwMode="auto">
          <a:xfrm>
            <a:off x="1304925" y="6380163"/>
            <a:ext cx="26924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  <a:spcBef>
                <a:spcPct val="60000"/>
              </a:spcBef>
            </a:pPr>
            <a:r>
              <a:rPr lang="de-DE" sz="1800" i="1"/>
              <a:t>6x12=78 Standardwinkel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7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dirty="0" smtClean="0">
                <a:latin typeface="Tahoma" pitchFamily="34" charset="0"/>
              </a:rPr>
              <a:t>Rüdiger Brause: Adaptive Systeme, Institut für Informatik, WS 2013/14</a:t>
            </a:r>
            <a:endParaRPr lang="de-DE" sz="1000" dirty="0">
              <a:latin typeface="Tahoma" pitchFamily="34" charset="0"/>
            </a:endParaRPr>
          </a:p>
        </p:txBody>
      </p:sp>
      <p:sp>
        <p:nvSpPr>
          <p:cNvPr id="819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CDD1076A-CB7C-475C-BE52-B69874DD0773}" type="slidenum">
              <a:rPr lang="de-DE" sz="1000" smtClean="0"/>
              <a:pPr/>
              <a:t>4</a:t>
            </a:fld>
            <a:r>
              <a:rPr lang="de-DE" sz="1000" smtClean="0"/>
              <a:t> -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mtClean="0"/>
              <a:t>Klassifikation und RBF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268413"/>
            <a:ext cx="8532812" cy="6477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mtClean="0"/>
              <a:t>Motivation: </a:t>
            </a:r>
            <a:r>
              <a:rPr lang="de-DE" b="0" smtClean="0"/>
              <a:t>lokale Cluster-Klassenbildung</a:t>
            </a:r>
          </a:p>
        </p:txBody>
      </p:sp>
      <p:graphicFrame>
        <p:nvGraphicFramePr>
          <p:cNvPr id="8198" name="Object 4"/>
          <p:cNvGraphicFramePr>
            <a:graphicFrameLocks noChangeAspect="1"/>
          </p:cNvGraphicFramePr>
          <p:nvPr>
            <p:extLst/>
          </p:nvPr>
        </p:nvGraphicFramePr>
        <p:xfrm>
          <a:off x="827088" y="2708275"/>
          <a:ext cx="5040312" cy="335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5" name="Picture" r:id="rId4" imgW="2743200" imgH="1828800" progId="Word.Picture.8">
                  <p:embed/>
                </p:oleObj>
              </mc:Choice>
              <mc:Fallback>
                <p:oleObj name="Picture" r:id="rId4" imgW="2743200" imgH="18288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708275"/>
                        <a:ext cx="5040312" cy="335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411413" y="1916113"/>
            <a:ext cx="348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de-DE" sz="2400">
                <a:latin typeface="TIMES" charset="0"/>
                <a:cs typeface="Times New Roman" pitchFamily="18" charset="0"/>
                <a:sym typeface="Symbol" pitchFamily="18" charset="2"/>
              </a:rPr>
              <a:t></a:t>
            </a:r>
            <a:r>
              <a:rPr lang="de-DE" sz="2400" baseline="-25000">
                <a:latin typeface="TIMES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de-DE" sz="2400">
                <a:latin typeface="TIMES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de-DE" sz="2400">
                <a:latin typeface="TIMES" charset="0"/>
                <a:cs typeface="Times New Roman" pitchFamily="18" charset="0"/>
              </a:rPr>
              <a:t>{ </a:t>
            </a:r>
            <a:r>
              <a:rPr lang="de-DE" sz="2400" b="1">
                <a:latin typeface="TIMES" charset="0"/>
                <a:cs typeface="Times New Roman" pitchFamily="18" charset="0"/>
              </a:rPr>
              <a:t>x</a:t>
            </a:r>
            <a:r>
              <a:rPr lang="de-DE" sz="2400">
                <a:latin typeface="TIMES" charset="0"/>
                <a:cs typeface="Times New Roman" pitchFamily="18" charset="0"/>
              </a:rPr>
              <a:t> |  S(|</a:t>
            </a:r>
            <a:r>
              <a:rPr lang="de-DE" sz="2400" b="1">
                <a:latin typeface="TIMES" charset="0"/>
                <a:cs typeface="Times New Roman" pitchFamily="18" charset="0"/>
              </a:rPr>
              <a:t>x</a:t>
            </a:r>
            <a:r>
              <a:rPr lang="de-DE" sz="2400">
                <a:latin typeface="TIMES" charset="0"/>
                <a:cs typeface="Times New Roman" pitchFamily="18" charset="0"/>
              </a:rPr>
              <a:t>–</a:t>
            </a:r>
            <a:r>
              <a:rPr lang="de-DE" sz="2400" b="1">
                <a:latin typeface="TIMES" charset="0"/>
                <a:cs typeface="Times New Roman" pitchFamily="18" charset="0"/>
              </a:rPr>
              <a:t>x</a:t>
            </a:r>
            <a:r>
              <a:rPr lang="de-DE" sz="2800" baseline="-30000">
                <a:latin typeface="TIMES" charset="0"/>
                <a:cs typeface="Times New Roman" pitchFamily="18" charset="0"/>
              </a:rPr>
              <a:t>i</a:t>
            </a:r>
            <a:r>
              <a:rPr lang="de-DE" sz="2400">
                <a:latin typeface="TIMES" charset="0"/>
                <a:cs typeface="Times New Roman" pitchFamily="18" charset="0"/>
              </a:rPr>
              <a:t>|) &gt; w</a:t>
            </a:r>
            <a:r>
              <a:rPr lang="de-DE" sz="2400" baseline="-25000">
                <a:latin typeface="TIMES" charset="0"/>
                <a:cs typeface="Times New Roman" pitchFamily="18" charset="0"/>
              </a:rPr>
              <a:t>0</a:t>
            </a:r>
            <a:r>
              <a:rPr lang="de-DE" sz="2400">
                <a:latin typeface="TIMES" charset="0"/>
                <a:cs typeface="Times New Roman" pitchFamily="18" charset="0"/>
              </a:rPr>
              <a:t>}</a:t>
            </a:r>
            <a:r>
              <a:rPr lang="de-DE" sz="2400"/>
              <a:t> </a:t>
            </a:r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6000750" y="5562600"/>
            <a:ext cx="2730500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Freihandform 3"/>
          <p:cNvSpPr/>
          <p:nvPr/>
        </p:nvSpPr>
        <p:spPr bwMode="auto">
          <a:xfrm>
            <a:off x="6146800" y="4215486"/>
            <a:ext cx="2438400" cy="1283614"/>
          </a:xfrm>
          <a:custGeom>
            <a:avLst/>
            <a:gdLst>
              <a:gd name="connsiteX0" fmla="*/ 0 w 2438400"/>
              <a:gd name="connsiteY0" fmla="*/ 1272028 h 1310128"/>
              <a:gd name="connsiteX1" fmla="*/ 469900 w 2438400"/>
              <a:gd name="connsiteY1" fmla="*/ 1233928 h 1310128"/>
              <a:gd name="connsiteX2" fmla="*/ 825500 w 2438400"/>
              <a:gd name="connsiteY2" fmla="*/ 586228 h 1310128"/>
              <a:gd name="connsiteX3" fmla="*/ 1244600 w 2438400"/>
              <a:gd name="connsiteY3" fmla="*/ 2028 h 1310128"/>
              <a:gd name="connsiteX4" fmla="*/ 1612900 w 2438400"/>
              <a:gd name="connsiteY4" fmla="*/ 421128 h 1310128"/>
              <a:gd name="connsiteX5" fmla="*/ 1905000 w 2438400"/>
              <a:gd name="connsiteY5" fmla="*/ 1132328 h 1310128"/>
              <a:gd name="connsiteX6" fmla="*/ 2438400 w 2438400"/>
              <a:gd name="connsiteY6" fmla="*/ 1284728 h 1310128"/>
              <a:gd name="connsiteX0" fmla="*/ 0 w 2438400"/>
              <a:gd name="connsiteY0" fmla="*/ 1270301 h 1322513"/>
              <a:gd name="connsiteX1" fmla="*/ 469900 w 2438400"/>
              <a:gd name="connsiteY1" fmla="*/ 1232201 h 1322513"/>
              <a:gd name="connsiteX2" fmla="*/ 965200 w 2438400"/>
              <a:gd name="connsiteY2" fmla="*/ 368601 h 1322513"/>
              <a:gd name="connsiteX3" fmla="*/ 1244600 w 2438400"/>
              <a:gd name="connsiteY3" fmla="*/ 301 h 1322513"/>
              <a:gd name="connsiteX4" fmla="*/ 1612900 w 2438400"/>
              <a:gd name="connsiteY4" fmla="*/ 419401 h 1322513"/>
              <a:gd name="connsiteX5" fmla="*/ 1905000 w 2438400"/>
              <a:gd name="connsiteY5" fmla="*/ 1130601 h 1322513"/>
              <a:gd name="connsiteX6" fmla="*/ 2438400 w 2438400"/>
              <a:gd name="connsiteY6" fmla="*/ 1283001 h 1322513"/>
              <a:gd name="connsiteX0" fmla="*/ 0 w 2438400"/>
              <a:gd name="connsiteY0" fmla="*/ 1270301 h 1294695"/>
              <a:gd name="connsiteX1" fmla="*/ 469900 w 2438400"/>
              <a:gd name="connsiteY1" fmla="*/ 1232201 h 1294695"/>
              <a:gd name="connsiteX2" fmla="*/ 965200 w 2438400"/>
              <a:gd name="connsiteY2" fmla="*/ 368601 h 1294695"/>
              <a:gd name="connsiteX3" fmla="*/ 1244600 w 2438400"/>
              <a:gd name="connsiteY3" fmla="*/ 301 h 1294695"/>
              <a:gd name="connsiteX4" fmla="*/ 1612900 w 2438400"/>
              <a:gd name="connsiteY4" fmla="*/ 419401 h 1294695"/>
              <a:gd name="connsiteX5" fmla="*/ 1905000 w 2438400"/>
              <a:gd name="connsiteY5" fmla="*/ 1130601 h 1294695"/>
              <a:gd name="connsiteX6" fmla="*/ 2438400 w 2438400"/>
              <a:gd name="connsiteY6" fmla="*/ 1283001 h 1294695"/>
              <a:gd name="connsiteX0" fmla="*/ 0 w 2438400"/>
              <a:gd name="connsiteY0" fmla="*/ 1270301 h 1283001"/>
              <a:gd name="connsiteX1" fmla="*/ 469900 w 2438400"/>
              <a:gd name="connsiteY1" fmla="*/ 1232201 h 1283001"/>
              <a:gd name="connsiteX2" fmla="*/ 965200 w 2438400"/>
              <a:gd name="connsiteY2" fmla="*/ 368601 h 1283001"/>
              <a:gd name="connsiteX3" fmla="*/ 1244600 w 2438400"/>
              <a:gd name="connsiteY3" fmla="*/ 301 h 1283001"/>
              <a:gd name="connsiteX4" fmla="*/ 1612900 w 2438400"/>
              <a:gd name="connsiteY4" fmla="*/ 419401 h 1283001"/>
              <a:gd name="connsiteX5" fmla="*/ 1905000 w 2438400"/>
              <a:gd name="connsiteY5" fmla="*/ 1130601 h 1283001"/>
              <a:gd name="connsiteX6" fmla="*/ 2438400 w 2438400"/>
              <a:gd name="connsiteY6" fmla="*/ 1283001 h 1283001"/>
              <a:gd name="connsiteX0" fmla="*/ 0 w 2438400"/>
              <a:gd name="connsiteY0" fmla="*/ 1270301 h 1283001"/>
              <a:gd name="connsiteX1" fmla="*/ 469900 w 2438400"/>
              <a:gd name="connsiteY1" fmla="*/ 1232201 h 1283001"/>
              <a:gd name="connsiteX2" fmla="*/ 965200 w 2438400"/>
              <a:gd name="connsiteY2" fmla="*/ 368601 h 1283001"/>
              <a:gd name="connsiteX3" fmla="*/ 1244600 w 2438400"/>
              <a:gd name="connsiteY3" fmla="*/ 301 h 1283001"/>
              <a:gd name="connsiteX4" fmla="*/ 1612900 w 2438400"/>
              <a:gd name="connsiteY4" fmla="*/ 419401 h 1283001"/>
              <a:gd name="connsiteX5" fmla="*/ 1905000 w 2438400"/>
              <a:gd name="connsiteY5" fmla="*/ 1105201 h 1283001"/>
              <a:gd name="connsiteX6" fmla="*/ 2438400 w 2438400"/>
              <a:gd name="connsiteY6" fmla="*/ 1283001 h 1283001"/>
              <a:gd name="connsiteX0" fmla="*/ 0 w 2438400"/>
              <a:gd name="connsiteY0" fmla="*/ 1270914 h 1283614"/>
              <a:gd name="connsiteX1" fmla="*/ 469900 w 2438400"/>
              <a:gd name="connsiteY1" fmla="*/ 1232814 h 1283614"/>
              <a:gd name="connsiteX2" fmla="*/ 965200 w 2438400"/>
              <a:gd name="connsiteY2" fmla="*/ 369214 h 1283614"/>
              <a:gd name="connsiteX3" fmla="*/ 1244600 w 2438400"/>
              <a:gd name="connsiteY3" fmla="*/ 914 h 1283614"/>
              <a:gd name="connsiteX4" fmla="*/ 1498600 w 2438400"/>
              <a:gd name="connsiteY4" fmla="*/ 293014 h 1283614"/>
              <a:gd name="connsiteX5" fmla="*/ 1905000 w 2438400"/>
              <a:gd name="connsiteY5" fmla="*/ 1105814 h 1283614"/>
              <a:gd name="connsiteX6" fmla="*/ 2438400 w 2438400"/>
              <a:gd name="connsiteY6" fmla="*/ 1283614 h 128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8400" h="1283614">
                <a:moveTo>
                  <a:pt x="0" y="1270914"/>
                </a:moveTo>
                <a:cubicBezTo>
                  <a:pt x="166158" y="1258214"/>
                  <a:pt x="194733" y="1306897"/>
                  <a:pt x="469900" y="1232814"/>
                </a:cubicBezTo>
                <a:cubicBezTo>
                  <a:pt x="745067" y="1158731"/>
                  <a:pt x="836083" y="574531"/>
                  <a:pt x="965200" y="369214"/>
                </a:cubicBezTo>
                <a:cubicBezTo>
                  <a:pt x="1094317" y="163897"/>
                  <a:pt x="1155700" y="13614"/>
                  <a:pt x="1244600" y="914"/>
                </a:cubicBezTo>
                <a:cubicBezTo>
                  <a:pt x="1333500" y="-11786"/>
                  <a:pt x="1388533" y="108864"/>
                  <a:pt x="1498600" y="293014"/>
                </a:cubicBezTo>
                <a:cubicBezTo>
                  <a:pt x="1608667" y="477164"/>
                  <a:pt x="1748367" y="940714"/>
                  <a:pt x="1905000" y="1105814"/>
                </a:cubicBezTo>
                <a:cubicBezTo>
                  <a:pt x="2061633" y="1270914"/>
                  <a:pt x="2240491" y="1279380"/>
                  <a:pt x="2438400" y="1283614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6311900" y="5238750"/>
            <a:ext cx="2273300" cy="3810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Gerade Verbindung 7"/>
          <p:cNvCxnSpPr/>
          <p:nvPr/>
        </p:nvCxnSpPr>
        <p:spPr bwMode="auto">
          <a:xfrm>
            <a:off x="6819900" y="3390900"/>
            <a:ext cx="0" cy="225425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Gerade Verbindung 9"/>
          <p:cNvCxnSpPr/>
          <p:nvPr/>
        </p:nvCxnSpPr>
        <p:spPr bwMode="auto">
          <a:xfrm>
            <a:off x="7975600" y="3390900"/>
            <a:ext cx="12700" cy="226695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feld 10"/>
          <p:cNvSpPr txBox="1"/>
          <p:nvPr/>
        </p:nvSpPr>
        <p:spPr>
          <a:xfrm>
            <a:off x="6146800" y="5200710"/>
            <a:ext cx="501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w</a:t>
            </a:r>
            <a:r>
              <a:rPr lang="de-DE" baseline="-25000" dirty="0" smtClean="0">
                <a:solidFill>
                  <a:srgbClr val="FF0000"/>
                </a:solidFill>
              </a:rPr>
              <a:t>o</a:t>
            </a:r>
            <a:endParaRPr lang="de-DE" baseline="-25000" dirty="0">
              <a:solidFill>
                <a:srgbClr val="FF0000"/>
              </a:solidFill>
            </a:endParaRPr>
          </a:p>
        </p:txBody>
      </p:sp>
      <p:cxnSp>
        <p:nvCxnSpPr>
          <p:cNvPr id="18" name="Gerade Verbindung 17"/>
          <p:cNvCxnSpPr/>
          <p:nvPr/>
        </p:nvCxnSpPr>
        <p:spPr bwMode="auto">
          <a:xfrm>
            <a:off x="7410450" y="5384800"/>
            <a:ext cx="0" cy="3556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feld 11"/>
          <p:cNvSpPr txBox="1"/>
          <p:nvPr/>
        </p:nvSpPr>
        <p:spPr>
          <a:xfrm>
            <a:off x="7264400" y="5677020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x</a:t>
            </a:r>
            <a:r>
              <a:rPr lang="de-DE" baseline="-25000" dirty="0" smtClean="0"/>
              <a:t>i</a:t>
            </a:r>
            <a:endParaRPr lang="de-DE" baseline="-25000" dirty="0"/>
          </a:p>
        </p:txBody>
      </p:sp>
      <p:sp>
        <p:nvSpPr>
          <p:cNvPr id="17" name="Ellipse 16"/>
          <p:cNvSpPr/>
          <p:nvPr/>
        </p:nvSpPr>
        <p:spPr bwMode="auto">
          <a:xfrm>
            <a:off x="6819900" y="3109585"/>
            <a:ext cx="1155700" cy="56263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8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2" grpId="0"/>
      <p:bldP spid="1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smtClean="0"/>
              <a:t>Erkennen von 3D-Figuren</a:t>
            </a:r>
            <a:endParaRPr lang="en-US" sz="2400" smtClean="0"/>
          </a:p>
        </p:txBody>
      </p:sp>
      <p:sp>
        <p:nvSpPr>
          <p:cNvPr id="4301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7418387" cy="517525"/>
          </a:xfrm>
        </p:spPr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en-US" smtClean="0"/>
              <a:t>Ergebnisse 	</a:t>
            </a:r>
            <a:r>
              <a:rPr lang="en-US" b="0" smtClean="0"/>
              <a:t>Erkennungsleistung</a:t>
            </a:r>
          </a:p>
        </p:txBody>
      </p:sp>
      <p:sp>
        <p:nvSpPr>
          <p:cNvPr id="4301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43023" name="Foliennummernplatzhalt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C6868191-DE6C-4B82-A2C3-18ABED206863}" type="slidenum">
              <a:rPr lang="de-DE" sz="1000" smtClean="0"/>
              <a:pPr/>
              <a:t>40</a:t>
            </a:fld>
            <a:r>
              <a:rPr lang="de-DE" sz="1000" smtClean="0"/>
              <a:t> -</a:t>
            </a:r>
          </a:p>
        </p:txBody>
      </p:sp>
      <p:pic>
        <p:nvPicPr>
          <p:cNvPr id="43011" name="Picture 5" descr="RBF-3Dma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1897063"/>
            <a:ext cx="8031163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4752975" y="3819525"/>
            <a:ext cx="342900" cy="342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43015" name="Text Box 8"/>
          <p:cNvSpPr txBox="1">
            <a:spLocks noChangeArrowheads="1"/>
          </p:cNvSpPr>
          <p:nvPr/>
        </p:nvSpPr>
        <p:spPr bwMode="auto">
          <a:xfrm>
            <a:off x="1228725" y="1752600"/>
            <a:ext cx="328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800">
                <a:solidFill>
                  <a:schemeClr val="accent2"/>
                </a:solidFill>
              </a:rPr>
              <a:t>Kodierung und Trainingszahl</a:t>
            </a:r>
          </a:p>
        </p:txBody>
      </p:sp>
      <p:sp>
        <p:nvSpPr>
          <p:cNvPr id="43016" name="Text Box 9"/>
          <p:cNvSpPr txBox="1">
            <a:spLocks noChangeArrowheads="1"/>
          </p:cNvSpPr>
          <p:nvPr/>
        </p:nvSpPr>
        <p:spPr bwMode="auto">
          <a:xfrm>
            <a:off x="5597525" y="1730375"/>
            <a:ext cx="3086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800">
                <a:solidFill>
                  <a:schemeClr val="accent2"/>
                </a:solidFill>
              </a:rPr>
              <a:t>Abstand zum Objekt</a:t>
            </a:r>
          </a:p>
        </p:txBody>
      </p:sp>
      <p:sp>
        <p:nvSpPr>
          <p:cNvPr id="43017" name="Text Box 10"/>
          <p:cNvSpPr txBox="1">
            <a:spLocks noChangeArrowheads="1"/>
          </p:cNvSpPr>
          <p:nvPr/>
        </p:nvSpPr>
        <p:spPr bwMode="auto">
          <a:xfrm>
            <a:off x="1219200" y="3990975"/>
            <a:ext cx="3086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800">
                <a:solidFill>
                  <a:schemeClr val="accent2"/>
                </a:solidFill>
              </a:rPr>
              <a:t>Bereichsgröße</a:t>
            </a:r>
          </a:p>
        </p:txBody>
      </p:sp>
      <p:sp>
        <p:nvSpPr>
          <p:cNvPr id="43018" name="Text Box 11"/>
          <p:cNvSpPr txBox="1">
            <a:spLocks noChangeArrowheads="1"/>
          </p:cNvSpPr>
          <p:nvPr/>
        </p:nvSpPr>
        <p:spPr bwMode="auto">
          <a:xfrm>
            <a:off x="5448300" y="4019550"/>
            <a:ext cx="348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800">
                <a:solidFill>
                  <a:schemeClr val="accent2"/>
                </a:solidFill>
              </a:rPr>
              <a:t>Ausgabefehler u. Bereichsgröße</a:t>
            </a:r>
          </a:p>
        </p:txBody>
      </p:sp>
      <p:sp>
        <p:nvSpPr>
          <p:cNvPr id="43019" name="Text Box 12"/>
          <p:cNvSpPr txBox="1">
            <a:spLocks noChangeArrowheads="1"/>
          </p:cNvSpPr>
          <p:nvPr/>
        </p:nvSpPr>
        <p:spPr bwMode="auto">
          <a:xfrm>
            <a:off x="981075" y="6153150"/>
            <a:ext cx="30861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600" i="1"/>
              <a:t>Würfel vs. Oktaeder bei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600" i="1"/>
              <a:t>40 Trainingsmustern / RBFs</a:t>
            </a:r>
          </a:p>
        </p:txBody>
      </p:sp>
      <p:sp>
        <p:nvSpPr>
          <p:cNvPr id="95245" name="Rectangle 13"/>
          <p:cNvSpPr>
            <a:spLocks noChangeArrowheads="1"/>
          </p:cNvSpPr>
          <p:nvPr/>
        </p:nvSpPr>
        <p:spPr bwMode="auto">
          <a:xfrm>
            <a:off x="4838700" y="1714500"/>
            <a:ext cx="4105275" cy="2324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5246" name="Rectangle 14"/>
          <p:cNvSpPr>
            <a:spLocks noChangeArrowheads="1"/>
          </p:cNvSpPr>
          <p:nvPr/>
        </p:nvSpPr>
        <p:spPr bwMode="auto">
          <a:xfrm>
            <a:off x="720725" y="4035425"/>
            <a:ext cx="4076700" cy="2571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95247" name="Rectangle 15"/>
          <p:cNvSpPr>
            <a:spLocks noChangeArrowheads="1"/>
          </p:cNvSpPr>
          <p:nvPr/>
        </p:nvSpPr>
        <p:spPr bwMode="auto">
          <a:xfrm>
            <a:off x="4854575" y="4092575"/>
            <a:ext cx="4105275" cy="2324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5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5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5" grpId="0" animBg="1"/>
      <p:bldP spid="95246" grpId="0" animBg="1"/>
      <p:bldP spid="952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Radiale Basisfunktionen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mtClean="0"/>
              <a:t>Definition	</a:t>
            </a:r>
            <a:r>
              <a:rPr lang="de-DE" smtClean="0">
                <a:solidFill>
                  <a:srgbClr val="0066CC"/>
                </a:solidFill>
              </a:rPr>
              <a:t>Glockenfunktionen</a:t>
            </a:r>
          </a:p>
        </p:txBody>
      </p:sp>
      <p:sp>
        <p:nvSpPr>
          <p:cNvPr id="8194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819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3C3DC87D-78FD-478F-A45A-A950F4C618F3}" type="slidenum">
              <a:rPr lang="de-DE" sz="1000" smtClean="0"/>
              <a:pPr/>
              <a:t>5</a:t>
            </a:fld>
            <a:r>
              <a:rPr lang="de-DE" sz="1000" smtClean="0"/>
              <a:t> -</a:t>
            </a: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768350" y="1727200"/>
            <a:ext cx="8121650" cy="4056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6700" indent="-266700" algn="just">
              <a:spcBef>
                <a:spcPct val="0"/>
              </a:spcBef>
              <a:tabLst>
                <a:tab pos="1968500" algn="l"/>
              </a:tabLst>
              <a:defRPr/>
            </a:pPr>
            <a:r>
              <a:rPr lang="de-DE" sz="2400" dirty="0">
                <a:latin typeface="+mj-lt"/>
                <a:cs typeface="Times New Roman" pitchFamily="18" charset="0"/>
              </a:rPr>
              <a:t>Funktion S</a:t>
            </a:r>
            <a:r>
              <a:rPr lang="de-DE" sz="2400" baseline="-30000" dirty="0">
                <a:latin typeface="+mj-lt"/>
                <a:cs typeface="Times New Roman" pitchFamily="18" charset="0"/>
              </a:rPr>
              <a:t>G</a:t>
            </a:r>
            <a:r>
              <a:rPr lang="de-DE" sz="2400" dirty="0">
                <a:latin typeface="+mj-lt"/>
                <a:cs typeface="Times New Roman" pitchFamily="18" charset="0"/>
              </a:rPr>
              <a:t> mit den Eigenschaften</a:t>
            </a:r>
            <a:endParaRPr lang="de-DE" sz="2400" dirty="0">
              <a:latin typeface="+mj-lt"/>
            </a:endParaRPr>
          </a:p>
          <a:p>
            <a:pPr marL="266700" indent="-266700" algn="just">
              <a:lnSpc>
                <a:spcPct val="130000"/>
              </a:lnSpc>
              <a:spcBef>
                <a:spcPct val="0"/>
              </a:spcBef>
              <a:buFont typeface="Symbol" pitchFamily="18" charset="2"/>
              <a:buBlip>
                <a:blip r:embed="rId3"/>
              </a:buBlip>
              <a:tabLst>
                <a:tab pos="1968500" algn="l"/>
              </a:tabLst>
              <a:defRPr/>
            </a:pPr>
            <a:r>
              <a:rPr lang="de-DE" sz="2400" dirty="0">
                <a:latin typeface="+mj-lt"/>
                <a:sym typeface="Symbol" pitchFamily="18" charset="2"/>
              </a:rPr>
              <a:t>S</a:t>
            </a:r>
            <a:r>
              <a:rPr lang="de-DE" sz="2400" baseline="-25000" dirty="0">
                <a:latin typeface="+mj-lt"/>
                <a:sym typeface="Symbol" pitchFamily="18" charset="2"/>
              </a:rPr>
              <a:t>G</a:t>
            </a:r>
            <a:r>
              <a:rPr lang="de-DE" sz="2400" dirty="0">
                <a:latin typeface="+mj-lt"/>
                <a:sym typeface="Symbol" pitchFamily="18" charset="2"/>
              </a:rPr>
              <a:t>(z) </a:t>
            </a:r>
            <a:r>
              <a:rPr lang="de-DE" sz="2400" u="sng" dirty="0">
                <a:latin typeface="+mj-lt"/>
                <a:sym typeface="Symbol" pitchFamily="18" charset="2"/>
              </a:rPr>
              <a:t>&gt;</a:t>
            </a:r>
            <a:r>
              <a:rPr lang="de-DE" sz="2400" dirty="0">
                <a:latin typeface="+mj-lt"/>
                <a:sym typeface="Symbol" pitchFamily="18" charset="2"/>
              </a:rPr>
              <a:t> 0, </a:t>
            </a:r>
            <a:r>
              <a:rPr lang="it-IT" sz="2400" dirty="0">
                <a:latin typeface="+mj-lt"/>
                <a:cs typeface="Times New Roman" pitchFamily="18" charset="0"/>
              </a:rPr>
              <a:t>S</a:t>
            </a:r>
            <a:r>
              <a:rPr lang="it-IT" sz="2400" baseline="-30000" dirty="0">
                <a:latin typeface="+mj-lt"/>
                <a:cs typeface="Times New Roman" pitchFamily="18" charset="0"/>
              </a:rPr>
              <a:t>G</a:t>
            </a:r>
            <a:r>
              <a:rPr lang="it-IT" sz="2400" dirty="0">
                <a:latin typeface="+mj-lt"/>
                <a:cs typeface="Times New Roman" pitchFamily="18" charset="0"/>
              </a:rPr>
              <a:t>(–</a:t>
            </a:r>
            <a:r>
              <a:rPr lang="de-DE" sz="2400" dirty="0">
                <a:latin typeface="+mj-lt"/>
                <a:cs typeface="Times New Roman" pitchFamily="18" charset="0"/>
                <a:sym typeface="Symbol" pitchFamily="18" charset="2"/>
              </a:rPr>
              <a:t></a:t>
            </a:r>
            <a:r>
              <a:rPr lang="it-IT" sz="2400" dirty="0">
                <a:latin typeface="+mj-lt"/>
                <a:cs typeface="Times New Roman" pitchFamily="18" charset="0"/>
              </a:rPr>
              <a:t>) = S</a:t>
            </a:r>
            <a:r>
              <a:rPr lang="it-IT" sz="2400" baseline="-30000" dirty="0">
                <a:latin typeface="+mj-lt"/>
                <a:cs typeface="Times New Roman" pitchFamily="18" charset="0"/>
                <a:sym typeface="Symbol" pitchFamily="18" charset="2"/>
              </a:rPr>
              <a:t>G</a:t>
            </a:r>
            <a:r>
              <a:rPr lang="it-IT" sz="2400" dirty="0">
                <a:latin typeface="+mj-lt"/>
                <a:cs typeface="Times New Roman" pitchFamily="18" charset="0"/>
                <a:sym typeface="Symbol" pitchFamily="18" charset="2"/>
              </a:rPr>
              <a:t>(</a:t>
            </a:r>
            <a:r>
              <a:rPr lang="de-DE" sz="2400" dirty="0">
                <a:latin typeface="+mj-lt"/>
                <a:cs typeface="Times New Roman" pitchFamily="18" charset="0"/>
                <a:sym typeface="Symbol" pitchFamily="18" charset="2"/>
              </a:rPr>
              <a:t></a:t>
            </a:r>
            <a:r>
              <a:rPr lang="it-IT" sz="2400" dirty="0">
                <a:latin typeface="+mj-lt"/>
                <a:cs typeface="Times New Roman" pitchFamily="18" charset="0"/>
              </a:rPr>
              <a:t>) = 0,</a:t>
            </a:r>
            <a:endParaRPr lang="it-IT" sz="2400" baseline="-300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266700" indent="-266700" algn="just">
              <a:lnSpc>
                <a:spcPct val="240000"/>
              </a:lnSpc>
              <a:spcBef>
                <a:spcPct val="0"/>
              </a:spcBef>
              <a:buFont typeface="Symbol" pitchFamily="18" charset="2"/>
              <a:buBlip>
                <a:blip r:embed="rId3"/>
              </a:buBlip>
              <a:tabLst>
                <a:tab pos="1968500" algn="l"/>
              </a:tabLst>
              <a:defRPr/>
            </a:pPr>
            <a:r>
              <a:rPr lang="de-DE" sz="2400" dirty="0">
                <a:latin typeface="+mj-lt"/>
                <a:sym typeface="Symbol" pitchFamily="18" charset="2"/>
              </a:rPr>
              <a:t>0 &lt;  	     </a:t>
            </a:r>
            <a:r>
              <a:rPr lang="de-DE" sz="2800" dirty="0">
                <a:latin typeface="+mj-lt"/>
                <a:sym typeface="Symbol" pitchFamily="18" charset="2"/>
              </a:rPr>
              <a:t>&lt; </a:t>
            </a:r>
            <a:endParaRPr lang="de-DE" sz="2400" dirty="0">
              <a:latin typeface="+mj-lt"/>
              <a:sym typeface="Symbol" pitchFamily="18" charset="2"/>
            </a:endParaRPr>
          </a:p>
          <a:p>
            <a:pPr marL="266700" indent="-266700" algn="just">
              <a:lnSpc>
                <a:spcPct val="240000"/>
              </a:lnSpc>
              <a:spcBef>
                <a:spcPct val="0"/>
              </a:spcBef>
              <a:buFont typeface="Symbol" pitchFamily="18" charset="2"/>
              <a:buBlip>
                <a:blip r:embed="rId3"/>
              </a:buBlip>
              <a:tabLst>
                <a:tab pos="1968500" algn="l"/>
              </a:tabLst>
              <a:defRPr/>
            </a:pPr>
            <a:r>
              <a:rPr lang="de-DE" sz="2400" dirty="0">
                <a:latin typeface="+mj-lt"/>
                <a:sym typeface="Symbol" pitchFamily="18" charset="2"/>
              </a:rPr>
              <a:t>Es ex. ein </a:t>
            </a:r>
            <a:r>
              <a:rPr lang="de-DE" sz="2400" i="1" dirty="0">
                <a:latin typeface="+mj-lt"/>
                <a:sym typeface="Symbol" pitchFamily="18" charset="2"/>
              </a:rPr>
              <a:t>a&gt;0</a:t>
            </a:r>
            <a:r>
              <a:rPr lang="de-DE" sz="2400" dirty="0">
                <a:latin typeface="+mj-lt"/>
                <a:sym typeface="Symbol" pitchFamily="18" charset="2"/>
              </a:rPr>
              <a:t> mit S</a:t>
            </a:r>
            <a:r>
              <a:rPr lang="de-DE" sz="2400" baseline="-25000" dirty="0">
                <a:latin typeface="+mj-lt"/>
                <a:sym typeface="Symbol" pitchFamily="18" charset="2"/>
              </a:rPr>
              <a:t>G</a:t>
            </a:r>
            <a:r>
              <a:rPr lang="de-DE" sz="2400" dirty="0">
                <a:latin typeface="+mj-lt"/>
                <a:sym typeface="Symbol" pitchFamily="18" charset="2"/>
              </a:rPr>
              <a:t>(z)  nicht anwachsend	</a:t>
            </a:r>
            <a:r>
              <a:rPr lang="de-DE" sz="2400" dirty="0">
                <a:latin typeface="+mj-lt"/>
              </a:rPr>
              <a:t>z </a:t>
            </a:r>
            <a:r>
              <a:rPr lang="de-DE" sz="2400" dirty="0">
                <a:latin typeface="+mj-lt"/>
                <a:sym typeface="Symbol" pitchFamily="18" charset="2"/>
              </a:rPr>
              <a:t></a:t>
            </a:r>
            <a:r>
              <a:rPr lang="de-DE" sz="2400" dirty="0">
                <a:latin typeface="+mj-lt"/>
              </a:rPr>
              <a:t>[</a:t>
            </a:r>
            <a:r>
              <a:rPr lang="de-DE" sz="2400" i="1" dirty="0">
                <a:latin typeface="+mj-lt"/>
                <a:sym typeface="Symbol" pitchFamily="18" charset="2"/>
              </a:rPr>
              <a:t>a</a:t>
            </a:r>
            <a:r>
              <a:rPr lang="de-DE" sz="2400" dirty="0" smtClean="0">
                <a:latin typeface="+mj-lt"/>
                <a:sym typeface="Symbol" pitchFamily="18" charset="2"/>
              </a:rPr>
              <a:t>,</a:t>
            </a:r>
            <a:r>
              <a:rPr lang="de-DE" sz="2400" dirty="0">
                <a:latin typeface="+mj-lt"/>
              </a:rPr>
              <a:t>), </a:t>
            </a:r>
            <a:endParaRPr lang="de-DE" sz="2400" dirty="0">
              <a:latin typeface="+mj-lt"/>
              <a:sym typeface="Symbol" pitchFamily="18" charset="2"/>
            </a:endParaRPr>
          </a:p>
          <a:p>
            <a:pPr marL="266700" indent="-266700">
              <a:lnSpc>
                <a:spcPct val="40000"/>
              </a:lnSpc>
              <a:tabLst>
                <a:tab pos="1968500" algn="l"/>
              </a:tabLst>
              <a:defRPr/>
            </a:pPr>
            <a:r>
              <a:rPr lang="de-DE" sz="2400" dirty="0">
                <a:latin typeface="+mj-lt"/>
                <a:sym typeface="Symbol" pitchFamily="18" charset="2"/>
              </a:rPr>
              <a:t>				nicht abfallend	</a:t>
            </a:r>
            <a:r>
              <a:rPr lang="de-DE" sz="2400" dirty="0">
                <a:latin typeface="+mj-lt"/>
              </a:rPr>
              <a:t>z </a:t>
            </a:r>
            <a:r>
              <a:rPr lang="de-DE" sz="2400" dirty="0">
                <a:latin typeface="+mj-lt"/>
                <a:sym typeface="Symbol" pitchFamily="18" charset="2"/>
              </a:rPr>
              <a:t></a:t>
            </a:r>
            <a:r>
              <a:rPr lang="de-DE" sz="2400" dirty="0">
                <a:latin typeface="+mj-lt"/>
              </a:rPr>
              <a:t>(–</a:t>
            </a:r>
            <a:r>
              <a:rPr lang="de-DE" sz="2400" dirty="0">
                <a:latin typeface="+mj-lt"/>
                <a:sym typeface="Symbol" pitchFamily="18" charset="2"/>
              </a:rPr>
              <a:t></a:t>
            </a:r>
            <a:r>
              <a:rPr lang="de-DE" sz="2400" dirty="0">
                <a:latin typeface="+mj-lt"/>
              </a:rPr>
              <a:t>,</a:t>
            </a:r>
            <a:r>
              <a:rPr lang="de-DE" sz="2400" i="1" dirty="0">
                <a:latin typeface="+mj-lt"/>
                <a:sym typeface="Symbol" pitchFamily="18" charset="2"/>
              </a:rPr>
              <a:t>a</a:t>
            </a:r>
            <a:r>
              <a:rPr lang="de-DE" sz="2400" dirty="0">
                <a:latin typeface="+mj-lt"/>
                <a:sym typeface="Symbol" pitchFamily="18" charset="2"/>
              </a:rPr>
              <a:t>)</a:t>
            </a:r>
            <a:endParaRPr lang="de-DE" sz="2400" b="1" dirty="0">
              <a:solidFill>
                <a:srgbClr val="0066CC"/>
              </a:solidFill>
              <a:latin typeface="+mj-lt"/>
              <a:sym typeface="Symbol" pitchFamily="18" charset="2"/>
            </a:endParaRPr>
          </a:p>
          <a:p>
            <a:pPr marL="266700" indent="-266700" algn="just">
              <a:spcBef>
                <a:spcPct val="0"/>
              </a:spcBef>
              <a:tabLst>
                <a:tab pos="1968500" algn="l"/>
              </a:tabLst>
              <a:defRPr/>
            </a:pPr>
            <a:endParaRPr lang="it-IT" sz="28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266700" indent="-266700" algn="just">
              <a:spcBef>
                <a:spcPct val="0"/>
              </a:spcBef>
              <a:tabLst>
                <a:tab pos="1968500" algn="l"/>
              </a:tabLst>
              <a:defRPr/>
            </a:pPr>
            <a:r>
              <a:rPr lang="it-IT" sz="2800" dirty="0" err="1">
                <a:latin typeface="+mj-lt"/>
                <a:cs typeface="Times New Roman" pitchFamily="18" charset="0"/>
                <a:sym typeface="Symbol" pitchFamily="18" charset="2"/>
              </a:rPr>
              <a:t>Also</a:t>
            </a:r>
            <a:r>
              <a:rPr lang="it-IT" sz="28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latin typeface="+mj-lt"/>
                <a:cs typeface="Times New Roman" pitchFamily="18" charset="0"/>
                <a:sym typeface="Symbol" pitchFamily="18" charset="2"/>
              </a:rPr>
              <a:t>ist</a:t>
            </a:r>
            <a:r>
              <a:rPr lang="it-IT" sz="28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de-DE" sz="2400" dirty="0">
                <a:latin typeface="+mj-lt"/>
                <a:sym typeface="Symbol" pitchFamily="18" charset="2"/>
              </a:rPr>
              <a:t>S</a:t>
            </a:r>
            <a:r>
              <a:rPr lang="de-DE" sz="2400" baseline="-25000" dirty="0">
                <a:latin typeface="+mj-lt"/>
                <a:sym typeface="Symbol" pitchFamily="18" charset="2"/>
              </a:rPr>
              <a:t>G</a:t>
            </a:r>
            <a:r>
              <a:rPr lang="de-DE" sz="2400" dirty="0">
                <a:latin typeface="+mj-lt"/>
                <a:sym typeface="Symbol" pitchFamily="18" charset="2"/>
              </a:rPr>
              <a:t>(a) globales Maximum.</a:t>
            </a:r>
            <a:endParaRPr lang="it-IT" sz="2400" dirty="0">
              <a:latin typeface="+mj-lt"/>
              <a:sym typeface="Symbol" pitchFamily="18" charset="2"/>
            </a:endParaRPr>
          </a:p>
        </p:txBody>
      </p:sp>
      <p:graphicFrame>
        <p:nvGraphicFramePr>
          <p:cNvPr id="8200" name="Object 6"/>
          <p:cNvGraphicFramePr>
            <a:graphicFrameLocks noChangeAspect="1"/>
          </p:cNvGraphicFramePr>
          <p:nvPr/>
        </p:nvGraphicFramePr>
        <p:xfrm>
          <a:off x="1457325" y="2641600"/>
          <a:ext cx="1730375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4" imgW="609336" imgH="444307" progId="Equation.DSMT4">
                  <p:embed/>
                </p:oleObj>
              </mc:Choice>
              <mc:Fallback>
                <p:oleObj name="Equation" r:id="rId4" imgW="609336" imgH="444307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2641600"/>
                        <a:ext cx="1730375" cy="127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1062038" y="4802188"/>
            <a:ext cx="268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>
              <a:spcBef>
                <a:spcPct val="0"/>
              </a:spcBef>
              <a:tabLst>
                <a:tab pos="1711325" algn="l"/>
                <a:tab pos="2700338" algn="l"/>
              </a:tabLst>
            </a:pPr>
            <a:r>
              <a:rPr lang="de-DE" sz="2400">
                <a:latin typeface="TIMES" pitchFamily="18" charset="0"/>
                <a:cs typeface="Times New Roman" pitchFamily="18" charset="0"/>
              </a:rPr>
              <a:t> </a:t>
            </a:r>
            <a:endParaRPr lang="de-DE" sz="240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Glockenfunktionen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e-DE" dirty="0" smtClean="0"/>
              <a:t>Beispiele</a:t>
            </a:r>
          </a:p>
          <a:p>
            <a:pPr marL="2667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</a:pPr>
            <a:r>
              <a:rPr lang="de-DE" sz="2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Kombination </a:t>
            </a:r>
            <a:r>
              <a:rPr lang="de-DE" sz="20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von Quetschfunktionen</a:t>
            </a:r>
          </a:p>
          <a:p>
            <a:pPr marL="2667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e-DE" sz="2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		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S</a:t>
            </a:r>
            <a:r>
              <a:rPr lang="de-DE" sz="1800" b="0" baseline="-30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G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(x</a:t>
            </a:r>
            <a:r>
              <a:rPr lang="de-DE" sz="1800" b="0" baseline="-30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1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,..,x</a:t>
            </a:r>
            <a:r>
              <a:rPr lang="de-DE" sz="1800" b="0" baseline="-30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n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 = </a:t>
            </a:r>
            <a:r>
              <a:rPr lang="de-DE" sz="1600" b="0" dirty="0" err="1"/>
              <a:t>max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( 0, 1+            </a:t>
            </a:r>
            <a:r>
              <a:rPr lang="de-DE" sz="16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-1 )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de-DE" sz="1800" b="0" i="1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mit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b</a:t>
            </a:r>
            <a:r>
              <a:rPr lang="de-DE" sz="16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(x</a:t>
            </a:r>
            <a:r>
              <a:rPr lang="de-DE" sz="1800" b="0" baseline="-30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de-DE" sz="16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 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=</a:t>
            </a:r>
            <a:r>
              <a:rPr lang="de-DE" sz="1800" b="0" dirty="0" smtClean="0"/>
              <a:t> </a:t>
            </a:r>
          </a:p>
          <a:p>
            <a:pPr marL="2667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</a:pPr>
            <a:r>
              <a:rPr lang="de-DE" sz="2000" dirty="0" smtClean="0"/>
              <a:t>Ableitungen</a:t>
            </a:r>
            <a:r>
              <a:rPr lang="de-DE" sz="2000" b="0" dirty="0" smtClean="0"/>
              <a:t> von Quetschfunktionen</a:t>
            </a:r>
          </a:p>
          <a:p>
            <a:pPr marL="2667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e-DE" sz="1800" b="0" dirty="0" smtClean="0"/>
              <a:t>		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S</a:t>
            </a:r>
            <a:r>
              <a:rPr lang="de-DE" sz="1800" b="0" baseline="-30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G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(x) =</a:t>
            </a:r>
            <a:r>
              <a:rPr lang="de-DE" sz="2000" b="0" dirty="0" smtClean="0"/>
              <a:t> </a:t>
            </a:r>
          </a:p>
          <a:p>
            <a:pPr marL="2667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</a:pPr>
            <a:r>
              <a:rPr lang="de-DE" sz="2000" dirty="0" smtClean="0"/>
              <a:t>Produkte</a:t>
            </a:r>
            <a:r>
              <a:rPr lang="de-DE" sz="2000" b="0" dirty="0" smtClean="0"/>
              <a:t> von Glockenfunktionen</a:t>
            </a:r>
          </a:p>
          <a:p>
            <a:pPr marL="2667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Tx/>
              <a:buNone/>
            </a:pPr>
            <a:r>
              <a:rPr lang="de-DE" sz="2000" b="0" dirty="0" smtClean="0"/>
              <a:t>		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S</a:t>
            </a:r>
            <a:r>
              <a:rPr lang="de-DE" sz="1800" b="0" baseline="-30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G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(x</a:t>
            </a:r>
            <a:r>
              <a:rPr lang="de-DE" sz="1800" b="0" baseline="-30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1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,..,x</a:t>
            </a:r>
            <a:r>
              <a:rPr lang="de-DE" sz="1800" b="0" baseline="-30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n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 = S</a:t>
            </a:r>
            <a:r>
              <a:rPr lang="de-DE" sz="1800" b="0" baseline="-30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G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(x</a:t>
            </a:r>
            <a:r>
              <a:rPr lang="de-DE" sz="1800" b="0" baseline="-30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1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 </a:t>
            </a:r>
            <a:r>
              <a:rPr lang="de-DE" sz="1800" b="0" dirty="0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×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  <a:sym typeface="Symbol" pitchFamily="18" charset="2"/>
              </a:rPr>
              <a:t></a:t>
            </a:r>
            <a:r>
              <a:rPr lang="de-DE" sz="1800" b="0" dirty="0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×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S</a:t>
            </a:r>
            <a:r>
              <a:rPr lang="de-DE" sz="1800" b="0" baseline="-30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G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</a:t>
            </a:r>
            <a:r>
              <a:rPr lang="de-DE" sz="1800" b="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x</a:t>
            </a:r>
            <a:r>
              <a:rPr lang="de-DE" sz="1800" b="0" baseline="-30000" dirty="0" err="1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n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</a:t>
            </a:r>
            <a:r>
              <a:rPr lang="de-DE" sz="1800" b="0" dirty="0" smtClean="0"/>
              <a:t> </a:t>
            </a:r>
          </a:p>
          <a:p>
            <a:pPr marL="2667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</a:pPr>
            <a:r>
              <a:rPr lang="de-DE" sz="2000" dirty="0" smtClean="0"/>
              <a:t>allgemeine</a:t>
            </a:r>
            <a:r>
              <a:rPr lang="de-DE" sz="2000" b="0" dirty="0" smtClean="0"/>
              <a:t> Radiale Basisfunktionen</a:t>
            </a:r>
          </a:p>
          <a:p>
            <a:pPr marL="2667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e-DE" sz="2000" b="0" dirty="0" smtClean="0"/>
              <a:t>		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S</a:t>
            </a:r>
            <a:r>
              <a:rPr lang="de-DE" sz="1800" b="0" baseline="-30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G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</a:t>
            </a:r>
            <a:r>
              <a:rPr lang="de-DE" sz="18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x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 = h(|</a:t>
            </a:r>
            <a:r>
              <a:rPr lang="de-DE" sz="18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x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|),	</a:t>
            </a:r>
            <a:r>
              <a:rPr lang="de-DE" sz="18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x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de-DE" sz="1800" b="0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</a:t>
            </a:r>
            <a:r>
              <a:rPr lang="de-DE" sz="1800" b="0" baseline="30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n</a:t>
            </a:r>
            <a:r>
              <a:rPr lang="de-DE" sz="1800" b="0" dirty="0" smtClean="0"/>
              <a:t> , </a:t>
            </a:r>
            <a:r>
              <a:rPr lang="de-DE" sz="1800" b="0" dirty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h</a:t>
            </a:r>
            <a:r>
              <a:rPr lang="de-DE" sz="18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(.) </a:t>
            </a:r>
            <a:r>
              <a:rPr lang="de-DE" sz="1600" b="0"/>
              <a:t>streng</a:t>
            </a:r>
            <a:r>
              <a:rPr lang="de-DE" sz="1800" b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de-DE" sz="1600" b="0" smtClean="0"/>
              <a:t>monoton </a:t>
            </a:r>
            <a:r>
              <a:rPr lang="de-DE" sz="1600" b="0" dirty="0" smtClean="0"/>
              <a:t>fallend</a:t>
            </a:r>
          </a:p>
          <a:p>
            <a:pPr marL="2667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</a:pPr>
            <a:r>
              <a:rPr lang="de-DE" sz="2000" b="0" dirty="0" smtClean="0"/>
              <a:t>aus Intervallen </a:t>
            </a:r>
            <a:r>
              <a:rPr lang="de-DE" sz="2000" dirty="0" smtClean="0"/>
              <a:t>zusammengesetzte</a:t>
            </a:r>
            <a:r>
              <a:rPr lang="de-DE" sz="2000" b="0" dirty="0" smtClean="0"/>
              <a:t> Funktionen</a:t>
            </a:r>
          </a:p>
          <a:p>
            <a:pPr marL="2667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e-DE" sz="2000" b="0" dirty="0" smtClean="0"/>
              <a:t>		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S</a:t>
            </a:r>
            <a:r>
              <a:rPr lang="de-DE" sz="1800" b="0" baseline="-30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G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(z) = (1–</a:t>
            </a:r>
            <a:r>
              <a:rPr lang="de-DE" sz="1600" b="0" dirty="0"/>
              <a:t>z</a:t>
            </a:r>
            <a:r>
              <a:rPr lang="de-DE" sz="1800" b="0" baseline="30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2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</a:t>
            </a:r>
            <a:r>
              <a:rPr lang="de-DE" sz="1800" b="0" baseline="30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2n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de-DE" sz="1600" b="0" dirty="0"/>
              <a:t>im Intervall z</a:t>
            </a:r>
            <a:r>
              <a:rPr lang="de-DE" sz="1800" b="0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</a:t>
            </a:r>
            <a:r>
              <a:rPr lang="de-DE" sz="1600" b="0" dirty="0"/>
              <a:t>[</a:t>
            </a:r>
            <a:r>
              <a:rPr lang="de-DE" sz="1800" b="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–1,+1</a:t>
            </a:r>
            <a:r>
              <a:rPr lang="de-DE" sz="1600" b="0" dirty="0"/>
              <a:t>], sonst null. </a:t>
            </a:r>
          </a:p>
        </p:txBody>
      </p:sp>
      <p:sp>
        <p:nvSpPr>
          <p:cNvPr id="9218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921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B1A2256B-6769-4222-B271-C17548AB38DF}" type="slidenum">
              <a:rPr lang="de-DE" sz="1000" smtClean="0"/>
              <a:pPr/>
              <a:t>6</a:t>
            </a:fld>
            <a:r>
              <a:rPr lang="de-DE" sz="1000" smtClean="0"/>
              <a:t> -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95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395432"/>
              </p:ext>
            </p:extLst>
          </p:nvPr>
        </p:nvGraphicFramePr>
        <p:xfrm>
          <a:off x="5878830" y="2225040"/>
          <a:ext cx="24479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Equation" r:id="rId4" imgW="1422400" imgH="406400" progId="Equation.DSMT4">
                  <p:embed/>
                </p:oleObj>
              </mc:Choice>
              <mc:Fallback>
                <p:oleObj name="Equation" r:id="rId4" imgW="1422400" imgH="40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8830" y="2225040"/>
                        <a:ext cx="2447925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95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961866"/>
              </p:ext>
            </p:extLst>
          </p:nvPr>
        </p:nvGraphicFramePr>
        <p:xfrm>
          <a:off x="2385695" y="3141980"/>
          <a:ext cx="508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5" name="Equation" r:id="rId6" imgW="279279" imgH="355446" progId="Equation.DSMT4">
                  <p:embed/>
                </p:oleObj>
              </mc:Choice>
              <mc:Fallback>
                <p:oleObj name="Equation" r:id="rId6" imgW="279279" imgH="35544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5695" y="3141980"/>
                        <a:ext cx="5080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563000"/>
              </p:ext>
            </p:extLst>
          </p:nvPr>
        </p:nvGraphicFramePr>
        <p:xfrm>
          <a:off x="3819525" y="2298383"/>
          <a:ext cx="7524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6" name="Equation" r:id="rId8" imgW="457002" imgH="393529" progId="Equation.DSMT4">
                  <p:embed/>
                </p:oleObj>
              </mc:Choice>
              <mc:Fallback>
                <p:oleObj name="Equation" r:id="rId8" imgW="457002" imgH="39352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9525" y="2298383"/>
                        <a:ext cx="7524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wrap="square" lIns="92075" tIns="46038" rIns="92075" bIns="46038" anchor="ctr"/>
          <a:lstStyle/>
          <a:p>
            <a:r>
              <a:rPr lang="de-DE" smtClean="0"/>
              <a:t>RBF-Netze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242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10243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7D5E2249-D0FF-49E1-845A-AA4560B07818}" type="slidenum">
              <a:rPr lang="de-DE" sz="1000" smtClean="0"/>
              <a:pPr/>
              <a:t>7</a:t>
            </a:fld>
            <a:r>
              <a:rPr lang="de-DE" sz="1000" smtClean="0"/>
              <a:t> -</a:t>
            </a:r>
          </a:p>
        </p:txBody>
      </p:sp>
      <p:grpSp>
        <p:nvGrpSpPr>
          <p:cNvPr id="10245" name="Group 3"/>
          <p:cNvGrpSpPr>
            <a:grpSpLocks/>
          </p:cNvGrpSpPr>
          <p:nvPr/>
        </p:nvGrpSpPr>
        <p:grpSpPr bwMode="auto">
          <a:xfrm>
            <a:off x="539750" y="1412875"/>
            <a:ext cx="8004175" cy="1244600"/>
            <a:chOff x="326" y="912"/>
            <a:chExt cx="5042" cy="784"/>
          </a:xfrm>
        </p:grpSpPr>
        <p:graphicFrame>
          <p:nvGraphicFramePr>
            <p:cNvPr id="10347" name="Object 4"/>
            <p:cNvGraphicFramePr>
              <a:graphicFrameLocks/>
            </p:cNvGraphicFramePr>
            <p:nvPr/>
          </p:nvGraphicFramePr>
          <p:xfrm>
            <a:off x="3504" y="912"/>
            <a:ext cx="1864" cy="7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6" name="Dokument" r:id="rId4" imgW="3470148" imgH="1360932" progId="Word.Document.8">
                    <p:embed/>
                  </p:oleObj>
                </mc:Choice>
                <mc:Fallback>
                  <p:oleObj name="Dokument" r:id="rId4" imgW="3470148" imgH="1360932" progId="Word.Document.8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912"/>
                          <a:ext cx="1864" cy="7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48" name="Rectangle 5"/>
            <p:cNvSpPr>
              <a:spLocks noChangeArrowheads="1"/>
            </p:cNvSpPr>
            <p:nvPr/>
          </p:nvSpPr>
          <p:spPr bwMode="auto">
            <a:xfrm>
              <a:off x="326" y="1008"/>
              <a:ext cx="2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marL="639763" indent="-639763">
                <a:spcBef>
                  <a:spcPct val="24000"/>
                </a:spcBef>
                <a:spcAft>
                  <a:spcPct val="24000"/>
                </a:spcAft>
              </a:pPr>
              <a:r>
                <a:rPr lang="de-DE" sz="2400" b="1">
                  <a:latin typeface="TIMES" pitchFamily="18" charset="0"/>
                </a:rPr>
                <a:t>Typisch:</a:t>
              </a:r>
              <a:r>
                <a:rPr lang="de-DE" sz="2400">
                  <a:latin typeface="TIMES" pitchFamily="18" charset="0"/>
                </a:rPr>
                <a:t>	</a:t>
              </a:r>
              <a:r>
                <a:rPr lang="de-DE" sz="2400">
                  <a:latin typeface="Times New Roman" pitchFamily="18" charset="0"/>
                </a:rPr>
                <a:t>2-Schichten Netzwerk</a:t>
              </a:r>
            </a:p>
          </p:txBody>
        </p:sp>
      </p:grp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539750" y="2276475"/>
            <a:ext cx="12890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639763" indent="-639763">
              <a:spcBef>
                <a:spcPct val="0"/>
              </a:spcBef>
            </a:pPr>
            <a:r>
              <a:rPr lang="de-DE" sz="2200" b="1">
                <a:solidFill>
                  <a:srgbClr val="000000"/>
                </a:solidFill>
                <a:latin typeface="TIMES" pitchFamily="18" charset="0"/>
              </a:rPr>
              <a:t>Aktivität</a:t>
            </a:r>
          </a:p>
        </p:txBody>
      </p:sp>
      <p:grpSp>
        <p:nvGrpSpPr>
          <p:cNvPr id="3" name="Group 107"/>
          <p:cNvGrpSpPr>
            <a:grpSpLocks/>
          </p:cNvGrpSpPr>
          <p:nvPr/>
        </p:nvGrpSpPr>
        <p:grpSpPr bwMode="auto">
          <a:xfrm>
            <a:off x="539750" y="2695575"/>
            <a:ext cx="7632700" cy="1885950"/>
            <a:chOff x="340" y="1698"/>
            <a:chExt cx="4808" cy="1188"/>
          </a:xfrm>
        </p:grpSpPr>
        <p:graphicFrame>
          <p:nvGraphicFramePr>
            <p:cNvPr id="10292" name="Object 7"/>
            <p:cNvGraphicFramePr>
              <a:graphicFrameLocks/>
            </p:cNvGraphicFramePr>
            <p:nvPr/>
          </p:nvGraphicFramePr>
          <p:xfrm>
            <a:off x="3515" y="1752"/>
            <a:ext cx="1633" cy="11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7" name="Document" r:id="rId6" imgW="2572512" imgH="1514856" progId="Word.Document.6">
                    <p:embed/>
                  </p:oleObj>
                </mc:Choice>
                <mc:Fallback>
                  <p:oleObj name="Document" r:id="rId6" imgW="2572512" imgH="1514856" progId="Word.Document.6">
                    <p:embed/>
                    <p:pic>
                      <p:nvPicPr>
                        <p:cNvPr id="0" name="Object 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5" y="1752"/>
                          <a:ext cx="1633" cy="11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93" name="Rectangle 9"/>
            <p:cNvSpPr>
              <a:spLocks noChangeArrowheads="1"/>
            </p:cNvSpPr>
            <p:nvPr/>
          </p:nvSpPr>
          <p:spPr bwMode="auto">
            <a:xfrm>
              <a:off x="340" y="1698"/>
              <a:ext cx="10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marL="639763" indent="-639763">
                <a:spcBef>
                  <a:spcPct val="0"/>
                </a:spcBef>
              </a:pPr>
              <a:r>
                <a:rPr lang="de-DE" i="1">
                  <a:solidFill>
                    <a:srgbClr val="000000"/>
                  </a:solidFill>
                  <a:latin typeface="TIMES" pitchFamily="18" charset="0"/>
                </a:rPr>
                <a:t>nicht normiert</a:t>
              </a:r>
            </a:p>
          </p:txBody>
        </p:sp>
        <p:sp>
          <p:nvSpPr>
            <p:cNvPr id="10294" name="Rectangle 10"/>
            <p:cNvSpPr>
              <a:spLocks noChangeArrowheads="1"/>
            </p:cNvSpPr>
            <p:nvPr/>
          </p:nvSpPr>
          <p:spPr bwMode="auto">
            <a:xfrm>
              <a:off x="696" y="2087"/>
              <a:ext cx="1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marL="639763" indent="-639763">
                <a:spcBef>
                  <a:spcPct val="0"/>
                </a:spcBef>
              </a:pPr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10295" name="Rectangle 11"/>
            <p:cNvSpPr>
              <a:spLocks noChangeArrowheads="1"/>
            </p:cNvSpPr>
            <p:nvPr/>
          </p:nvSpPr>
          <p:spPr bwMode="auto">
            <a:xfrm>
              <a:off x="749" y="2161"/>
              <a:ext cx="145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marL="639763" indent="-639763">
                <a:spcBef>
                  <a:spcPct val="0"/>
                </a:spcBef>
              </a:pPr>
              <a:r>
                <a:rPr lang="de-DE" sz="13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10296" name="Rectangle 12"/>
            <p:cNvSpPr>
              <a:spLocks noChangeArrowheads="1"/>
            </p:cNvSpPr>
            <p:nvPr/>
          </p:nvSpPr>
          <p:spPr bwMode="auto">
            <a:xfrm>
              <a:off x="778" y="2087"/>
              <a:ext cx="1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marL="639763" indent="-639763">
                <a:spcBef>
                  <a:spcPct val="0"/>
                </a:spcBef>
              </a:pPr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</a:p>
          </p:txBody>
        </p:sp>
        <p:sp>
          <p:nvSpPr>
            <p:cNvPr id="10297" name="Rectangle 13"/>
            <p:cNvSpPr>
              <a:spLocks noChangeArrowheads="1"/>
            </p:cNvSpPr>
            <p:nvPr/>
          </p:nvSpPr>
          <p:spPr bwMode="auto">
            <a:xfrm>
              <a:off x="831" y="208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marL="639763" indent="-639763">
                <a:spcBef>
                  <a:spcPct val="0"/>
                </a:spcBef>
              </a:pPr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0298" name="Rectangle 14"/>
            <p:cNvSpPr>
              <a:spLocks noChangeArrowheads="1"/>
            </p:cNvSpPr>
            <p:nvPr/>
          </p:nvSpPr>
          <p:spPr bwMode="auto">
            <a:xfrm>
              <a:off x="910" y="2087"/>
              <a:ext cx="2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marL="639763" indent="-639763">
                <a:spcBef>
                  <a:spcPct val="0"/>
                </a:spcBef>
              </a:pPr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) =</a:t>
              </a:r>
            </a:p>
          </p:txBody>
        </p:sp>
        <p:sp>
          <p:nvSpPr>
            <p:cNvPr id="10299" name="Rectangle 15"/>
            <p:cNvSpPr>
              <a:spLocks noChangeArrowheads="1"/>
            </p:cNvSpPr>
            <p:nvPr/>
          </p:nvSpPr>
          <p:spPr bwMode="auto">
            <a:xfrm>
              <a:off x="1096" y="2161"/>
              <a:ext cx="168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marL="639763" indent="-639763">
                <a:spcBef>
                  <a:spcPct val="0"/>
                </a:spcBef>
              </a:pPr>
              <a:r>
                <a:rPr lang="de-DE" sz="1300">
                  <a:solidFill>
                    <a:srgbClr val="000000"/>
                  </a:solidFill>
                  <a:latin typeface="Times New Roman" pitchFamily="18" charset="0"/>
                </a:rPr>
                <a:t>  </a:t>
              </a:r>
            </a:p>
          </p:txBody>
        </p:sp>
        <p:grpSp>
          <p:nvGrpSpPr>
            <p:cNvPr id="10300" name="Group 16"/>
            <p:cNvGrpSpPr>
              <a:grpSpLocks/>
            </p:cNvGrpSpPr>
            <p:nvPr/>
          </p:nvGrpSpPr>
          <p:grpSpPr bwMode="auto">
            <a:xfrm>
              <a:off x="1171" y="1938"/>
              <a:ext cx="642" cy="481"/>
              <a:chOff x="1096" y="2012"/>
              <a:chExt cx="622" cy="457"/>
            </a:xfrm>
          </p:grpSpPr>
          <p:sp>
            <p:nvSpPr>
              <p:cNvPr id="10338" name="Rectangle 17"/>
              <p:cNvSpPr>
                <a:spLocks noChangeArrowheads="1"/>
              </p:cNvSpPr>
              <p:nvPr/>
            </p:nvSpPr>
            <p:spPr bwMode="auto">
              <a:xfrm>
                <a:off x="1282" y="2125"/>
                <a:ext cx="219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marL="639763" indent="-639763">
                  <a:spcBef>
                    <a:spcPct val="0"/>
                  </a:spcBef>
                </a:pPr>
                <a:r>
                  <a:rPr lang="de-DE" sz="1900">
                    <a:solidFill>
                      <a:srgbClr val="000000"/>
                    </a:solidFill>
                    <a:latin typeface="Times New Roman" pitchFamily="18" charset="0"/>
                  </a:rPr>
                  <a:t>w</a:t>
                </a:r>
              </a:p>
            </p:txBody>
          </p:sp>
          <p:sp>
            <p:nvSpPr>
              <p:cNvPr id="10339" name="Rectangle 18"/>
              <p:cNvSpPr>
                <a:spLocks noChangeArrowheads="1"/>
              </p:cNvSpPr>
              <p:nvPr/>
            </p:nvSpPr>
            <p:spPr bwMode="auto">
              <a:xfrm>
                <a:off x="1473" y="2125"/>
                <a:ext cx="186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marL="639763" indent="-639763">
                  <a:spcBef>
                    <a:spcPct val="0"/>
                  </a:spcBef>
                </a:pPr>
                <a:r>
                  <a:rPr lang="de-DE" sz="1900">
                    <a:solidFill>
                      <a:srgbClr val="000000"/>
                    </a:solidFill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10340" name="Rectangle 19"/>
              <p:cNvSpPr>
                <a:spLocks noChangeArrowheads="1"/>
              </p:cNvSpPr>
              <p:nvPr/>
            </p:nvSpPr>
            <p:spPr bwMode="auto">
              <a:xfrm>
                <a:off x="1410" y="2219"/>
                <a:ext cx="155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marL="639763" indent="-639763">
                  <a:spcBef>
                    <a:spcPct val="0"/>
                  </a:spcBef>
                </a:pPr>
                <a:r>
                  <a:rPr lang="de-DE" sz="1100">
                    <a:solidFill>
                      <a:srgbClr val="000000"/>
                    </a:solidFill>
                    <a:latin typeface="Times New Roman" pitchFamily="18" charset="0"/>
                  </a:rPr>
                  <a:t>k</a:t>
                </a:r>
              </a:p>
            </p:txBody>
          </p:sp>
          <p:sp>
            <p:nvSpPr>
              <p:cNvPr id="10341" name="Rectangle 20"/>
              <p:cNvSpPr>
                <a:spLocks noChangeArrowheads="1"/>
              </p:cNvSpPr>
              <p:nvPr/>
            </p:nvSpPr>
            <p:spPr bwMode="auto">
              <a:xfrm>
                <a:off x="1563" y="2219"/>
                <a:ext cx="155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marL="639763" indent="-639763">
                  <a:spcBef>
                    <a:spcPct val="0"/>
                  </a:spcBef>
                </a:pPr>
                <a:r>
                  <a:rPr lang="de-DE" sz="1100">
                    <a:solidFill>
                      <a:srgbClr val="000000"/>
                    </a:solidFill>
                    <a:latin typeface="Times New Roman" pitchFamily="18" charset="0"/>
                  </a:rPr>
                  <a:t>k</a:t>
                </a:r>
              </a:p>
            </p:txBody>
          </p:sp>
          <p:sp>
            <p:nvSpPr>
              <p:cNvPr id="10342" name="Rectangle 21"/>
              <p:cNvSpPr>
                <a:spLocks noChangeArrowheads="1"/>
              </p:cNvSpPr>
              <p:nvPr/>
            </p:nvSpPr>
            <p:spPr bwMode="auto">
              <a:xfrm>
                <a:off x="1109" y="2314"/>
                <a:ext cx="155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marL="639763" indent="-639763">
                  <a:spcBef>
                    <a:spcPct val="0"/>
                  </a:spcBef>
                </a:pPr>
                <a:r>
                  <a:rPr lang="de-DE" sz="1100">
                    <a:solidFill>
                      <a:srgbClr val="000000"/>
                    </a:solidFill>
                    <a:latin typeface="Times New Roman" pitchFamily="18" charset="0"/>
                  </a:rPr>
                  <a:t>k</a:t>
                </a:r>
              </a:p>
            </p:txBody>
          </p:sp>
          <p:sp>
            <p:nvSpPr>
              <p:cNvPr id="10343" name="Rectangle 22"/>
              <p:cNvSpPr>
                <a:spLocks noChangeArrowheads="1"/>
              </p:cNvSpPr>
              <p:nvPr/>
            </p:nvSpPr>
            <p:spPr bwMode="auto">
              <a:xfrm>
                <a:off x="1145" y="2012"/>
                <a:ext cx="179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marL="639763" indent="-639763">
                  <a:spcBef>
                    <a:spcPct val="0"/>
                  </a:spcBef>
                </a:pPr>
                <a:r>
                  <a:rPr lang="de-DE" sz="1100">
                    <a:solidFill>
                      <a:srgbClr val="000000"/>
                    </a:solidFill>
                    <a:latin typeface="Times New Roman" pitchFamily="18" charset="0"/>
                  </a:rPr>
                  <a:t>m</a:t>
                </a:r>
              </a:p>
            </p:txBody>
          </p:sp>
          <p:sp>
            <p:nvSpPr>
              <p:cNvPr id="10344" name="Rectangle 23"/>
              <p:cNvSpPr>
                <a:spLocks noChangeArrowheads="1"/>
              </p:cNvSpPr>
              <p:nvPr/>
            </p:nvSpPr>
            <p:spPr bwMode="auto">
              <a:xfrm>
                <a:off x="1162" y="2314"/>
                <a:ext cx="15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marL="639763" indent="-639763">
                  <a:spcBef>
                    <a:spcPct val="0"/>
                  </a:spcBef>
                </a:pPr>
                <a:r>
                  <a:rPr lang="de-DE" sz="110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</a:p>
            </p:txBody>
          </p:sp>
          <p:sp>
            <p:nvSpPr>
              <p:cNvPr id="10345" name="Rectangle 24"/>
              <p:cNvSpPr>
                <a:spLocks noChangeArrowheads="1"/>
              </p:cNvSpPr>
              <p:nvPr/>
            </p:nvSpPr>
            <p:spPr bwMode="auto">
              <a:xfrm>
                <a:off x="1096" y="2081"/>
                <a:ext cx="267" cy="3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marL="639763" indent="-639763">
                  <a:spcBef>
                    <a:spcPct val="0"/>
                  </a:spcBef>
                </a:pPr>
                <a:r>
                  <a:rPr lang="de-DE" sz="2800">
                    <a:solidFill>
                      <a:srgbClr val="000000"/>
                    </a:solidFill>
                    <a:latin typeface="Symbol" pitchFamily="18" charset="2"/>
                  </a:rPr>
                  <a:t>å</a:t>
                </a:r>
              </a:p>
            </p:txBody>
          </p:sp>
          <p:sp>
            <p:nvSpPr>
              <p:cNvPr id="10346" name="Rectangle 25"/>
              <p:cNvSpPr>
                <a:spLocks noChangeArrowheads="1"/>
              </p:cNvSpPr>
              <p:nvPr/>
            </p:nvSpPr>
            <p:spPr bwMode="auto">
              <a:xfrm>
                <a:off x="1211" y="2314"/>
                <a:ext cx="155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marL="639763" indent="-639763">
                  <a:spcBef>
                    <a:spcPct val="0"/>
                  </a:spcBef>
                </a:pPr>
                <a:r>
                  <a:rPr lang="de-DE" sz="110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0301" name="Rectangle 26"/>
            <p:cNvSpPr>
              <a:spLocks noChangeArrowheads="1"/>
            </p:cNvSpPr>
            <p:nvPr/>
          </p:nvSpPr>
          <p:spPr bwMode="auto">
            <a:xfrm>
              <a:off x="1749" y="2087"/>
              <a:ext cx="2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marL="639763" indent="-639763">
                <a:spcBef>
                  <a:spcPct val="0"/>
                </a:spcBef>
              </a:pPr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 = </a:t>
              </a:r>
            </a:p>
          </p:txBody>
        </p:sp>
        <p:grpSp>
          <p:nvGrpSpPr>
            <p:cNvPr id="10302" name="Group 27"/>
            <p:cNvGrpSpPr>
              <a:grpSpLocks/>
            </p:cNvGrpSpPr>
            <p:nvPr/>
          </p:nvGrpSpPr>
          <p:grpSpPr bwMode="auto">
            <a:xfrm>
              <a:off x="2036" y="1933"/>
              <a:ext cx="856" cy="486"/>
              <a:chOff x="1935" y="2007"/>
              <a:chExt cx="830" cy="462"/>
            </a:xfrm>
          </p:grpSpPr>
          <p:sp>
            <p:nvSpPr>
              <p:cNvPr id="10326" name="Rectangle 28"/>
              <p:cNvSpPr>
                <a:spLocks noChangeArrowheads="1"/>
              </p:cNvSpPr>
              <p:nvPr/>
            </p:nvSpPr>
            <p:spPr bwMode="auto">
              <a:xfrm>
                <a:off x="2124" y="2122"/>
                <a:ext cx="219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marL="639763" indent="-639763">
                  <a:spcBef>
                    <a:spcPct val="0"/>
                  </a:spcBef>
                </a:pPr>
                <a:r>
                  <a:rPr lang="de-DE" sz="1900">
                    <a:solidFill>
                      <a:srgbClr val="000000"/>
                    </a:solidFill>
                    <a:latin typeface="Times New Roman" pitchFamily="18" charset="0"/>
                  </a:rPr>
                  <a:t>w</a:t>
                </a:r>
              </a:p>
            </p:txBody>
          </p:sp>
          <p:sp>
            <p:nvSpPr>
              <p:cNvPr id="10327" name="Rectangle 29"/>
              <p:cNvSpPr>
                <a:spLocks noChangeArrowheads="1"/>
              </p:cNvSpPr>
              <p:nvPr/>
            </p:nvSpPr>
            <p:spPr bwMode="auto">
              <a:xfrm>
                <a:off x="2308" y="2122"/>
                <a:ext cx="19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marL="639763" indent="-639763">
                  <a:spcBef>
                    <a:spcPct val="0"/>
                  </a:spcBef>
                </a:pPr>
                <a:r>
                  <a:rPr lang="de-DE" sz="1900">
                    <a:solidFill>
                      <a:srgbClr val="000000"/>
                    </a:solidFill>
                    <a:latin typeface="Times New Roman" pitchFamily="18" charset="0"/>
                  </a:rPr>
                  <a:t>S</a:t>
                </a:r>
              </a:p>
            </p:txBody>
          </p:sp>
          <p:sp>
            <p:nvSpPr>
              <p:cNvPr id="10328" name="Rectangle 30"/>
              <p:cNvSpPr>
                <a:spLocks noChangeArrowheads="1"/>
              </p:cNvSpPr>
              <p:nvPr/>
            </p:nvSpPr>
            <p:spPr bwMode="auto">
              <a:xfrm>
                <a:off x="2253" y="2217"/>
                <a:ext cx="155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marL="639763" indent="-639763">
                  <a:spcBef>
                    <a:spcPct val="0"/>
                  </a:spcBef>
                </a:pPr>
                <a:r>
                  <a:rPr lang="de-DE" sz="1100">
                    <a:solidFill>
                      <a:srgbClr val="000000"/>
                    </a:solidFill>
                    <a:latin typeface="Times New Roman" pitchFamily="18" charset="0"/>
                  </a:rPr>
                  <a:t>k</a:t>
                </a:r>
              </a:p>
            </p:txBody>
          </p:sp>
          <p:sp>
            <p:nvSpPr>
              <p:cNvPr id="10329" name="Rectangle 31"/>
              <p:cNvSpPr>
                <a:spLocks noChangeArrowheads="1"/>
              </p:cNvSpPr>
              <p:nvPr/>
            </p:nvSpPr>
            <p:spPr bwMode="auto">
              <a:xfrm>
                <a:off x="2401" y="2217"/>
                <a:ext cx="15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marL="639763" indent="-639763">
                  <a:spcBef>
                    <a:spcPct val="0"/>
                  </a:spcBef>
                </a:pPr>
                <a:r>
                  <a:rPr lang="de-DE" sz="1100">
                    <a:solidFill>
                      <a:srgbClr val="000000"/>
                    </a:solidFill>
                    <a:latin typeface="Times New Roman" pitchFamily="18" charset="0"/>
                  </a:rPr>
                  <a:t>k</a:t>
                </a:r>
              </a:p>
            </p:txBody>
          </p:sp>
          <p:sp>
            <p:nvSpPr>
              <p:cNvPr id="10330" name="Rectangle 32"/>
              <p:cNvSpPr>
                <a:spLocks noChangeArrowheads="1"/>
              </p:cNvSpPr>
              <p:nvPr/>
            </p:nvSpPr>
            <p:spPr bwMode="auto">
              <a:xfrm>
                <a:off x="1949" y="2313"/>
                <a:ext cx="155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marL="639763" indent="-639763">
                  <a:spcBef>
                    <a:spcPct val="0"/>
                  </a:spcBef>
                </a:pPr>
                <a:r>
                  <a:rPr lang="de-DE" sz="1100">
                    <a:solidFill>
                      <a:srgbClr val="000000"/>
                    </a:solidFill>
                    <a:latin typeface="Times New Roman" pitchFamily="18" charset="0"/>
                  </a:rPr>
                  <a:t>k</a:t>
                </a:r>
              </a:p>
            </p:txBody>
          </p:sp>
          <p:sp>
            <p:nvSpPr>
              <p:cNvPr id="10331" name="Rectangle 33"/>
              <p:cNvSpPr>
                <a:spLocks noChangeArrowheads="1"/>
              </p:cNvSpPr>
              <p:nvPr/>
            </p:nvSpPr>
            <p:spPr bwMode="auto">
              <a:xfrm>
                <a:off x="1985" y="2007"/>
                <a:ext cx="179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marL="639763" indent="-639763">
                  <a:spcBef>
                    <a:spcPct val="0"/>
                  </a:spcBef>
                </a:pPr>
                <a:r>
                  <a:rPr lang="de-DE" sz="1100">
                    <a:solidFill>
                      <a:srgbClr val="000000"/>
                    </a:solidFill>
                    <a:latin typeface="Times New Roman" pitchFamily="18" charset="0"/>
                  </a:rPr>
                  <a:t>m</a:t>
                </a:r>
              </a:p>
            </p:txBody>
          </p:sp>
          <p:sp>
            <p:nvSpPr>
              <p:cNvPr id="10332" name="Rectangle 34"/>
              <p:cNvSpPr>
                <a:spLocks noChangeArrowheads="1"/>
              </p:cNvSpPr>
              <p:nvPr/>
            </p:nvSpPr>
            <p:spPr bwMode="auto">
              <a:xfrm>
                <a:off x="2472" y="2122"/>
                <a:ext cx="162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marL="639763" indent="-639763">
                  <a:spcBef>
                    <a:spcPct val="0"/>
                  </a:spcBef>
                </a:pPr>
                <a:r>
                  <a:rPr lang="de-DE" sz="1900">
                    <a:solidFill>
                      <a:srgbClr val="000000"/>
                    </a:solidFill>
                    <a:latin typeface="Times New Roman" pitchFamily="18" charset="0"/>
                  </a:rPr>
                  <a:t>(</a:t>
                </a:r>
              </a:p>
            </p:txBody>
          </p:sp>
          <p:sp>
            <p:nvSpPr>
              <p:cNvPr id="10333" name="Rectangle 35"/>
              <p:cNvSpPr>
                <a:spLocks noChangeArrowheads="1"/>
              </p:cNvSpPr>
              <p:nvPr/>
            </p:nvSpPr>
            <p:spPr bwMode="auto">
              <a:xfrm>
                <a:off x="2603" y="2122"/>
                <a:ext cx="162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marL="639763" indent="-639763">
                  <a:spcBef>
                    <a:spcPct val="0"/>
                  </a:spcBef>
                </a:pPr>
                <a:r>
                  <a:rPr lang="de-DE" sz="1900">
                    <a:solidFill>
                      <a:srgbClr val="000000"/>
                    </a:solidFill>
                    <a:latin typeface="Times New Roman" pitchFamily="18" charset="0"/>
                  </a:rPr>
                  <a:t>)</a:t>
                </a:r>
              </a:p>
            </p:txBody>
          </p:sp>
          <p:sp>
            <p:nvSpPr>
              <p:cNvPr id="10334" name="Rectangle 36"/>
              <p:cNvSpPr>
                <a:spLocks noChangeArrowheads="1"/>
              </p:cNvSpPr>
              <p:nvPr/>
            </p:nvSpPr>
            <p:spPr bwMode="auto">
              <a:xfrm>
                <a:off x="2526" y="2122"/>
                <a:ext cx="192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marL="639763" indent="-639763">
                  <a:spcBef>
                    <a:spcPct val="0"/>
                  </a:spcBef>
                </a:pPr>
                <a:r>
                  <a:rPr lang="de-DE" sz="1900" b="1">
                    <a:solidFill>
                      <a:srgbClr val="000000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10335" name="Rectangle 37"/>
              <p:cNvSpPr>
                <a:spLocks noChangeArrowheads="1"/>
              </p:cNvSpPr>
              <p:nvPr/>
            </p:nvSpPr>
            <p:spPr bwMode="auto">
              <a:xfrm>
                <a:off x="2002" y="2313"/>
                <a:ext cx="159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marL="639763" indent="-639763">
                  <a:spcBef>
                    <a:spcPct val="0"/>
                  </a:spcBef>
                </a:pPr>
                <a:r>
                  <a:rPr lang="de-DE" sz="110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</a:p>
            </p:txBody>
          </p:sp>
          <p:sp>
            <p:nvSpPr>
              <p:cNvPr id="10336" name="Rectangle 38"/>
              <p:cNvSpPr>
                <a:spLocks noChangeArrowheads="1"/>
              </p:cNvSpPr>
              <p:nvPr/>
            </p:nvSpPr>
            <p:spPr bwMode="auto">
              <a:xfrm>
                <a:off x="1935" y="2071"/>
                <a:ext cx="272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marL="639763" indent="-639763">
                  <a:spcBef>
                    <a:spcPct val="0"/>
                  </a:spcBef>
                </a:pPr>
                <a:r>
                  <a:rPr lang="de-DE" sz="2900">
                    <a:solidFill>
                      <a:srgbClr val="000000"/>
                    </a:solidFill>
                    <a:latin typeface="Symbol" pitchFamily="18" charset="2"/>
                  </a:rPr>
                  <a:t>å</a:t>
                </a:r>
              </a:p>
            </p:txBody>
          </p:sp>
          <p:sp>
            <p:nvSpPr>
              <p:cNvPr id="10337" name="Rectangle 39"/>
              <p:cNvSpPr>
                <a:spLocks noChangeArrowheads="1"/>
              </p:cNvSpPr>
              <p:nvPr/>
            </p:nvSpPr>
            <p:spPr bwMode="auto">
              <a:xfrm>
                <a:off x="2051" y="2313"/>
                <a:ext cx="155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marL="639763" indent="-639763">
                  <a:spcBef>
                    <a:spcPct val="0"/>
                  </a:spcBef>
                </a:pPr>
                <a:r>
                  <a:rPr lang="de-DE" sz="110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0303" name="Rectangle 43"/>
            <p:cNvSpPr>
              <a:spLocks noChangeArrowheads="1"/>
            </p:cNvSpPr>
            <p:nvPr/>
          </p:nvSpPr>
          <p:spPr bwMode="auto">
            <a:xfrm>
              <a:off x="1469" y="2523"/>
              <a:ext cx="24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900">
                  <a:solidFill>
                    <a:srgbClr val="000000"/>
                  </a:solidFill>
                  <a:latin typeface="TIMES" pitchFamily="18" charset="0"/>
                </a:rPr>
                <a:t>mit </a:t>
              </a:r>
              <a:endParaRPr lang="de-DE" sz="2800">
                <a:latin typeface="Arial Black" pitchFamily="34" charset="0"/>
              </a:endParaRPr>
            </a:p>
          </p:txBody>
        </p:sp>
        <p:sp>
          <p:nvSpPr>
            <p:cNvPr id="10304" name="Rectangle 44"/>
            <p:cNvSpPr>
              <a:spLocks noChangeArrowheads="1"/>
            </p:cNvSpPr>
            <p:nvPr/>
          </p:nvSpPr>
          <p:spPr bwMode="auto">
            <a:xfrm>
              <a:off x="1802" y="2523"/>
              <a:ext cx="10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900">
                  <a:solidFill>
                    <a:srgbClr val="000000"/>
                  </a:solidFill>
                  <a:latin typeface="TIMES" pitchFamily="18" charset="0"/>
                </a:rPr>
                <a:t>S</a:t>
              </a:r>
              <a:endParaRPr lang="de-DE" sz="2800">
                <a:latin typeface="Arial Black" pitchFamily="34" charset="0"/>
              </a:endParaRPr>
            </a:p>
          </p:txBody>
        </p:sp>
        <p:sp>
          <p:nvSpPr>
            <p:cNvPr id="10305" name="Rectangle 45"/>
            <p:cNvSpPr>
              <a:spLocks noChangeArrowheads="1"/>
            </p:cNvSpPr>
            <p:nvPr/>
          </p:nvSpPr>
          <p:spPr bwMode="auto">
            <a:xfrm>
              <a:off x="1886" y="2637"/>
              <a:ext cx="3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900">
                  <a:solidFill>
                    <a:srgbClr val="000000"/>
                  </a:solidFill>
                  <a:latin typeface="TIMES" pitchFamily="18" charset="0"/>
                </a:rPr>
                <a:t>k</a:t>
              </a:r>
              <a:endParaRPr lang="de-DE" sz="2800">
                <a:latin typeface="Arial Black" pitchFamily="34" charset="0"/>
              </a:endParaRPr>
            </a:p>
          </p:txBody>
        </p:sp>
        <p:sp>
          <p:nvSpPr>
            <p:cNvPr id="10306" name="Rectangle 46"/>
            <p:cNvSpPr>
              <a:spLocks noChangeArrowheads="1"/>
            </p:cNvSpPr>
            <p:nvPr/>
          </p:nvSpPr>
          <p:spPr bwMode="auto">
            <a:xfrm>
              <a:off x="1925" y="2523"/>
              <a:ext cx="5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900">
                  <a:solidFill>
                    <a:srgbClr val="000000"/>
                  </a:solidFill>
                  <a:latin typeface="TIMES" pitchFamily="18" charset="0"/>
                </a:rPr>
                <a:t>(</a:t>
              </a:r>
              <a:endParaRPr lang="de-DE" sz="2800">
                <a:latin typeface="Arial Black" pitchFamily="34" charset="0"/>
              </a:endParaRPr>
            </a:p>
          </p:txBody>
        </p:sp>
        <p:sp>
          <p:nvSpPr>
            <p:cNvPr id="10307" name="Rectangle 47"/>
            <p:cNvSpPr>
              <a:spLocks noChangeArrowheads="1"/>
            </p:cNvSpPr>
            <p:nvPr/>
          </p:nvSpPr>
          <p:spPr bwMode="auto">
            <a:xfrm>
              <a:off x="1975" y="2517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900" b="1">
                  <a:solidFill>
                    <a:srgbClr val="000000"/>
                  </a:solidFill>
                  <a:latin typeface="TIMES" pitchFamily="18" charset="0"/>
                </a:rPr>
                <a:t>c</a:t>
              </a:r>
              <a:endParaRPr lang="de-DE" sz="2800">
                <a:latin typeface="Arial Black" pitchFamily="34" charset="0"/>
              </a:endParaRPr>
            </a:p>
          </p:txBody>
        </p:sp>
        <p:sp>
          <p:nvSpPr>
            <p:cNvPr id="10308" name="Rectangle 48"/>
            <p:cNvSpPr>
              <a:spLocks noChangeArrowheads="1"/>
            </p:cNvSpPr>
            <p:nvPr/>
          </p:nvSpPr>
          <p:spPr bwMode="auto">
            <a:xfrm>
              <a:off x="2044" y="2637"/>
              <a:ext cx="3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900">
                  <a:solidFill>
                    <a:srgbClr val="000000"/>
                  </a:solidFill>
                  <a:latin typeface="TIMES" pitchFamily="18" charset="0"/>
                </a:rPr>
                <a:t>k</a:t>
              </a:r>
              <a:endParaRPr lang="de-DE" sz="2800">
                <a:latin typeface="Arial Black" pitchFamily="34" charset="0"/>
              </a:endParaRPr>
            </a:p>
          </p:txBody>
        </p:sp>
        <p:sp>
          <p:nvSpPr>
            <p:cNvPr id="10309" name="Rectangle 49"/>
            <p:cNvSpPr>
              <a:spLocks noChangeArrowheads="1"/>
            </p:cNvSpPr>
            <p:nvPr/>
          </p:nvSpPr>
          <p:spPr bwMode="auto">
            <a:xfrm>
              <a:off x="2083" y="2523"/>
              <a:ext cx="4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900">
                  <a:solidFill>
                    <a:srgbClr val="000000"/>
                  </a:solidFill>
                  <a:latin typeface="TIMES" pitchFamily="18" charset="0"/>
                </a:rPr>
                <a:t>,</a:t>
              </a:r>
              <a:endParaRPr lang="de-DE" sz="2800">
                <a:latin typeface="Arial Black" pitchFamily="34" charset="0"/>
              </a:endParaRPr>
            </a:p>
          </p:txBody>
        </p:sp>
        <p:sp>
          <p:nvSpPr>
            <p:cNvPr id="10310" name="Rectangle 50"/>
            <p:cNvSpPr>
              <a:spLocks noChangeArrowheads="1"/>
            </p:cNvSpPr>
            <p:nvPr/>
          </p:nvSpPr>
          <p:spPr bwMode="auto">
            <a:xfrm>
              <a:off x="2122" y="2517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900" b="1">
                  <a:solidFill>
                    <a:srgbClr val="000000"/>
                  </a:solidFill>
                  <a:latin typeface="TIMES" pitchFamily="18" charset="0"/>
                </a:rPr>
                <a:t>x</a:t>
              </a:r>
              <a:endParaRPr lang="de-DE" sz="2800">
                <a:latin typeface="Arial Black" pitchFamily="34" charset="0"/>
              </a:endParaRPr>
            </a:p>
          </p:txBody>
        </p:sp>
        <p:sp>
          <p:nvSpPr>
            <p:cNvPr id="10311" name="Rectangle 51"/>
            <p:cNvSpPr>
              <a:spLocks noChangeArrowheads="1"/>
            </p:cNvSpPr>
            <p:nvPr/>
          </p:nvSpPr>
          <p:spPr bwMode="auto">
            <a:xfrm>
              <a:off x="2200" y="2523"/>
              <a:ext cx="22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900">
                  <a:solidFill>
                    <a:srgbClr val="000000"/>
                  </a:solidFill>
                  <a:latin typeface="TIMES" pitchFamily="18" charset="0"/>
                </a:rPr>
                <a:t>) = </a:t>
              </a:r>
              <a:endParaRPr lang="de-DE" sz="2800">
                <a:latin typeface="Arial Black" pitchFamily="34" charset="0"/>
              </a:endParaRPr>
            </a:p>
          </p:txBody>
        </p:sp>
        <p:grpSp>
          <p:nvGrpSpPr>
            <p:cNvPr id="10312" name="Group 52"/>
            <p:cNvGrpSpPr>
              <a:grpSpLocks/>
            </p:cNvGrpSpPr>
            <p:nvPr/>
          </p:nvGrpSpPr>
          <p:grpSpPr bwMode="auto">
            <a:xfrm>
              <a:off x="2435" y="2337"/>
              <a:ext cx="465" cy="369"/>
              <a:chOff x="1961" y="2681"/>
              <a:chExt cx="453" cy="341"/>
            </a:xfrm>
          </p:grpSpPr>
          <p:sp>
            <p:nvSpPr>
              <p:cNvPr id="10313" name="Line 53"/>
              <p:cNvSpPr>
                <a:spLocks noChangeShapeType="1"/>
              </p:cNvSpPr>
              <p:nvPr/>
            </p:nvSpPr>
            <p:spPr bwMode="auto">
              <a:xfrm>
                <a:off x="2049" y="2826"/>
                <a:ext cx="36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314" name="Rectangle 54"/>
              <p:cNvSpPr>
                <a:spLocks noChangeArrowheads="1"/>
              </p:cNvSpPr>
              <p:nvPr/>
            </p:nvSpPr>
            <p:spPr bwMode="auto">
              <a:xfrm>
                <a:off x="1961" y="2827"/>
                <a:ext cx="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2200">
                    <a:solidFill>
                      <a:srgbClr val="000000"/>
                    </a:solidFill>
                    <a:latin typeface="Times New Roman" pitchFamily="18" charset="0"/>
                  </a:rPr>
                  <a:t>e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315" name="Rectangle 55"/>
              <p:cNvSpPr>
                <a:spLocks noChangeArrowheads="1"/>
              </p:cNvSpPr>
              <p:nvPr/>
            </p:nvSpPr>
            <p:spPr bwMode="auto">
              <a:xfrm>
                <a:off x="2185" y="2731"/>
                <a:ext cx="39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000">
                    <a:solidFill>
                      <a:srgbClr val="000000"/>
                    </a:solidFill>
                    <a:latin typeface="Times New Roman" pitchFamily="18" charset="0"/>
                  </a:rPr>
                  <a:t>k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316" name="Rectangle 56"/>
              <p:cNvSpPr>
                <a:spLocks noChangeArrowheads="1"/>
              </p:cNvSpPr>
              <p:nvPr/>
            </p:nvSpPr>
            <p:spPr bwMode="auto">
              <a:xfrm>
                <a:off x="2063" y="2703"/>
                <a:ext cx="43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000">
                    <a:solidFill>
                      <a:srgbClr val="000000"/>
                    </a:solidFill>
                    <a:latin typeface="Symbol" pitchFamily="18" charset="2"/>
                  </a:rPr>
                  <a:t>-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317" name="Rectangle 57"/>
              <p:cNvSpPr>
                <a:spLocks noChangeArrowheads="1"/>
              </p:cNvSpPr>
              <p:nvPr/>
            </p:nvSpPr>
            <p:spPr bwMode="auto">
              <a:xfrm>
                <a:off x="2239" y="2703"/>
                <a:ext cx="43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000">
                    <a:solidFill>
                      <a:srgbClr val="000000"/>
                    </a:solidFill>
                    <a:latin typeface="Symbol" pitchFamily="18" charset="2"/>
                  </a:rPr>
                  <a:t>-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318" name="Rectangle 58"/>
              <p:cNvSpPr>
                <a:spLocks noChangeArrowheads="1"/>
              </p:cNvSpPr>
              <p:nvPr/>
            </p:nvSpPr>
            <p:spPr bwMode="auto">
              <a:xfrm>
                <a:off x="2110" y="2712"/>
                <a:ext cx="26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000">
                    <a:solidFill>
                      <a:srgbClr val="000000"/>
                    </a:solidFill>
                    <a:latin typeface="Times New Roman" pitchFamily="18" charset="0"/>
                  </a:rPr>
                  <a:t>(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319" name="Rectangle 59"/>
              <p:cNvSpPr>
                <a:spLocks noChangeArrowheads="1"/>
              </p:cNvSpPr>
              <p:nvPr/>
            </p:nvSpPr>
            <p:spPr bwMode="auto">
              <a:xfrm>
                <a:off x="2332" y="2712"/>
                <a:ext cx="26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000">
                    <a:solidFill>
                      <a:srgbClr val="000000"/>
                    </a:solidFill>
                    <a:latin typeface="Times New Roman" pitchFamily="18" charset="0"/>
                  </a:rPr>
                  <a:t>)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320" name="Rectangle 60"/>
              <p:cNvSpPr>
                <a:spLocks noChangeArrowheads="1"/>
              </p:cNvSpPr>
              <p:nvPr/>
            </p:nvSpPr>
            <p:spPr bwMode="auto">
              <a:xfrm>
                <a:off x="2146" y="2710"/>
                <a:ext cx="35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000" b="1">
                    <a:solidFill>
                      <a:srgbClr val="000000"/>
                    </a:solidFill>
                    <a:latin typeface="Times New Roman" pitchFamily="18" charset="0"/>
                  </a:rPr>
                  <a:t>c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321" name="Rectangle 61"/>
              <p:cNvSpPr>
                <a:spLocks noChangeArrowheads="1"/>
              </p:cNvSpPr>
              <p:nvPr/>
            </p:nvSpPr>
            <p:spPr bwMode="auto">
              <a:xfrm>
                <a:off x="2286" y="2710"/>
                <a:ext cx="39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000" b="1">
                    <a:solidFill>
                      <a:srgbClr val="000000"/>
                    </a:solidFill>
                    <a:latin typeface="Times New Roman" pitchFamily="18" charset="0"/>
                  </a:rPr>
                  <a:t>x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322" name="Rectangle 62"/>
              <p:cNvSpPr>
                <a:spLocks noChangeArrowheads="1"/>
              </p:cNvSpPr>
              <p:nvPr/>
            </p:nvSpPr>
            <p:spPr bwMode="auto">
              <a:xfrm>
                <a:off x="2362" y="2681"/>
                <a:ext cx="39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00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323" name="Rectangle 63"/>
              <p:cNvSpPr>
                <a:spLocks noChangeArrowheads="1"/>
              </p:cNvSpPr>
              <p:nvPr/>
            </p:nvSpPr>
            <p:spPr bwMode="auto">
              <a:xfrm>
                <a:off x="2158" y="2862"/>
                <a:ext cx="39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00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324" name="Rectangle 64"/>
              <p:cNvSpPr>
                <a:spLocks noChangeArrowheads="1"/>
              </p:cNvSpPr>
              <p:nvPr/>
            </p:nvSpPr>
            <p:spPr bwMode="auto">
              <a:xfrm>
                <a:off x="2257" y="2828"/>
                <a:ext cx="39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00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325" name="Rectangle 65"/>
              <p:cNvSpPr>
                <a:spLocks noChangeArrowheads="1"/>
              </p:cNvSpPr>
              <p:nvPr/>
            </p:nvSpPr>
            <p:spPr bwMode="auto">
              <a:xfrm>
                <a:off x="2206" y="2853"/>
                <a:ext cx="47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000">
                    <a:solidFill>
                      <a:srgbClr val="000000"/>
                    </a:solidFill>
                    <a:latin typeface="Symbol" pitchFamily="18" charset="2"/>
                  </a:rPr>
                  <a:t>s</a:t>
                </a:r>
                <a:endParaRPr lang="de-DE" sz="2800">
                  <a:latin typeface="Arial Black" pitchFamily="34" charset="0"/>
                </a:endParaRPr>
              </a:p>
            </p:txBody>
          </p:sp>
        </p:grpSp>
      </p:grpSp>
      <p:grpSp>
        <p:nvGrpSpPr>
          <p:cNvPr id="7" name="Group 108"/>
          <p:cNvGrpSpPr>
            <a:grpSpLocks/>
          </p:cNvGrpSpPr>
          <p:nvPr/>
        </p:nvGrpSpPr>
        <p:grpSpPr bwMode="auto">
          <a:xfrm>
            <a:off x="684213" y="4652963"/>
            <a:ext cx="7488237" cy="1854200"/>
            <a:chOff x="431" y="2931"/>
            <a:chExt cx="4717" cy="1168"/>
          </a:xfrm>
        </p:grpSpPr>
        <p:graphicFrame>
          <p:nvGraphicFramePr>
            <p:cNvPr id="10249" name="Object 41"/>
            <p:cNvGraphicFramePr>
              <a:graphicFrameLocks/>
            </p:cNvGraphicFramePr>
            <p:nvPr/>
          </p:nvGraphicFramePr>
          <p:xfrm>
            <a:off x="3515" y="3022"/>
            <a:ext cx="1633" cy="10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8" name="Document" r:id="rId8" imgW="2453640" imgH="1572768" progId="Word.Document.6">
                    <p:embed/>
                  </p:oleObj>
                </mc:Choice>
                <mc:Fallback>
                  <p:oleObj name="Document" r:id="rId8" imgW="2453640" imgH="1572768" progId="Word.Document.6">
                    <p:embed/>
                    <p:pic>
                      <p:nvPicPr>
                        <p:cNvPr id="0" name="Object 4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5" y="3022"/>
                          <a:ext cx="1633" cy="10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0" name="Rectangle 42"/>
            <p:cNvSpPr>
              <a:spLocks noChangeArrowheads="1"/>
            </p:cNvSpPr>
            <p:nvPr/>
          </p:nvSpPr>
          <p:spPr bwMode="auto">
            <a:xfrm>
              <a:off x="431" y="2931"/>
              <a:ext cx="56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900" i="1">
                  <a:solidFill>
                    <a:srgbClr val="000000"/>
                  </a:solidFill>
                  <a:latin typeface="TIMES" pitchFamily="18" charset="0"/>
                </a:rPr>
                <a:t>normiert</a:t>
              </a:r>
              <a:endParaRPr lang="de-DE" sz="2800">
                <a:latin typeface="Arial Black" pitchFamily="34" charset="0"/>
              </a:endParaRPr>
            </a:p>
          </p:txBody>
        </p:sp>
        <p:sp>
          <p:nvSpPr>
            <p:cNvPr id="10251" name="Rectangle 66"/>
            <p:cNvSpPr>
              <a:spLocks noChangeArrowheads="1"/>
            </p:cNvSpPr>
            <p:nvPr/>
          </p:nvSpPr>
          <p:spPr bwMode="auto">
            <a:xfrm>
              <a:off x="699" y="3322"/>
              <a:ext cx="5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900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endParaRPr lang="de-DE" sz="2800">
                <a:latin typeface="Arial Black" pitchFamily="34" charset="0"/>
              </a:endParaRPr>
            </a:p>
          </p:txBody>
        </p:sp>
        <p:sp>
          <p:nvSpPr>
            <p:cNvPr id="10252" name="Rectangle 67"/>
            <p:cNvSpPr>
              <a:spLocks noChangeArrowheads="1"/>
            </p:cNvSpPr>
            <p:nvPr/>
          </p:nvSpPr>
          <p:spPr bwMode="auto">
            <a:xfrm>
              <a:off x="750" y="3394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de-DE" sz="2800">
                <a:latin typeface="Arial Black" pitchFamily="34" charset="0"/>
              </a:endParaRPr>
            </a:p>
          </p:txBody>
        </p:sp>
        <p:sp>
          <p:nvSpPr>
            <p:cNvPr id="10253" name="Rectangle 68"/>
            <p:cNvSpPr>
              <a:spLocks noChangeArrowheads="1"/>
            </p:cNvSpPr>
            <p:nvPr/>
          </p:nvSpPr>
          <p:spPr bwMode="auto">
            <a:xfrm>
              <a:off x="777" y="3322"/>
              <a:ext cx="5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900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de-DE" sz="2800">
                <a:latin typeface="Arial Black" pitchFamily="34" charset="0"/>
              </a:endParaRPr>
            </a:p>
          </p:txBody>
        </p:sp>
        <p:sp>
          <p:nvSpPr>
            <p:cNvPr id="10254" name="Rectangle 69"/>
            <p:cNvSpPr>
              <a:spLocks noChangeArrowheads="1"/>
            </p:cNvSpPr>
            <p:nvPr/>
          </p:nvSpPr>
          <p:spPr bwMode="auto">
            <a:xfrm>
              <a:off x="827" y="3319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900" b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 sz="2800">
                <a:latin typeface="Arial Black" pitchFamily="34" charset="0"/>
              </a:endParaRPr>
            </a:p>
          </p:txBody>
        </p:sp>
        <p:sp>
          <p:nvSpPr>
            <p:cNvPr id="10255" name="Rectangle 70"/>
            <p:cNvSpPr>
              <a:spLocks noChangeArrowheads="1"/>
            </p:cNvSpPr>
            <p:nvPr/>
          </p:nvSpPr>
          <p:spPr bwMode="auto">
            <a:xfrm>
              <a:off x="903" y="3322"/>
              <a:ext cx="17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900">
                  <a:solidFill>
                    <a:srgbClr val="000000"/>
                  </a:solidFill>
                  <a:latin typeface="Times New Roman" pitchFamily="18" charset="0"/>
                </a:rPr>
                <a:t>) =</a:t>
              </a:r>
              <a:endParaRPr lang="de-DE" sz="2800">
                <a:latin typeface="Arial Black" pitchFamily="34" charset="0"/>
              </a:endParaRPr>
            </a:p>
          </p:txBody>
        </p:sp>
        <p:sp>
          <p:nvSpPr>
            <p:cNvPr id="10256" name="Rectangle 71"/>
            <p:cNvSpPr>
              <a:spLocks noChangeArrowheads="1"/>
            </p:cNvSpPr>
            <p:nvPr/>
          </p:nvSpPr>
          <p:spPr bwMode="auto">
            <a:xfrm>
              <a:off x="1080" y="3394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 </a:t>
              </a:r>
              <a:endParaRPr lang="de-DE" sz="2800">
                <a:latin typeface="Arial Black" pitchFamily="34" charset="0"/>
              </a:endParaRPr>
            </a:p>
          </p:txBody>
        </p:sp>
        <p:grpSp>
          <p:nvGrpSpPr>
            <p:cNvPr id="10257" name="Group 72"/>
            <p:cNvGrpSpPr>
              <a:grpSpLocks/>
            </p:cNvGrpSpPr>
            <p:nvPr/>
          </p:nvGrpSpPr>
          <p:grpSpPr bwMode="auto">
            <a:xfrm>
              <a:off x="1152" y="3172"/>
              <a:ext cx="500" cy="410"/>
              <a:chOff x="1131" y="3227"/>
              <a:chExt cx="487" cy="378"/>
            </a:xfrm>
          </p:grpSpPr>
          <p:sp>
            <p:nvSpPr>
              <p:cNvPr id="10283" name="Rectangle 73"/>
              <p:cNvSpPr>
                <a:spLocks noChangeArrowheads="1"/>
              </p:cNvSpPr>
              <p:nvPr/>
            </p:nvSpPr>
            <p:spPr bwMode="auto">
              <a:xfrm>
                <a:off x="1310" y="3337"/>
                <a:ext cx="102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800">
                    <a:solidFill>
                      <a:srgbClr val="000000"/>
                    </a:solidFill>
                    <a:latin typeface="Times New Roman" pitchFamily="18" charset="0"/>
                  </a:rPr>
                  <a:t>w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84" name="Rectangle 74"/>
              <p:cNvSpPr>
                <a:spLocks noChangeArrowheads="1"/>
              </p:cNvSpPr>
              <p:nvPr/>
            </p:nvSpPr>
            <p:spPr bwMode="auto">
              <a:xfrm>
                <a:off x="1492" y="3337"/>
                <a:ext cx="71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800">
                    <a:solidFill>
                      <a:srgbClr val="000000"/>
                    </a:solidFill>
                    <a:latin typeface="Times New Roman" pitchFamily="18" charset="0"/>
                  </a:rPr>
                  <a:t>y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85" name="Rectangle 75"/>
              <p:cNvSpPr>
                <a:spLocks noChangeArrowheads="1"/>
              </p:cNvSpPr>
              <p:nvPr/>
            </p:nvSpPr>
            <p:spPr bwMode="auto">
              <a:xfrm>
                <a:off x="1432" y="3425"/>
                <a:ext cx="39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000">
                    <a:solidFill>
                      <a:srgbClr val="000000"/>
                    </a:solidFill>
                    <a:latin typeface="Times New Roman" pitchFamily="18" charset="0"/>
                  </a:rPr>
                  <a:t>k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86" name="Rectangle 76"/>
              <p:cNvSpPr>
                <a:spLocks noChangeArrowheads="1"/>
              </p:cNvSpPr>
              <p:nvPr/>
            </p:nvSpPr>
            <p:spPr bwMode="auto">
              <a:xfrm>
                <a:off x="1579" y="3425"/>
                <a:ext cx="39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000">
                    <a:solidFill>
                      <a:srgbClr val="000000"/>
                    </a:solidFill>
                    <a:latin typeface="Times New Roman" pitchFamily="18" charset="0"/>
                  </a:rPr>
                  <a:t>k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87" name="Rectangle 77"/>
              <p:cNvSpPr>
                <a:spLocks noChangeArrowheads="1"/>
              </p:cNvSpPr>
              <p:nvPr/>
            </p:nvSpPr>
            <p:spPr bwMode="auto">
              <a:xfrm>
                <a:off x="1144" y="3516"/>
                <a:ext cx="39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000">
                    <a:solidFill>
                      <a:srgbClr val="000000"/>
                    </a:solidFill>
                    <a:latin typeface="Times New Roman" pitchFamily="18" charset="0"/>
                  </a:rPr>
                  <a:t>k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88" name="Rectangle 78"/>
              <p:cNvSpPr>
                <a:spLocks noChangeArrowheads="1"/>
              </p:cNvSpPr>
              <p:nvPr/>
            </p:nvSpPr>
            <p:spPr bwMode="auto">
              <a:xfrm>
                <a:off x="1178" y="3227"/>
                <a:ext cx="60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000">
                    <a:solidFill>
                      <a:srgbClr val="000000"/>
                    </a:solidFill>
                    <a:latin typeface="Times New Roman" pitchFamily="18" charset="0"/>
                  </a:rPr>
                  <a:t>m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89" name="Rectangle 79"/>
              <p:cNvSpPr>
                <a:spLocks noChangeArrowheads="1"/>
              </p:cNvSpPr>
              <p:nvPr/>
            </p:nvSpPr>
            <p:spPr bwMode="auto">
              <a:xfrm>
                <a:off x="1195" y="3507"/>
                <a:ext cx="43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00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90" name="Rectangle 80"/>
              <p:cNvSpPr>
                <a:spLocks noChangeArrowheads="1"/>
              </p:cNvSpPr>
              <p:nvPr/>
            </p:nvSpPr>
            <p:spPr bwMode="auto">
              <a:xfrm>
                <a:off x="1131" y="3268"/>
                <a:ext cx="150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2700">
                    <a:solidFill>
                      <a:srgbClr val="000000"/>
                    </a:solidFill>
                    <a:latin typeface="Symbol" pitchFamily="18" charset="2"/>
                  </a:rPr>
                  <a:t>å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91" name="Rectangle 81"/>
              <p:cNvSpPr>
                <a:spLocks noChangeArrowheads="1"/>
              </p:cNvSpPr>
              <p:nvPr/>
            </p:nvSpPr>
            <p:spPr bwMode="auto">
              <a:xfrm>
                <a:off x="1241" y="3516"/>
                <a:ext cx="39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00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de-DE" sz="2800">
                  <a:latin typeface="Arial Black" pitchFamily="34" charset="0"/>
                </a:endParaRPr>
              </a:p>
            </p:txBody>
          </p:sp>
        </p:grpSp>
        <p:sp>
          <p:nvSpPr>
            <p:cNvPr id="10258" name="Rectangle 82"/>
            <p:cNvSpPr>
              <a:spLocks noChangeArrowheads="1"/>
            </p:cNvSpPr>
            <p:nvPr/>
          </p:nvSpPr>
          <p:spPr bwMode="auto">
            <a:xfrm>
              <a:off x="1702" y="3322"/>
              <a:ext cx="16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sz="1900">
                  <a:solidFill>
                    <a:srgbClr val="000000"/>
                  </a:solidFill>
                  <a:latin typeface="Times New Roman" pitchFamily="18" charset="0"/>
                </a:rPr>
                <a:t> = </a:t>
              </a:r>
              <a:endParaRPr lang="de-DE" sz="2800">
                <a:latin typeface="Arial Black" pitchFamily="34" charset="0"/>
              </a:endParaRPr>
            </a:p>
          </p:txBody>
        </p:sp>
        <p:grpSp>
          <p:nvGrpSpPr>
            <p:cNvPr id="10259" name="Group 83"/>
            <p:cNvGrpSpPr>
              <a:grpSpLocks/>
            </p:cNvGrpSpPr>
            <p:nvPr/>
          </p:nvGrpSpPr>
          <p:grpSpPr bwMode="auto">
            <a:xfrm>
              <a:off x="1974" y="3001"/>
              <a:ext cx="715" cy="860"/>
              <a:chOff x="1931" y="3069"/>
              <a:chExt cx="696" cy="794"/>
            </a:xfrm>
          </p:grpSpPr>
          <p:sp>
            <p:nvSpPr>
              <p:cNvPr id="10260" name="Line 84"/>
              <p:cNvSpPr>
                <a:spLocks noChangeShapeType="1"/>
              </p:cNvSpPr>
              <p:nvPr/>
            </p:nvSpPr>
            <p:spPr bwMode="auto">
              <a:xfrm>
                <a:off x="1931" y="3461"/>
                <a:ext cx="696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261" name="Rectangle 85"/>
              <p:cNvSpPr>
                <a:spLocks noChangeArrowheads="1"/>
              </p:cNvSpPr>
              <p:nvPr/>
            </p:nvSpPr>
            <p:spPr bwMode="auto">
              <a:xfrm>
                <a:off x="2113" y="3169"/>
                <a:ext cx="107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900">
                    <a:solidFill>
                      <a:srgbClr val="000000"/>
                    </a:solidFill>
                    <a:latin typeface="Times New Roman" pitchFamily="18" charset="0"/>
                  </a:rPr>
                  <a:t>w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62" name="Rectangle 86"/>
              <p:cNvSpPr>
                <a:spLocks noChangeArrowheads="1"/>
              </p:cNvSpPr>
              <p:nvPr/>
            </p:nvSpPr>
            <p:spPr bwMode="auto">
              <a:xfrm>
                <a:off x="2285" y="3169"/>
                <a:ext cx="83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900">
                    <a:solidFill>
                      <a:srgbClr val="000000"/>
                    </a:solidFill>
                    <a:latin typeface="Times New Roman" pitchFamily="18" charset="0"/>
                  </a:rPr>
                  <a:t>S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63" name="Rectangle 87"/>
              <p:cNvSpPr>
                <a:spLocks noChangeArrowheads="1"/>
              </p:cNvSpPr>
              <p:nvPr/>
            </p:nvSpPr>
            <p:spPr bwMode="auto">
              <a:xfrm>
                <a:off x="2202" y="3565"/>
                <a:ext cx="82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900">
                    <a:solidFill>
                      <a:srgbClr val="000000"/>
                    </a:solidFill>
                    <a:latin typeface="Times New Roman" pitchFamily="18" charset="0"/>
                  </a:rPr>
                  <a:t>S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64" name="Rectangle 88"/>
              <p:cNvSpPr>
                <a:spLocks noChangeArrowheads="1"/>
              </p:cNvSpPr>
              <p:nvPr/>
            </p:nvSpPr>
            <p:spPr bwMode="auto">
              <a:xfrm>
                <a:off x="2234" y="3255"/>
                <a:ext cx="46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200">
                    <a:solidFill>
                      <a:srgbClr val="000000"/>
                    </a:solidFill>
                    <a:latin typeface="Times New Roman" pitchFamily="18" charset="0"/>
                  </a:rPr>
                  <a:t>k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65" name="Rectangle 89"/>
              <p:cNvSpPr>
                <a:spLocks noChangeArrowheads="1"/>
              </p:cNvSpPr>
              <p:nvPr/>
            </p:nvSpPr>
            <p:spPr bwMode="auto">
              <a:xfrm>
                <a:off x="2373" y="3255"/>
                <a:ext cx="4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200">
                    <a:solidFill>
                      <a:srgbClr val="000000"/>
                    </a:solidFill>
                    <a:latin typeface="Times New Roman" pitchFamily="18" charset="0"/>
                  </a:rPr>
                  <a:t>k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66" name="Rectangle 90"/>
              <p:cNvSpPr>
                <a:spLocks noChangeArrowheads="1"/>
              </p:cNvSpPr>
              <p:nvPr/>
            </p:nvSpPr>
            <p:spPr bwMode="auto">
              <a:xfrm>
                <a:off x="1940" y="3361"/>
                <a:ext cx="46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200">
                    <a:solidFill>
                      <a:srgbClr val="000000"/>
                    </a:solidFill>
                    <a:latin typeface="Times New Roman" pitchFamily="18" charset="0"/>
                  </a:rPr>
                  <a:t>k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67" name="Rectangle 91"/>
              <p:cNvSpPr>
                <a:spLocks noChangeArrowheads="1"/>
              </p:cNvSpPr>
              <p:nvPr/>
            </p:nvSpPr>
            <p:spPr bwMode="auto">
              <a:xfrm>
                <a:off x="1982" y="3069"/>
                <a:ext cx="73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200">
                    <a:solidFill>
                      <a:srgbClr val="000000"/>
                    </a:solidFill>
                    <a:latin typeface="Times New Roman" pitchFamily="18" charset="0"/>
                  </a:rPr>
                  <a:t>m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68" name="Rectangle 92"/>
              <p:cNvSpPr>
                <a:spLocks noChangeArrowheads="1"/>
              </p:cNvSpPr>
              <p:nvPr/>
            </p:nvSpPr>
            <p:spPr bwMode="auto">
              <a:xfrm>
                <a:off x="2299" y="3651"/>
                <a:ext cx="26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200">
                    <a:solidFill>
                      <a:srgbClr val="000000"/>
                    </a:solidFill>
                    <a:latin typeface="Times New Roman" pitchFamily="18" charset="0"/>
                  </a:rPr>
                  <a:t>j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69" name="Rectangle 93"/>
              <p:cNvSpPr>
                <a:spLocks noChangeArrowheads="1"/>
              </p:cNvSpPr>
              <p:nvPr/>
            </p:nvSpPr>
            <p:spPr bwMode="auto">
              <a:xfrm>
                <a:off x="2058" y="3757"/>
                <a:ext cx="26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200">
                    <a:solidFill>
                      <a:srgbClr val="000000"/>
                    </a:solidFill>
                    <a:latin typeface="Times New Roman" pitchFamily="18" charset="0"/>
                  </a:rPr>
                  <a:t>j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70" name="Rectangle 94"/>
              <p:cNvSpPr>
                <a:spLocks noChangeArrowheads="1"/>
              </p:cNvSpPr>
              <p:nvPr/>
            </p:nvSpPr>
            <p:spPr bwMode="auto">
              <a:xfrm>
                <a:off x="2080" y="3465"/>
                <a:ext cx="73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200">
                    <a:solidFill>
                      <a:srgbClr val="000000"/>
                    </a:solidFill>
                    <a:latin typeface="Times New Roman" pitchFamily="18" charset="0"/>
                  </a:rPr>
                  <a:t>m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71" name="Rectangle 95"/>
              <p:cNvSpPr>
                <a:spLocks noChangeArrowheads="1"/>
              </p:cNvSpPr>
              <p:nvPr/>
            </p:nvSpPr>
            <p:spPr bwMode="auto">
              <a:xfrm>
                <a:off x="2441" y="3169"/>
                <a:ext cx="50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900">
                    <a:solidFill>
                      <a:srgbClr val="000000"/>
                    </a:solidFill>
                    <a:latin typeface="Times New Roman" pitchFamily="18" charset="0"/>
                  </a:rPr>
                  <a:t>(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72" name="Rectangle 96"/>
              <p:cNvSpPr>
                <a:spLocks noChangeArrowheads="1"/>
              </p:cNvSpPr>
              <p:nvPr/>
            </p:nvSpPr>
            <p:spPr bwMode="auto">
              <a:xfrm>
                <a:off x="2571" y="3169"/>
                <a:ext cx="50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900">
                    <a:solidFill>
                      <a:srgbClr val="000000"/>
                    </a:solidFill>
                    <a:latin typeface="Times New Roman" pitchFamily="18" charset="0"/>
                  </a:rPr>
                  <a:t>)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73" name="Rectangle 97"/>
              <p:cNvSpPr>
                <a:spLocks noChangeArrowheads="1"/>
              </p:cNvSpPr>
              <p:nvPr/>
            </p:nvSpPr>
            <p:spPr bwMode="auto">
              <a:xfrm>
                <a:off x="2337" y="3565"/>
                <a:ext cx="50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900">
                    <a:solidFill>
                      <a:srgbClr val="000000"/>
                    </a:solidFill>
                    <a:latin typeface="Times New Roman" pitchFamily="18" charset="0"/>
                  </a:rPr>
                  <a:t>(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74" name="Rectangle 98"/>
              <p:cNvSpPr>
                <a:spLocks noChangeArrowheads="1"/>
              </p:cNvSpPr>
              <p:nvPr/>
            </p:nvSpPr>
            <p:spPr bwMode="auto">
              <a:xfrm>
                <a:off x="2467" y="3565"/>
                <a:ext cx="49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900">
                    <a:solidFill>
                      <a:srgbClr val="000000"/>
                    </a:solidFill>
                    <a:latin typeface="Times New Roman" pitchFamily="18" charset="0"/>
                  </a:rPr>
                  <a:t>)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75" name="Rectangle 99"/>
              <p:cNvSpPr>
                <a:spLocks noChangeArrowheads="1"/>
              </p:cNvSpPr>
              <p:nvPr/>
            </p:nvSpPr>
            <p:spPr bwMode="auto">
              <a:xfrm>
                <a:off x="2494" y="3169"/>
                <a:ext cx="74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900" b="1">
                    <a:solidFill>
                      <a:srgbClr val="000000"/>
                    </a:solidFill>
                    <a:latin typeface="Times New Roman" pitchFamily="18" charset="0"/>
                  </a:rPr>
                  <a:t>x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76" name="Rectangle 100"/>
              <p:cNvSpPr>
                <a:spLocks noChangeArrowheads="1"/>
              </p:cNvSpPr>
              <p:nvPr/>
            </p:nvSpPr>
            <p:spPr bwMode="auto">
              <a:xfrm>
                <a:off x="2391" y="3565"/>
                <a:ext cx="74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900" b="1">
                    <a:solidFill>
                      <a:srgbClr val="000000"/>
                    </a:solidFill>
                    <a:latin typeface="Times New Roman" pitchFamily="18" charset="0"/>
                  </a:rPr>
                  <a:t>x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77" name="Rectangle 101"/>
              <p:cNvSpPr>
                <a:spLocks noChangeArrowheads="1"/>
              </p:cNvSpPr>
              <p:nvPr/>
            </p:nvSpPr>
            <p:spPr bwMode="auto">
              <a:xfrm>
                <a:off x="2000" y="3351"/>
                <a:ext cx="5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20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78" name="Rectangle 102"/>
              <p:cNvSpPr>
                <a:spLocks noChangeArrowheads="1"/>
              </p:cNvSpPr>
              <p:nvPr/>
            </p:nvSpPr>
            <p:spPr bwMode="auto">
              <a:xfrm>
                <a:off x="2088" y="3747"/>
                <a:ext cx="5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20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79" name="Rectangle 103"/>
              <p:cNvSpPr>
                <a:spLocks noChangeArrowheads="1"/>
              </p:cNvSpPr>
              <p:nvPr/>
            </p:nvSpPr>
            <p:spPr bwMode="auto">
              <a:xfrm>
                <a:off x="1943" y="3124"/>
                <a:ext cx="14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2600">
                    <a:solidFill>
                      <a:srgbClr val="000000"/>
                    </a:solidFill>
                    <a:latin typeface="Symbol" pitchFamily="18" charset="2"/>
                  </a:rPr>
                  <a:t>å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80" name="Rectangle 104"/>
              <p:cNvSpPr>
                <a:spLocks noChangeArrowheads="1"/>
              </p:cNvSpPr>
              <p:nvPr/>
            </p:nvSpPr>
            <p:spPr bwMode="auto">
              <a:xfrm>
                <a:off x="2041" y="3520"/>
                <a:ext cx="14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2600">
                    <a:solidFill>
                      <a:srgbClr val="000000"/>
                    </a:solidFill>
                    <a:latin typeface="Symbol" pitchFamily="18" charset="2"/>
                  </a:rPr>
                  <a:t>å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81" name="Rectangle 105"/>
              <p:cNvSpPr>
                <a:spLocks noChangeArrowheads="1"/>
              </p:cNvSpPr>
              <p:nvPr/>
            </p:nvSpPr>
            <p:spPr bwMode="auto">
              <a:xfrm>
                <a:off x="2055" y="3361"/>
                <a:ext cx="46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20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de-DE" sz="2800">
                  <a:latin typeface="Arial Black" pitchFamily="34" charset="0"/>
                </a:endParaRPr>
              </a:p>
            </p:txBody>
          </p:sp>
          <p:sp>
            <p:nvSpPr>
              <p:cNvPr id="10282" name="Rectangle 106"/>
              <p:cNvSpPr>
                <a:spLocks noChangeArrowheads="1"/>
              </p:cNvSpPr>
              <p:nvPr/>
            </p:nvSpPr>
            <p:spPr bwMode="auto">
              <a:xfrm>
                <a:off x="2143" y="3757"/>
                <a:ext cx="4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sz="120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de-DE" sz="2800">
                  <a:latin typeface="Arial Black" pitchFamily="34" charset="0"/>
                </a:endParaRPr>
              </a:p>
            </p:txBody>
          </p:sp>
        </p:grpSp>
      </p:grpSp>
    </p:spTree>
  </p:cSld>
  <p:clrMapOvr>
    <a:masterClrMapping/>
  </p:clrMapOvr>
  <p:transition spd="med">
    <p:cover dir="u"/>
    <p:sndAc>
      <p:stSnd>
        <p:snd r:embed="rId3" name="Diaprojektor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Radiale Basisfunktionen</a:t>
            </a:r>
          </a:p>
        </p:txBody>
      </p:sp>
      <p:sp>
        <p:nvSpPr>
          <p:cNvPr id="112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mtClean="0"/>
              <a:t>Aktivität Normiertes RBF-Netzwerk</a:t>
            </a:r>
          </a:p>
        </p:txBody>
      </p:sp>
      <p:sp>
        <p:nvSpPr>
          <p:cNvPr id="11266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1126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B0DC5910-DA77-431E-BF3D-A5D1289ED141}" type="slidenum">
              <a:rPr lang="de-DE" sz="1000" smtClean="0"/>
              <a:pPr/>
              <a:t>8</a:t>
            </a:fld>
            <a:r>
              <a:rPr lang="de-DE" sz="1000" smtClean="0"/>
              <a:t> -</a:t>
            </a:r>
          </a:p>
        </p:txBody>
      </p:sp>
      <p:sp>
        <p:nvSpPr>
          <p:cNvPr id="11268" name="Rectangle 191"/>
          <p:cNvSpPr>
            <a:spLocks noChangeArrowheads="1"/>
          </p:cNvSpPr>
          <p:nvPr/>
        </p:nvSpPr>
        <p:spPr bwMode="auto">
          <a:xfrm>
            <a:off x="2555875" y="2133600"/>
            <a:ext cx="2376488" cy="30956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269" name="Rectangle 190"/>
          <p:cNvSpPr>
            <a:spLocks noChangeArrowheads="1"/>
          </p:cNvSpPr>
          <p:nvPr/>
        </p:nvSpPr>
        <p:spPr bwMode="auto">
          <a:xfrm>
            <a:off x="5148263" y="2133600"/>
            <a:ext cx="1008062" cy="3095625"/>
          </a:xfrm>
          <a:prstGeom prst="rect">
            <a:avLst/>
          </a:prstGeom>
          <a:solidFill>
            <a:srgbClr val="DDD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272" name="Rectangle 5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742950" y="5661025"/>
            <a:ext cx="7561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/>
              <a:t>y (x) = </a:t>
            </a:r>
            <a:r>
              <a:rPr lang="de-DE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f(</a:t>
            </a:r>
            <a:r>
              <a:rPr lang="de-DE" b="1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x</a:t>
            </a:r>
            <a:r>
              <a:rPr lang="de-DE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 = </a:t>
            </a:r>
            <a:r>
              <a:rPr lang="de-DE" sz="28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</a:t>
            </a:r>
            <a:r>
              <a:rPr lang="de-DE" baseline="-300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de-DE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w</a:t>
            </a:r>
            <a:r>
              <a:rPr lang="de-DE" baseline="-300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      </a:t>
            </a:r>
            <a:r>
              <a:rPr lang="de-DE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</a:t>
            </a:r>
            <a:r>
              <a:rPr lang="de-DE" b="1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x</a:t>
            </a:r>
            <a:r>
              <a:rPr lang="de-DE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,</a:t>
            </a:r>
            <a:r>
              <a:rPr lang="de-DE" b="1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c</a:t>
            </a:r>
            <a:r>
              <a:rPr lang="de-DE" baseline="-300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i</a:t>
            </a:r>
            <a:r>
              <a:rPr lang="de-DE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</a:t>
            </a:r>
            <a:r>
              <a:rPr lang="de-DE"/>
              <a:t>    mit   </a:t>
            </a:r>
          </a:p>
        </p:txBody>
      </p:sp>
      <p:sp>
        <p:nvSpPr>
          <p:cNvPr id="1127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1275" name="Object 7"/>
          <p:cNvGraphicFramePr>
            <a:graphicFrameLocks noChangeAspect="1"/>
          </p:cNvGraphicFramePr>
          <p:nvPr/>
        </p:nvGraphicFramePr>
        <p:xfrm>
          <a:off x="2916238" y="5734050"/>
          <a:ext cx="3000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2" name="Equation" r:id="rId3" imgW="152400" imgH="215900" progId="Equation.DSMT4">
                  <p:embed/>
                </p:oleObj>
              </mc:Choice>
              <mc:Fallback>
                <p:oleObj name="Equation" r:id="rId3" imgW="152400" imgH="2159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5734050"/>
                        <a:ext cx="3000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1277" name="Object 9"/>
          <p:cNvGraphicFramePr>
            <a:graphicFrameLocks noChangeAspect="1"/>
          </p:cNvGraphicFramePr>
          <p:nvPr/>
        </p:nvGraphicFramePr>
        <p:xfrm>
          <a:off x="4643438" y="5589588"/>
          <a:ext cx="2592387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3" name="Equation" r:id="rId5" imgW="1218671" imgH="495085" progId="Equation.DSMT4">
                  <p:embed/>
                </p:oleObj>
              </mc:Choice>
              <mc:Fallback>
                <p:oleObj name="Equation" r:id="rId5" imgW="1218671" imgH="49508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589588"/>
                        <a:ext cx="2592387" cy="105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8" name="Rectangle 13"/>
          <p:cNvSpPr>
            <a:spLocks noChangeArrowheads="1"/>
          </p:cNvSpPr>
          <p:nvPr/>
        </p:nvSpPr>
        <p:spPr bwMode="auto">
          <a:xfrm>
            <a:off x="2862263" y="1854200"/>
            <a:ext cx="1408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b="1">
                <a:solidFill>
                  <a:srgbClr val="FFCC00"/>
                </a:solidFill>
              </a:rPr>
              <a:t>    </a:t>
            </a:r>
            <a:r>
              <a:rPr lang="de-DE" b="1">
                <a:solidFill>
                  <a:srgbClr val="FF9900"/>
                </a:solidFill>
              </a:rPr>
              <a:t>Schicht</a:t>
            </a:r>
            <a:r>
              <a:rPr lang="de-DE" b="1">
                <a:solidFill>
                  <a:srgbClr val="FFCC00"/>
                </a:solidFill>
              </a:rPr>
              <a:t> </a:t>
            </a:r>
            <a:r>
              <a:rPr lang="de-DE" b="1">
                <a:solidFill>
                  <a:srgbClr val="FF9900"/>
                </a:solidFill>
              </a:rPr>
              <a:t>1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4311650" y="1808163"/>
            <a:ext cx="7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5043488" y="1808163"/>
            <a:ext cx="7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5076825" y="1844675"/>
            <a:ext cx="1128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b="1">
                <a:solidFill>
                  <a:schemeClr val="accent2"/>
                </a:solidFill>
              </a:rPr>
              <a:t>Schicht 2</a:t>
            </a:r>
          </a:p>
        </p:txBody>
      </p:sp>
      <p:grpSp>
        <p:nvGrpSpPr>
          <p:cNvPr id="11282" name="Group 100"/>
          <p:cNvGrpSpPr>
            <a:grpSpLocks/>
          </p:cNvGrpSpPr>
          <p:nvPr/>
        </p:nvGrpSpPr>
        <p:grpSpPr bwMode="auto">
          <a:xfrm>
            <a:off x="1073150" y="2266950"/>
            <a:ext cx="5492750" cy="2971800"/>
            <a:chOff x="676" y="1428"/>
            <a:chExt cx="3460" cy="1872"/>
          </a:xfrm>
        </p:grpSpPr>
        <p:sp>
          <p:nvSpPr>
            <p:cNvPr id="11283" name="Freeform 19"/>
            <p:cNvSpPr>
              <a:spLocks/>
            </p:cNvSpPr>
            <p:nvPr/>
          </p:nvSpPr>
          <p:spPr bwMode="auto">
            <a:xfrm>
              <a:off x="2323" y="2085"/>
              <a:ext cx="86" cy="97"/>
            </a:xfrm>
            <a:custGeom>
              <a:avLst/>
              <a:gdLst>
                <a:gd name="T0" fmla="*/ 30 w 86"/>
                <a:gd name="T1" fmla="*/ 22 h 97"/>
                <a:gd name="T2" fmla="*/ 0 w 86"/>
                <a:gd name="T3" fmla="*/ 45 h 97"/>
                <a:gd name="T4" fmla="*/ 86 w 86"/>
                <a:gd name="T5" fmla="*/ 97 h 97"/>
                <a:gd name="T6" fmla="*/ 60 w 86"/>
                <a:gd name="T7" fmla="*/ 0 h 97"/>
                <a:gd name="T8" fmla="*/ 30 w 86"/>
                <a:gd name="T9" fmla="*/ 22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97"/>
                <a:gd name="T17" fmla="*/ 86 w 86"/>
                <a:gd name="T18" fmla="*/ 97 h 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97">
                  <a:moveTo>
                    <a:pt x="30" y="22"/>
                  </a:moveTo>
                  <a:lnTo>
                    <a:pt x="0" y="45"/>
                  </a:lnTo>
                  <a:lnTo>
                    <a:pt x="86" y="97"/>
                  </a:lnTo>
                  <a:lnTo>
                    <a:pt x="60" y="0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 flipH="1" flipV="1">
              <a:off x="2144" y="1830"/>
              <a:ext cx="209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85" name="Freeform 21"/>
            <p:cNvSpPr>
              <a:spLocks/>
            </p:cNvSpPr>
            <p:nvPr/>
          </p:nvSpPr>
          <p:spPr bwMode="auto">
            <a:xfrm>
              <a:off x="848" y="1830"/>
              <a:ext cx="127" cy="127"/>
            </a:xfrm>
            <a:custGeom>
              <a:avLst/>
              <a:gdLst>
                <a:gd name="T0" fmla="*/ 127 w 127"/>
                <a:gd name="T1" fmla="*/ 64 h 127"/>
                <a:gd name="T2" fmla="*/ 127 w 127"/>
                <a:gd name="T3" fmla="*/ 49 h 127"/>
                <a:gd name="T4" fmla="*/ 124 w 127"/>
                <a:gd name="T5" fmla="*/ 37 h 127"/>
                <a:gd name="T6" fmla="*/ 116 w 127"/>
                <a:gd name="T7" fmla="*/ 26 h 127"/>
                <a:gd name="T8" fmla="*/ 109 w 127"/>
                <a:gd name="T9" fmla="*/ 19 h 127"/>
                <a:gd name="T10" fmla="*/ 101 w 127"/>
                <a:gd name="T11" fmla="*/ 11 h 127"/>
                <a:gd name="T12" fmla="*/ 90 w 127"/>
                <a:gd name="T13" fmla="*/ 4 h 127"/>
                <a:gd name="T14" fmla="*/ 79 w 127"/>
                <a:gd name="T15" fmla="*/ 0 h 127"/>
                <a:gd name="T16" fmla="*/ 64 w 127"/>
                <a:gd name="T17" fmla="*/ 0 h 127"/>
                <a:gd name="T18" fmla="*/ 52 w 127"/>
                <a:gd name="T19" fmla="*/ 0 h 127"/>
                <a:gd name="T20" fmla="*/ 37 w 127"/>
                <a:gd name="T21" fmla="*/ 4 h 127"/>
                <a:gd name="T22" fmla="*/ 26 w 127"/>
                <a:gd name="T23" fmla="*/ 11 h 127"/>
                <a:gd name="T24" fmla="*/ 19 w 127"/>
                <a:gd name="T25" fmla="*/ 19 h 127"/>
                <a:gd name="T26" fmla="*/ 11 w 127"/>
                <a:gd name="T27" fmla="*/ 26 h 127"/>
                <a:gd name="T28" fmla="*/ 4 w 127"/>
                <a:gd name="T29" fmla="*/ 37 h 127"/>
                <a:gd name="T30" fmla="*/ 0 w 127"/>
                <a:gd name="T31" fmla="*/ 49 h 127"/>
                <a:gd name="T32" fmla="*/ 0 w 127"/>
                <a:gd name="T33" fmla="*/ 64 h 127"/>
                <a:gd name="T34" fmla="*/ 0 w 127"/>
                <a:gd name="T35" fmla="*/ 75 h 127"/>
                <a:gd name="T36" fmla="*/ 4 w 127"/>
                <a:gd name="T37" fmla="*/ 86 h 127"/>
                <a:gd name="T38" fmla="*/ 11 w 127"/>
                <a:gd name="T39" fmla="*/ 97 h 127"/>
                <a:gd name="T40" fmla="*/ 19 w 127"/>
                <a:gd name="T41" fmla="*/ 109 h 127"/>
                <a:gd name="T42" fmla="*/ 26 w 127"/>
                <a:gd name="T43" fmla="*/ 116 h 127"/>
                <a:gd name="T44" fmla="*/ 37 w 127"/>
                <a:gd name="T45" fmla="*/ 120 h 127"/>
                <a:gd name="T46" fmla="*/ 52 w 127"/>
                <a:gd name="T47" fmla="*/ 124 h 127"/>
                <a:gd name="T48" fmla="*/ 64 w 127"/>
                <a:gd name="T49" fmla="*/ 127 h 127"/>
                <a:gd name="T50" fmla="*/ 79 w 127"/>
                <a:gd name="T51" fmla="*/ 124 h 127"/>
                <a:gd name="T52" fmla="*/ 90 w 127"/>
                <a:gd name="T53" fmla="*/ 120 h 127"/>
                <a:gd name="T54" fmla="*/ 101 w 127"/>
                <a:gd name="T55" fmla="*/ 116 h 127"/>
                <a:gd name="T56" fmla="*/ 109 w 127"/>
                <a:gd name="T57" fmla="*/ 109 h 127"/>
                <a:gd name="T58" fmla="*/ 116 w 127"/>
                <a:gd name="T59" fmla="*/ 97 h 127"/>
                <a:gd name="T60" fmla="*/ 124 w 127"/>
                <a:gd name="T61" fmla="*/ 86 h 127"/>
                <a:gd name="T62" fmla="*/ 127 w 127"/>
                <a:gd name="T63" fmla="*/ 75 h 127"/>
                <a:gd name="T64" fmla="*/ 127 w 127"/>
                <a:gd name="T65" fmla="*/ 64 h 12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7"/>
                <a:gd name="T100" fmla="*/ 0 h 127"/>
                <a:gd name="T101" fmla="*/ 127 w 127"/>
                <a:gd name="T102" fmla="*/ 127 h 12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7" h="127">
                  <a:moveTo>
                    <a:pt x="127" y="64"/>
                  </a:moveTo>
                  <a:lnTo>
                    <a:pt x="127" y="49"/>
                  </a:lnTo>
                  <a:lnTo>
                    <a:pt x="124" y="37"/>
                  </a:lnTo>
                  <a:lnTo>
                    <a:pt x="116" y="26"/>
                  </a:lnTo>
                  <a:lnTo>
                    <a:pt x="109" y="19"/>
                  </a:lnTo>
                  <a:lnTo>
                    <a:pt x="101" y="11"/>
                  </a:lnTo>
                  <a:lnTo>
                    <a:pt x="90" y="4"/>
                  </a:lnTo>
                  <a:lnTo>
                    <a:pt x="79" y="0"/>
                  </a:lnTo>
                  <a:lnTo>
                    <a:pt x="64" y="0"/>
                  </a:lnTo>
                  <a:lnTo>
                    <a:pt x="52" y="0"/>
                  </a:lnTo>
                  <a:lnTo>
                    <a:pt x="37" y="4"/>
                  </a:lnTo>
                  <a:lnTo>
                    <a:pt x="26" y="11"/>
                  </a:lnTo>
                  <a:lnTo>
                    <a:pt x="19" y="19"/>
                  </a:lnTo>
                  <a:lnTo>
                    <a:pt x="11" y="26"/>
                  </a:lnTo>
                  <a:lnTo>
                    <a:pt x="4" y="37"/>
                  </a:lnTo>
                  <a:lnTo>
                    <a:pt x="0" y="49"/>
                  </a:lnTo>
                  <a:lnTo>
                    <a:pt x="0" y="64"/>
                  </a:lnTo>
                  <a:lnTo>
                    <a:pt x="0" y="75"/>
                  </a:lnTo>
                  <a:lnTo>
                    <a:pt x="4" y="86"/>
                  </a:lnTo>
                  <a:lnTo>
                    <a:pt x="11" y="97"/>
                  </a:lnTo>
                  <a:lnTo>
                    <a:pt x="19" y="109"/>
                  </a:lnTo>
                  <a:lnTo>
                    <a:pt x="26" y="116"/>
                  </a:lnTo>
                  <a:lnTo>
                    <a:pt x="37" y="120"/>
                  </a:lnTo>
                  <a:lnTo>
                    <a:pt x="52" y="124"/>
                  </a:lnTo>
                  <a:lnTo>
                    <a:pt x="64" y="127"/>
                  </a:lnTo>
                  <a:lnTo>
                    <a:pt x="79" y="124"/>
                  </a:lnTo>
                  <a:lnTo>
                    <a:pt x="90" y="120"/>
                  </a:lnTo>
                  <a:lnTo>
                    <a:pt x="101" y="116"/>
                  </a:lnTo>
                  <a:lnTo>
                    <a:pt x="109" y="109"/>
                  </a:lnTo>
                  <a:lnTo>
                    <a:pt x="116" y="97"/>
                  </a:lnTo>
                  <a:lnTo>
                    <a:pt x="124" y="86"/>
                  </a:lnTo>
                  <a:lnTo>
                    <a:pt x="127" y="75"/>
                  </a:lnTo>
                  <a:lnTo>
                    <a:pt x="127" y="6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86" name="Freeform 22"/>
            <p:cNvSpPr>
              <a:spLocks/>
            </p:cNvSpPr>
            <p:nvPr/>
          </p:nvSpPr>
          <p:spPr bwMode="auto">
            <a:xfrm>
              <a:off x="859" y="2794"/>
              <a:ext cx="128" cy="124"/>
            </a:xfrm>
            <a:custGeom>
              <a:avLst/>
              <a:gdLst>
                <a:gd name="T0" fmla="*/ 128 w 128"/>
                <a:gd name="T1" fmla="*/ 60 h 124"/>
                <a:gd name="T2" fmla="*/ 128 w 128"/>
                <a:gd name="T3" fmla="*/ 49 h 124"/>
                <a:gd name="T4" fmla="*/ 124 w 128"/>
                <a:gd name="T5" fmla="*/ 37 h 124"/>
                <a:gd name="T6" fmla="*/ 116 w 128"/>
                <a:gd name="T7" fmla="*/ 26 h 124"/>
                <a:gd name="T8" fmla="*/ 109 w 128"/>
                <a:gd name="T9" fmla="*/ 15 h 124"/>
                <a:gd name="T10" fmla="*/ 101 w 128"/>
                <a:gd name="T11" fmla="*/ 7 h 124"/>
                <a:gd name="T12" fmla="*/ 90 w 128"/>
                <a:gd name="T13" fmla="*/ 4 h 124"/>
                <a:gd name="T14" fmla="*/ 79 w 128"/>
                <a:gd name="T15" fmla="*/ 0 h 124"/>
                <a:gd name="T16" fmla="*/ 64 w 128"/>
                <a:gd name="T17" fmla="*/ 0 h 124"/>
                <a:gd name="T18" fmla="*/ 53 w 128"/>
                <a:gd name="T19" fmla="*/ 0 h 124"/>
                <a:gd name="T20" fmla="*/ 41 w 128"/>
                <a:gd name="T21" fmla="*/ 4 h 124"/>
                <a:gd name="T22" fmla="*/ 30 w 128"/>
                <a:gd name="T23" fmla="*/ 7 h 124"/>
                <a:gd name="T24" fmla="*/ 19 w 128"/>
                <a:gd name="T25" fmla="*/ 15 h 124"/>
                <a:gd name="T26" fmla="*/ 11 w 128"/>
                <a:gd name="T27" fmla="*/ 26 h 124"/>
                <a:gd name="T28" fmla="*/ 4 w 128"/>
                <a:gd name="T29" fmla="*/ 37 h 124"/>
                <a:gd name="T30" fmla="*/ 0 w 128"/>
                <a:gd name="T31" fmla="*/ 49 h 124"/>
                <a:gd name="T32" fmla="*/ 0 w 128"/>
                <a:gd name="T33" fmla="*/ 60 h 124"/>
                <a:gd name="T34" fmla="*/ 0 w 128"/>
                <a:gd name="T35" fmla="*/ 75 h 124"/>
                <a:gd name="T36" fmla="*/ 4 w 128"/>
                <a:gd name="T37" fmla="*/ 86 h 124"/>
                <a:gd name="T38" fmla="*/ 11 w 128"/>
                <a:gd name="T39" fmla="*/ 97 h 124"/>
                <a:gd name="T40" fmla="*/ 19 w 128"/>
                <a:gd name="T41" fmla="*/ 105 h 124"/>
                <a:gd name="T42" fmla="*/ 30 w 128"/>
                <a:gd name="T43" fmla="*/ 116 h 124"/>
                <a:gd name="T44" fmla="*/ 41 w 128"/>
                <a:gd name="T45" fmla="*/ 120 h 124"/>
                <a:gd name="T46" fmla="*/ 53 w 128"/>
                <a:gd name="T47" fmla="*/ 124 h 124"/>
                <a:gd name="T48" fmla="*/ 64 w 128"/>
                <a:gd name="T49" fmla="*/ 124 h 124"/>
                <a:gd name="T50" fmla="*/ 79 w 128"/>
                <a:gd name="T51" fmla="*/ 124 h 124"/>
                <a:gd name="T52" fmla="*/ 90 w 128"/>
                <a:gd name="T53" fmla="*/ 120 h 124"/>
                <a:gd name="T54" fmla="*/ 101 w 128"/>
                <a:gd name="T55" fmla="*/ 116 h 124"/>
                <a:gd name="T56" fmla="*/ 109 w 128"/>
                <a:gd name="T57" fmla="*/ 105 h 124"/>
                <a:gd name="T58" fmla="*/ 116 w 128"/>
                <a:gd name="T59" fmla="*/ 97 h 124"/>
                <a:gd name="T60" fmla="*/ 124 w 128"/>
                <a:gd name="T61" fmla="*/ 86 h 124"/>
                <a:gd name="T62" fmla="*/ 128 w 128"/>
                <a:gd name="T63" fmla="*/ 75 h 124"/>
                <a:gd name="T64" fmla="*/ 128 w 128"/>
                <a:gd name="T65" fmla="*/ 60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8"/>
                <a:gd name="T100" fmla="*/ 0 h 124"/>
                <a:gd name="T101" fmla="*/ 128 w 128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8" h="124">
                  <a:moveTo>
                    <a:pt x="128" y="60"/>
                  </a:moveTo>
                  <a:lnTo>
                    <a:pt x="128" y="49"/>
                  </a:lnTo>
                  <a:lnTo>
                    <a:pt x="124" y="37"/>
                  </a:lnTo>
                  <a:lnTo>
                    <a:pt x="116" y="26"/>
                  </a:lnTo>
                  <a:lnTo>
                    <a:pt x="109" y="15"/>
                  </a:lnTo>
                  <a:lnTo>
                    <a:pt x="101" y="7"/>
                  </a:lnTo>
                  <a:lnTo>
                    <a:pt x="90" y="4"/>
                  </a:lnTo>
                  <a:lnTo>
                    <a:pt x="79" y="0"/>
                  </a:lnTo>
                  <a:lnTo>
                    <a:pt x="64" y="0"/>
                  </a:lnTo>
                  <a:lnTo>
                    <a:pt x="53" y="0"/>
                  </a:lnTo>
                  <a:lnTo>
                    <a:pt x="41" y="4"/>
                  </a:lnTo>
                  <a:lnTo>
                    <a:pt x="30" y="7"/>
                  </a:lnTo>
                  <a:lnTo>
                    <a:pt x="19" y="15"/>
                  </a:lnTo>
                  <a:lnTo>
                    <a:pt x="11" y="26"/>
                  </a:lnTo>
                  <a:lnTo>
                    <a:pt x="4" y="37"/>
                  </a:lnTo>
                  <a:lnTo>
                    <a:pt x="0" y="49"/>
                  </a:lnTo>
                  <a:lnTo>
                    <a:pt x="0" y="60"/>
                  </a:lnTo>
                  <a:lnTo>
                    <a:pt x="0" y="75"/>
                  </a:lnTo>
                  <a:lnTo>
                    <a:pt x="4" y="86"/>
                  </a:lnTo>
                  <a:lnTo>
                    <a:pt x="11" y="97"/>
                  </a:lnTo>
                  <a:lnTo>
                    <a:pt x="19" y="105"/>
                  </a:lnTo>
                  <a:lnTo>
                    <a:pt x="30" y="116"/>
                  </a:lnTo>
                  <a:lnTo>
                    <a:pt x="41" y="120"/>
                  </a:lnTo>
                  <a:lnTo>
                    <a:pt x="53" y="124"/>
                  </a:lnTo>
                  <a:lnTo>
                    <a:pt x="64" y="124"/>
                  </a:lnTo>
                  <a:lnTo>
                    <a:pt x="79" y="124"/>
                  </a:lnTo>
                  <a:lnTo>
                    <a:pt x="90" y="120"/>
                  </a:lnTo>
                  <a:lnTo>
                    <a:pt x="101" y="116"/>
                  </a:lnTo>
                  <a:lnTo>
                    <a:pt x="109" y="105"/>
                  </a:lnTo>
                  <a:lnTo>
                    <a:pt x="116" y="97"/>
                  </a:lnTo>
                  <a:lnTo>
                    <a:pt x="124" y="86"/>
                  </a:lnTo>
                  <a:lnTo>
                    <a:pt x="128" y="75"/>
                  </a:lnTo>
                  <a:lnTo>
                    <a:pt x="128" y="6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900" y="2104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900" y="2104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endParaRPr lang="de-DE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900" y="2307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900" y="2307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endParaRPr lang="de-DE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912" y="2498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912" y="2498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endParaRPr lang="de-DE"/>
            </a:p>
          </p:txBody>
        </p:sp>
        <p:sp>
          <p:nvSpPr>
            <p:cNvPr id="11293" name="Freeform 29"/>
            <p:cNvSpPr>
              <a:spLocks/>
            </p:cNvSpPr>
            <p:nvPr/>
          </p:nvSpPr>
          <p:spPr bwMode="auto">
            <a:xfrm>
              <a:off x="1904" y="1567"/>
              <a:ext cx="296" cy="297"/>
            </a:xfrm>
            <a:custGeom>
              <a:avLst/>
              <a:gdLst>
                <a:gd name="T0" fmla="*/ 296 w 296"/>
                <a:gd name="T1" fmla="*/ 146 h 297"/>
                <a:gd name="T2" fmla="*/ 292 w 296"/>
                <a:gd name="T3" fmla="*/ 116 h 297"/>
                <a:gd name="T4" fmla="*/ 285 w 296"/>
                <a:gd name="T5" fmla="*/ 90 h 297"/>
                <a:gd name="T6" fmla="*/ 270 w 296"/>
                <a:gd name="T7" fmla="*/ 64 h 297"/>
                <a:gd name="T8" fmla="*/ 251 w 296"/>
                <a:gd name="T9" fmla="*/ 41 h 297"/>
                <a:gd name="T10" fmla="*/ 228 w 296"/>
                <a:gd name="T11" fmla="*/ 23 h 297"/>
                <a:gd name="T12" fmla="*/ 206 w 296"/>
                <a:gd name="T13" fmla="*/ 11 h 297"/>
                <a:gd name="T14" fmla="*/ 176 w 296"/>
                <a:gd name="T15" fmla="*/ 0 h 297"/>
                <a:gd name="T16" fmla="*/ 146 w 296"/>
                <a:gd name="T17" fmla="*/ 0 h 297"/>
                <a:gd name="T18" fmla="*/ 116 w 296"/>
                <a:gd name="T19" fmla="*/ 0 h 297"/>
                <a:gd name="T20" fmla="*/ 90 w 296"/>
                <a:gd name="T21" fmla="*/ 11 h 297"/>
                <a:gd name="T22" fmla="*/ 64 w 296"/>
                <a:gd name="T23" fmla="*/ 23 h 297"/>
                <a:gd name="T24" fmla="*/ 41 w 296"/>
                <a:gd name="T25" fmla="*/ 41 h 297"/>
                <a:gd name="T26" fmla="*/ 22 w 296"/>
                <a:gd name="T27" fmla="*/ 64 h 297"/>
                <a:gd name="T28" fmla="*/ 11 w 296"/>
                <a:gd name="T29" fmla="*/ 90 h 297"/>
                <a:gd name="T30" fmla="*/ 0 w 296"/>
                <a:gd name="T31" fmla="*/ 116 h 297"/>
                <a:gd name="T32" fmla="*/ 0 w 296"/>
                <a:gd name="T33" fmla="*/ 146 h 297"/>
                <a:gd name="T34" fmla="*/ 0 w 296"/>
                <a:gd name="T35" fmla="*/ 176 h 297"/>
                <a:gd name="T36" fmla="*/ 11 w 296"/>
                <a:gd name="T37" fmla="*/ 207 h 297"/>
                <a:gd name="T38" fmla="*/ 22 w 296"/>
                <a:gd name="T39" fmla="*/ 229 h 297"/>
                <a:gd name="T40" fmla="*/ 41 w 296"/>
                <a:gd name="T41" fmla="*/ 252 h 297"/>
                <a:gd name="T42" fmla="*/ 64 w 296"/>
                <a:gd name="T43" fmla="*/ 270 h 297"/>
                <a:gd name="T44" fmla="*/ 90 w 296"/>
                <a:gd name="T45" fmla="*/ 285 h 297"/>
                <a:gd name="T46" fmla="*/ 116 w 296"/>
                <a:gd name="T47" fmla="*/ 293 h 297"/>
                <a:gd name="T48" fmla="*/ 146 w 296"/>
                <a:gd name="T49" fmla="*/ 297 h 297"/>
                <a:gd name="T50" fmla="*/ 176 w 296"/>
                <a:gd name="T51" fmla="*/ 293 h 297"/>
                <a:gd name="T52" fmla="*/ 206 w 296"/>
                <a:gd name="T53" fmla="*/ 285 h 297"/>
                <a:gd name="T54" fmla="*/ 228 w 296"/>
                <a:gd name="T55" fmla="*/ 270 h 297"/>
                <a:gd name="T56" fmla="*/ 251 w 296"/>
                <a:gd name="T57" fmla="*/ 252 h 297"/>
                <a:gd name="T58" fmla="*/ 270 w 296"/>
                <a:gd name="T59" fmla="*/ 229 h 297"/>
                <a:gd name="T60" fmla="*/ 285 w 296"/>
                <a:gd name="T61" fmla="*/ 207 h 297"/>
                <a:gd name="T62" fmla="*/ 292 w 296"/>
                <a:gd name="T63" fmla="*/ 176 h 297"/>
                <a:gd name="T64" fmla="*/ 296 w 296"/>
                <a:gd name="T65" fmla="*/ 146 h 2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96"/>
                <a:gd name="T100" fmla="*/ 0 h 297"/>
                <a:gd name="T101" fmla="*/ 296 w 296"/>
                <a:gd name="T102" fmla="*/ 297 h 2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96" h="297">
                  <a:moveTo>
                    <a:pt x="296" y="146"/>
                  </a:moveTo>
                  <a:lnTo>
                    <a:pt x="292" y="116"/>
                  </a:lnTo>
                  <a:lnTo>
                    <a:pt x="285" y="90"/>
                  </a:lnTo>
                  <a:lnTo>
                    <a:pt x="270" y="64"/>
                  </a:lnTo>
                  <a:lnTo>
                    <a:pt x="251" y="41"/>
                  </a:lnTo>
                  <a:lnTo>
                    <a:pt x="228" y="23"/>
                  </a:lnTo>
                  <a:lnTo>
                    <a:pt x="206" y="11"/>
                  </a:lnTo>
                  <a:lnTo>
                    <a:pt x="176" y="0"/>
                  </a:lnTo>
                  <a:lnTo>
                    <a:pt x="146" y="0"/>
                  </a:lnTo>
                  <a:lnTo>
                    <a:pt x="116" y="0"/>
                  </a:lnTo>
                  <a:lnTo>
                    <a:pt x="90" y="11"/>
                  </a:lnTo>
                  <a:lnTo>
                    <a:pt x="64" y="23"/>
                  </a:lnTo>
                  <a:lnTo>
                    <a:pt x="41" y="41"/>
                  </a:lnTo>
                  <a:lnTo>
                    <a:pt x="22" y="64"/>
                  </a:lnTo>
                  <a:lnTo>
                    <a:pt x="11" y="90"/>
                  </a:lnTo>
                  <a:lnTo>
                    <a:pt x="0" y="116"/>
                  </a:lnTo>
                  <a:lnTo>
                    <a:pt x="0" y="146"/>
                  </a:lnTo>
                  <a:lnTo>
                    <a:pt x="0" y="176"/>
                  </a:lnTo>
                  <a:lnTo>
                    <a:pt x="11" y="207"/>
                  </a:lnTo>
                  <a:lnTo>
                    <a:pt x="22" y="229"/>
                  </a:lnTo>
                  <a:lnTo>
                    <a:pt x="41" y="252"/>
                  </a:lnTo>
                  <a:lnTo>
                    <a:pt x="64" y="270"/>
                  </a:lnTo>
                  <a:lnTo>
                    <a:pt x="90" y="285"/>
                  </a:lnTo>
                  <a:lnTo>
                    <a:pt x="116" y="293"/>
                  </a:lnTo>
                  <a:lnTo>
                    <a:pt x="146" y="297"/>
                  </a:lnTo>
                  <a:lnTo>
                    <a:pt x="176" y="293"/>
                  </a:lnTo>
                  <a:lnTo>
                    <a:pt x="206" y="285"/>
                  </a:lnTo>
                  <a:lnTo>
                    <a:pt x="228" y="270"/>
                  </a:lnTo>
                  <a:lnTo>
                    <a:pt x="251" y="252"/>
                  </a:lnTo>
                  <a:lnTo>
                    <a:pt x="270" y="229"/>
                  </a:lnTo>
                  <a:lnTo>
                    <a:pt x="285" y="207"/>
                  </a:lnTo>
                  <a:lnTo>
                    <a:pt x="292" y="176"/>
                  </a:lnTo>
                  <a:lnTo>
                    <a:pt x="296" y="14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94" name="Freeform 30"/>
            <p:cNvSpPr>
              <a:spLocks/>
            </p:cNvSpPr>
            <p:nvPr/>
          </p:nvSpPr>
          <p:spPr bwMode="auto">
            <a:xfrm>
              <a:off x="1904" y="2873"/>
              <a:ext cx="296" cy="296"/>
            </a:xfrm>
            <a:custGeom>
              <a:avLst/>
              <a:gdLst>
                <a:gd name="T0" fmla="*/ 296 w 296"/>
                <a:gd name="T1" fmla="*/ 150 h 296"/>
                <a:gd name="T2" fmla="*/ 292 w 296"/>
                <a:gd name="T3" fmla="*/ 120 h 296"/>
                <a:gd name="T4" fmla="*/ 285 w 296"/>
                <a:gd name="T5" fmla="*/ 90 h 296"/>
                <a:gd name="T6" fmla="*/ 270 w 296"/>
                <a:gd name="T7" fmla="*/ 67 h 296"/>
                <a:gd name="T8" fmla="*/ 251 w 296"/>
                <a:gd name="T9" fmla="*/ 45 h 296"/>
                <a:gd name="T10" fmla="*/ 228 w 296"/>
                <a:gd name="T11" fmla="*/ 26 h 296"/>
                <a:gd name="T12" fmla="*/ 206 w 296"/>
                <a:gd name="T13" fmla="*/ 11 h 296"/>
                <a:gd name="T14" fmla="*/ 176 w 296"/>
                <a:gd name="T15" fmla="*/ 3 h 296"/>
                <a:gd name="T16" fmla="*/ 146 w 296"/>
                <a:gd name="T17" fmla="*/ 0 h 296"/>
                <a:gd name="T18" fmla="*/ 116 w 296"/>
                <a:gd name="T19" fmla="*/ 3 h 296"/>
                <a:gd name="T20" fmla="*/ 90 w 296"/>
                <a:gd name="T21" fmla="*/ 11 h 296"/>
                <a:gd name="T22" fmla="*/ 64 w 296"/>
                <a:gd name="T23" fmla="*/ 26 h 296"/>
                <a:gd name="T24" fmla="*/ 41 w 296"/>
                <a:gd name="T25" fmla="*/ 45 h 296"/>
                <a:gd name="T26" fmla="*/ 22 w 296"/>
                <a:gd name="T27" fmla="*/ 67 h 296"/>
                <a:gd name="T28" fmla="*/ 11 w 296"/>
                <a:gd name="T29" fmla="*/ 90 h 296"/>
                <a:gd name="T30" fmla="*/ 0 w 296"/>
                <a:gd name="T31" fmla="*/ 120 h 296"/>
                <a:gd name="T32" fmla="*/ 0 w 296"/>
                <a:gd name="T33" fmla="*/ 150 h 296"/>
                <a:gd name="T34" fmla="*/ 0 w 296"/>
                <a:gd name="T35" fmla="*/ 180 h 296"/>
                <a:gd name="T36" fmla="*/ 11 w 296"/>
                <a:gd name="T37" fmla="*/ 206 h 296"/>
                <a:gd name="T38" fmla="*/ 22 w 296"/>
                <a:gd name="T39" fmla="*/ 232 h 296"/>
                <a:gd name="T40" fmla="*/ 41 w 296"/>
                <a:gd name="T41" fmla="*/ 255 h 296"/>
                <a:gd name="T42" fmla="*/ 64 w 296"/>
                <a:gd name="T43" fmla="*/ 274 h 296"/>
                <a:gd name="T44" fmla="*/ 90 w 296"/>
                <a:gd name="T45" fmla="*/ 285 h 296"/>
                <a:gd name="T46" fmla="*/ 116 w 296"/>
                <a:gd name="T47" fmla="*/ 296 h 296"/>
                <a:gd name="T48" fmla="*/ 146 w 296"/>
                <a:gd name="T49" fmla="*/ 296 h 296"/>
                <a:gd name="T50" fmla="*/ 176 w 296"/>
                <a:gd name="T51" fmla="*/ 296 h 296"/>
                <a:gd name="T52" fmla="*/ 206 w 296"/>
                <a:gd name="T53" fmla="*/ 285 h 296"/>
                <a:gd name="T54" fmla="*/ 228 w 296"/>
                <a:gd name="T55" fmla="*/ 274 h 296"/>
                <a:gd name="T56" fmla="*/ 251 w 296"/>
                <a:gd name="T57" fmla="*/ 255 h 296"/>
                <a:gd name="T58" fmla="*/ 270 w 296"/>
                <a:gd name="T59" fmla="*/ 232 h 296"/>
                <a:gd name="T60" fmla="*/ 285 w 296"/>
                <a:gd name="T61" fmla="*/ 206 h 296"/>
                <a:gd name="T62" fmla="*/ 292 w 296"/>
                <a:gd name="T63" fmla="*/ 180 h 296"/>
                <a:gd name="T64" fmla="*/ 296 w 296"/>
                <a:gd name="T65" fmla="*/ 150 h 29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96"/>
                <a:gd name="T100" fmla="*/ 0 h 296"/>
                <a:gd name="T101" fmla="*/ 296 w 296"/>
                <a:gd name="T102" fmla="*/ 296 h 29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96" h="296">
                  <a:moveTo>
                    <a:pt x="296" y="150"/>
                  </a:moveTo>
                  <a:lnTo>
                    <a:pt x="292" y="120"/>
                  </a:lnTo>
                  <a:lnTo>
                    <a:pt x="285" y="90"/>
                  </a:lnTo>
                  <a:lnTo>
                    <a:pt x="270" y="67"/>
                  </a:lnTo>
                  <a:lnTo>
                    <a:pt x="251" y="45"/>
                  </a:lnTo>
                  <a:lnTo>
                    <a:pt x="228" y="26"/>
                  </a:lnTo>
                  <a:lnTo>
                    <a:pt x="206" y="11"/>
                  </a:lnTo>
                  <a:lnTo>
                    <a:pt x="176" y="3"/>
                  </a:lnTo>
                  <a:lnTo>
                    <a:pt x="146" y="0"/>
                  </a:lnTo>
                  <a:lnTo>
                    <a:pt x="116" y="3"/>
                  </a:lnTo>
                  <a:lnTo>
                    <a:pt x="90" y="11"/>
                  </a:lnTo>
                  <a:lnTo>
                    <a:pt x="64" y="26"/>
                  </a:lnTo>
                  <a:lnTo>
                    <a:pt x="41" y="45"/>
                  </a:lnTo>
                  <a:lnTo>
                    <a:pt x="22" y="67"/>
                  </a:lnTo>
                  <a:lnTo>
                    <a:pt x="11" y="90"/>
                  </a:lnTo>
                  <a:lnTo>
                    <a:pt x="0" y="120"/>
                  </a:lnTo>
                  <a:lnTo>
                    <a:pt x="0" y="150"/>
                  </a:lnTo>
                  <a:lnTo>
                    <a:pt x="0" y="180"/>
                  </a:lnTo>
                  <a:lnTo>
                    <a:pt x="11" y="206"/>
                  </a:lnTo>
                  <a:lnTo>
                    <a:pt x="22" y="232"/>
                  </a:lnTo>
                  <a:lnTo>
                    <a:pt x="41" y="255"/>
                  </a:lnTo>
                  <a:lnTo>
                    <a:pt x="64" y="274"/>
                  </a:lnTo>
                  <a:lnTo>
                    <a:pt x="90" y="285"/>
                  </a:lnTo>
                  <a:lnTo>
                    <a:pt x="116" y="296"/>
                  </a:lnTo>
                  <a:lnTo>
                    <a:pt x="146" y="296"/>
                  </a:lnTo>
                  <a:lnTo>
                    <a:pt x="176" y="296"/>
                  </a:lnTo>
                  <a:lnTo>
                    <a:pt x="206" y="285"/>
                  </a:lnTo>
                  <a:lnTo>
                    <a:pt x="228" y="274"/>
                  </a:lnTo>
                  <a:lnTo>
                    <a:pt x="251" y="255"/>
                  </a:lnTo>
                  <a:lnTo>
                    <a:pt x="270" y="232"/>
                  </a:lnTo>
                  <a:lnTo>
                    <a:pt x="285" y="206"/>
                  </a:lnTo>
                  <a:lnTo>
                    <a:pt x="292" y="180"/>
                  </a:lnTo>
                  <a:lnTo>
                    <a:pt x="296" y="15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95" name="Freeform 31"/>
            <p:cNvSpPr>
              <a:spLocks/>
            </p:cNvSpPr>
            <p:nvPr/>
          </p:nvSpPr>
          <p:spPr bwMode="auto">
            <a:xfrm>
              <a:off x="3432" y="2171"/>
              <a:ext cx="296" cy="297"/>
            </a:xfrm>
            <a:custGeom>
              <a:avLst/>
              <a:gdLst>
                <a:gd name="T0" fmla="*/ 296 w 296"/>
                <a:gd name="T1" fmla="*/ 150 h 297"/>
                <a:gd name="T2" fmla="*/ 296 w 296"/>
                <a:gd name="T3" fmla="*/ 120 h 297"/>
                <a:gd name="T4" fmla="*/ 284 w 296"/>
                <a:gd name="T5" fmla="*/ 90 h 297"/>
                <a:gd name="T6" fmla="*/ 273 w 296"/>
                <a:gd name="T7" fmla="*/ 68 h 297"/>
                <a:gd name="T8" fmla="*/ 254 w 296"/>
                <a:gd name="T9" fmla="*/ 45 h 297"/>
                <a:gd name="T10" fmla="*/ 232 w 296"/>
                <a:gd name="T11" fmla="*/ 26 h 297"/>
                <a:gd name="T12" fmla="*/ 206 w 296"/>
                <a:gd name="T13" fmla="*/ 11 h 297"/>
                <a:gd name="T14" fmla="*/ 180 w 296"/>
                <a:gd name="T15" fmla="*/ 4 h 297"/>
                <a:gd name="T16" fmla="*/ 150 w 296"/>
                <a:gd name="T17" fmla="*/ 0 h 297"/>
                <a:gd name="T18" fmla="*/ 120 w 296"/>
                <a:gd name="T19" fmla="*/ 4 h 297"/>
                <a:gd name="T20" fmla="*/ 90 w 296"/>
                <a:gd name="T21" fmla="*/ 11 h 297"/>
                <a:gd name="T22" fmla="*/ 67 w 296"/>
                <a:gd name="T23" fmla="*/ 26 h 297"/>
                <a:gd name="T24" fmla="*/ 45 w 296"/>
                <a:gd name="T25" fmla="*/ 45 h 297"/>
                <a:gd name="T26" fmla="*/ 26 w 296"/>
                <a:gd name="T27" fmla="*/ 68 h 297"/>
                <a:gd name="T28" fmla="*/ 11 w 296"/>
                <a:gd name="T29" fmla="*/ 90 h 297"/>
                <a:gd name="T30" fmla="*/ 4 w 296"/>
                <a:gd name="T31" fmla="*/ 120 h 297"/>
                <a:gd name="T32" fmla="*/ 0 w 296"/>
                <a:gd name="T33" fmla="*/ 150 h 297"/>
                <a:gd name="T34" fmla="*/ 4 w 296"/>
                <a:gd name="T35" fmla="*/ 180 h 297"/>
                <a:gd name="T36" fmla="*/ 11 w 296"/>
                <a:gd name="T37" fmla="*/ 206 h 297"/>
                <a:gd name="T38" fmla="*/ 26 w 296"/>
                <a:gd name="T39" fmla="*/ 233 h 297"/>
                <a:gd name="T40" fmla="*/ 45 w 296"/>
                <a:gd name="T41" fmla="*/ 255 h 297"/>
                <a:gd name="T42" fmla="*/ 67 w 296"/>
                <a:gd name="T43" fmla="*/ 274 h 297"/>
                <a:gd name="T44" fmla="*/ 90 w 296"/>
                <a:gd name="T45" fmla="*/ 285 h 297"/>
                <a:gd name="T46" fmla="*/ 120 w 296"/>
                <a:gd name="T47" fmla="*/ 297 h 297"/>
                <a:gd name="T48" fmla="*/ 150 w 296"/>
                <a:gd name="T49" fmla="*/ 297 h 297"/>
                <a:gd name="T50" fmla="*/ 180 w 296"/>
                <a:gd name="T51" fmla="*/ 297 h 297"/>
                <a:gd name="T52" fmla="*/ 206 w 296"/>
                <a:gd name="T53" fmla="*/ 285 h 297"/>
                <a:gd name="T54" fmla="*/ 232 w 296"/>
                <a:gd name="T55" fmla="*/ 274 h 297"/>
                <a:gd name="T56" fmla="*/ 254 w 296"/>
                <a:gd name="T57" fmla="*/ 255 h 297"/>
                <a:gd name="T58" fmla="*/ 273 w 296"/>
                <a:gd name="T59" fmla="*/ 233 h 297"/>
                <a:gd name="T60" fmla="*/ 284 w 296"/>
                <a:gd name="T61" fmla="*/ 206 h 297"/>
                <a:gd name="T62" fmla="*/ 296 w 296"/>
                <a:gd name="T63" fmla="*/ 180 h 297"/>
                <a:gd name="T64" fmla="*/ 296 w 296"/>
                <a:gd name="T65" fmla="*/ 150 h 2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96"/>
                <a:gd name="T100" fmla="*/ 0 h 297"/>
                <a:gd name="T101" fmla="*/ 296 w 296"/>
                <a:gd name="T102" fmla="*/ 297 h 2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96" h="297">
                  <a:moveTo>
                    <a:pt x="296" y="150"/>
                  </a:moveTo>
                  <a:lnTo>
                    <a:pt x="296" y="120"/>
                  </a:lnTo>
                  <a:lnTo>
                    <a:pt x="284" y="90"/>
                  </a:lnTo>
                  <a:lnTo>
                    <a:pt x="273" y="68"/>
                  </a:lnTo>
                  <a:lnTo>
                    <a:pt x="254" y="45"/>
                  </a:lnTo>
                  <a:lnTo>
                    <a:pt x="232" y="26"/>
                  </a:lnTo>
                  <a:lnTo>
                    <a:pt x="206" y="11"/>
                  </a:lnTo>
                  <a:lnTo>
                    <a:pt x="180" y="4"/>
                  </a:lnTo>
                  <a:lnTo>
                    <a:pt x="150" y="0"/>
                  </a:lnTo>
                  <a:lnTo>
                    <a:pt x="120" y="4"/>
                  </a:lnTo>
                  <a:lnTo>
                    <a:pt x="90" y="11"/>
                  </a:lnTo>
                  <a:lnTo>
                    <a:pt x="67" y="26"/>
                  </a:lnTo>
                  <a:lnTo>
                    <a:pt x="45" y="45"/>
                  </a:lnTo>
                  <a:lnTo>
                    <a:pt x="26" y="68"/>
                  </a:lnTo>
                  <a:lnTo>
                    <a:pt x="11" y="90"/>
                  </a:lnTo>
                  <a:lnTo>
                    <a:pt x="4" y="120"/>
                  </a:lnTo>
                  <a:lnTo>
                    <a:pt x="0" y="150"/>
                  </a:lnTo>
                  <a:lnTo>
                    <a:pt x="4" y="180"/>
                  </a:lnTo>
                  <a:lnTo>
                    <a:pt x="11" y="206"/>
                  </a:lnTo>
                  <a:lnTo>
                    <a:pt x="26" y="233"/>
                  </a:lnTo>
                  <a:lnTo>
                    <a:pt x="45" y="255"/>
                  </a:lnTo>
                  <a:lnTo>
                    <a:pt x="67" y="274"/>
                  </a:lnTo>
                  <a:lnTo>
                    <a:pt x="90" y="285"/>
                  </a:lnTo>
                  <a:lnTo>
                    <a:pt x="120" y="297"/>
                  </a:lnTo>
                  <a:lnTo>
                    <a:pt x="150" y="297"/>
                  </a:lnTo>
                  <a:lnTo>
                    <a:pt x="180" y="297"/>
                  </a:lnTo>
                  <a:lnTo>
                    <a:pt x="206" y="285"/>
                  </a:lnTo>
                  <a:lnTo>
                    <a:pt x="232" y="274"/>
                  </a:lnTo>
                  <a:lnTo>
                    <a:pt x="254" y="255"/>
                  </a:lnTo>
                  <a:lnTo>
                    <a:pt x="273" y="233"/>
                  </a:lnTo>
                  <a:lnTo>
                    <a:pt x="284" y="206"/>
                  </a:lnTo>
                  <a:lnTo>
                    <a:pt x="296" y="180"/>
                  </a:lnTo>
                  <a:lnTo>
                    <a:pt x="296" y="15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96" name="Freeform 32"/>
            <p:cNvSpPr>
              <a:spLocks/>
            </p:cNvSpPr>
            <p:nvPr/>
          </p:nvSpPr>
          <p:spPr bwMode="auto">
            <a:xfrm>
              <a:off x="1810" y="1717"/>
              <a:ext cx="98" cy="72"/>
            </a:xfrm>
            <a:custGeom>
              <a:avLst/>
              <a:gdLst>
                <a:gd name="T0" fmla="*/ 4 w 98"/>
                <a:gd name="T1" fmla="*/ 34 h 72"/>
                <a:gd name="T2" fmla="*/ 12 w 98"/>
                <a:gd name="T3" fmla="*/ 72 h 72"/>
                <a:gd name="T4" fmla="*/ 98 w 98"/>
                <a:gd name="T5" fmla="*/ 23 h 72"/>
                <a:gd name="T6" fmla="*/ 0 w 98"/>
                <a:gd name="T7" fmla="*/ 0 h 72"/>
                <a:gd name="T8" fmla="*/ 4 w 98"/>
                <a:gd name="T9" fmla="*/ 34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"/>
                <a:gd name="T16" fmla="*/ 0 h 72"/>
                <a:gd name="T17" fmla="*/ 98 w 98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" h="72">
                  <a:moveTo>
                    <a:pt x="4" y="34"/>
                  </a:moveTo>
                  <a:lnTo>
                    <a:pt x="12" y="72"/>
                  </a:lnTo>
                  <a:lnTo>
                    <a:pt x="98" y="23"/>
                  </a:lnTo>
                  <a:lnTo>
                    <a:pt x="0" y="0"/>
                  </a:lnTo>
                  <a:lnTo>
                    <a:pt x="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97" name="Line 33"/>
            <p:cNvSpPr>
              <a:spLocks noChangeShapeType="1"/>
            </p:cNvSpPr>
            <p:nvPr/>
          </p:nvSpPr>
          <p:spPr bwMode="auto">
            <a:xfrm flipH="1">
              <a:off x="960" y="1751"/>
              <a:ext cx="854" cy="1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98" name="Freeform 34"/>
            <p:cNvSpPr>
              <a:spLocks/>
            </p:cNvSpPr>
            <p:nvPr/>
          </p:nvSpPr>
          <p:spPr bwMode="auto">
            <a:xfrm>
              <a:off x="1807" y="2843"/>
              <a:ext cx="89" cy="97"/>
            </a:xfrm>
            <a:custGeom>
              <a:avLst/>
              <a:gdLst>
                <a:gd name="T0" fmla="*/ 26 w 89"/>
                <a:gd name="T1" fmla="*/ 26 h 97"/>
                <a:gd name="T2" fmla="*/ 0 w 89"/>
                <a:gd name="T3" fmla="*/ 52 h 97"/>
                <a:gd name="T4" fmla="*/ 89 w 89"/>
                <a:gd name="T5" fmla="*/ 97 h 97"/>
                <a:gd name="T6" fmla="*/ 56 w 89"/>
                <a:gd name="T7" fmla="*/ 0 h 97"/>
                <a:gd name="T8" fmla="*/ 26 w 89"/>
                <a:gd name="T9" fmla="*/ 26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9"/>
                <a:gd name="T16" fmla="*/ 0 h 97"/>
                <a:gd name="T17" fmla="*/ 89 w 89"/>
                <a:gd name="T18" fmla="*/ 97 h 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9" h="97">
                  <a:moveTo>
                    <a:pt x="26" y="26"/>
                  </a:moveTo>
                  <a:lnTo>
                    <a:pt x="0" y="52"/>
                  </a:lnTo>
                  <a:lnTo>
                    <a:pt x="89" y="97"/>
                  </a:lnTo>
                  <a:lnTo>
                    <a:pt x="56" y="0"/>
                  </a:lnTo>
                  <a:lnTo>
                    <a:pt x="26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99" name="Line 35"/>
            <p:cNvSpPr>
              <a:spLocks noChangeShapeType="1"/>
            </p:cNvSpPr>
            <p:nvPr/>
          </p:nvSpPr>
          <p:spPr bwMode="auto">
            <a:xfrm flipH="1" flipV="1">
              <a:off x="960" y="1894"/>
              <a:ext cx="873" cy="9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00" name="Freeform 36"/>
            <p:cNvSpPr>
              <a:spLocks/>
            </p:cNvSpPr>
            <p:nvPr/>
          </p:nvSpPr>
          <p:spPr bwMode="auto">
            <a:xfrm>
              <a:off x="1840" y="1845"/>
              <a:ext cx="90" cy="94"/>
            </a:xfrm>
            <a:custGeom>
              <a:avLst/>
              <a:gdLst>
                <a:gd name="T0" fmla="*/ 27 w 90"/>
                <a:gd name="T1" fmla="*/ 67 h 94"/>
                <a:gd name="T2" fmla="*/ 53 w 90"/>
                <a:gd name="T3" fmla="*/ 94 h 94"/>
                <a:gd name="T4" fmla="*/ 90 w 90"/>
                <a:gd name="T5" fmla="*/ 0 h 94"/>
                <a:gd name="T6" fmla="*/ 0 w 90"/>
                <a:gd name="T7" fmla="*/ 41 h 94"/>
                <a:gd name="T8" fmla="*/ 27 w 90"/>
                <a:gd name="T9" fmla="*/ 67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4"/>
                <a:gd name="T17" fmla="*/ 90 w 90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4">
                  <a:moveTo>
                    <a:pt x="27" y="67"/>
                  </a:moveTo>
                  <a:lnTo>
                    <a:pt x="53" y="94"/>
                  </a:lnTo>
                  <a:lnTo>
                    <a:pt x="90" y="0"/>
                  </a:lnTo>
                  <a:lnTo>
                    <a:pt x="0" y="41"/>
                  </a:lnTo>
                  <a:lnTo>
                    <a:pt x="27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01" name="Line 37"/>
            <p:cNvSpPr>
              <a:spLocks noChangeShapeType="1"/>
            </p:cNvSpPr>
            <p:nvPr/>
          </p:nvSpPr>
          <p:spPr bwMode="auto">
            <a:xfrm flipH="1">
              <a:off x="972" y="1912"/>
              <a:ext cx="895" cy="9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02" name="Freeform 38"/>
            <p:cNvSpPr>
              <a:spLocks/>
            </p:cNvSpPr>
            <p:nvPr/>
          </p:nvSpPr>
          <p:spPr bwMode="auto">
            <a:xfrm>
              <a:off x="1788" y="2948"/>
              <a:ext cx="97" cy="75"/>
            </a:xfrm>
            <a:custGeom>
              <a:avLst/>
              <a:gdLst>
                <a:gd name="T0" fmla="*/ 4 w 97"/>
                <a:gd name="T1" fmla="*/ 37 h 75"/>
                <a:gd name="T2" fmla="*/ 0 w 97"/>
                <a:gd name="T3" fmla="*/ 75 h 75"/>
                <a:gd name="T4" fmla="*/ 97 w 97"/>
                <a:gd name="T5" fmla="*/ 49 h 75"/>
                <a:gd name="T6" fmla="*/ 7 w 97"/>
                <a:gd name="T7" fmla="*/ 0 h 75"/>
                <a:gd name="T8" fmla="*/ 4 w 97"/>
                <a:gd name="T9" fmla="*/ 3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75"/>
                <a:gd name="T17" fmla="*/ 97 w 97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75">
                  <a:moveTo>
                    <a:pt x="4" y="37"/>
                  </a:moveTo>
                  <a:lnTo>
                    <a:pt x="0" y="75"/>
                  </a:lnTo>
                  <a:lnTo>
                    <a:pt x="97" y="49"/>
                  </a:lnTo>
                  <a:lnTo>
                    <a:pt x="7" y="0"/>
                  </a:lnTo>
                  <a:lnTo>
                    <a:pt x="4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03" name="Line 39"/>
            <p:cNvSpPr>
              <a:spLocks noChangeShapeType="1"/>
            </p:cNvSpPr>
            <p:nvPr/>
          </p:nvSpPr>
          <p:spPr bwMode="auto">
            <a:xfrm flipH="1" flipV="1">
              <a:off x="983" y="2869"/>
              <a:ext cx="809" cy="1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04" name="Freeform 40"/>
            <p:cNvSpPr>
              <a:spLocks/>
            </p:cNvSpPr>
            <p:nvPr/>
          </p:nvSpPr>
          <p:spPr bwMode="auto">
            <a:xfrm>
              <a:off x="2511" y="1691"/>
              <a:ext cx="93" cy="75"/>
            </a:xfrm>
            <a:custGeom>
              <a:avLst/>
              <a:gdLst>
                <a:gd name="T0" fmla="*/ 0 w 93"/>
                <a:gd name="T1" fmla="*/ 37 h 75"/>
                <a:gd name="T2" fmla="*/ 0 w 93"/>
                <a:gd name="T3" fmla="*/ 75 h 75"/>
                <a:gd name="T4" fmla="*/ 93 w 93"/>
                <a:gd name="T5" fmla="*/ 37 h 75"/>
                <a:gd name="T6" fmla="*/ 0 w 93"/>
                <a:gd name="T7" fmla="*/ 0 h 75"/>
                <a:gd name="T8" fmla="*/ 0 w 93"/>
                <a:gd name="T9" fmla="*/ 3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75"/>
                <a:gd name="T17" fmla="*/ 93 w 93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75">
                  <a:moveTo>
                    <a:pt x="0" y="37"/>
                  </a:moveTo>
                  <a:lnTo>
                    <a:pt x="0" y="75"/>
                  </a:lnTo>
                  <a:lnTo>
                    <a:pt x="93" y="37"/>
                  </a:lnTo>
                  <a:lnTo>
                    <a:pt x="0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05" name="Line 41"/>
            <p:cNvSpPr>
              <a:spLocks noChangeShapeType="1"/>
            </p:cNvSpPr>
            <p:nvPr/>
          </p:nvSpPr>
          <p:spPr bwMode="auto">
            <a:xfrm flipH="1">
              <a:off x="2204" y="1728"/>
              <a:ext cx="30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06" name="Freeform 42"/>
            <p:cNvSpPr>
              <a:spLocks/>
            </p:cNvSpPr>
            <p:nvPr/>
          </p:nvSpPr>
          <p:spPr bwMode="auto">
            <a:xfrm>
              <a:off x="3376" y="2434"/>
              <a:ext cx="93" cy="90"/>
            </a:xfrm>
            <a:custGeom>
              <a:avLst/>
              <a:gdLst>
                <a:gd name="T0" fmla="*/ 26 w 93"/>
                <a:gd name="T1" fmla="*/ 64 h 90"/>
                <a:gd name="T2" fmla="*/ 48 w 93"/>
                <a:gd name="T3" fmla="*/ 90 h 90"/>
                <a:gd name="T4" fmla="*/ 93 w 93"/>
                <a:gd name="T5" fmla="*/ 0 h 90"/>
                <a:gd name="T6" fmla="*/ 0 w 93"/>
                <a:gd name="T7" fmla="*/ 34 h 90"/>
                <a:gd name="T8" fmla="*/ 26 w 93"/>
                <a:gd name="T9" fmla="*/ 64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90"/>
                <a:gd name="T17" fmla="*/ 93 w 9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90">
                  <a:moveTo>
                    <a:pt x="26" y="64"/>
                  </a:moveTo>
                  <a:lnTo>
                    <a:pt x="48" y="90"/>
                  </a:lnTo>
                  <a:lnTo>
                    <a:pt x="93" y="0"/>
                  </a:lnTo>
                  <a:lnTo>
                    <a:pt x="0" y="34"/>
                  </a:lnTo>
                  <a:lnTo>
                    <a:pt x="26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07" name="Line 43"/>
            <p:cNvSpPr>
              <a:spLocks noChangeShapeType="1"/>
            </p:cNvSpPr>
            <p:nvPr/>
          </p:nvSpPr>
          <p:spPr bwMode="auto">
            <a:xfrm flipH="1">
              <a:off x="2896" y="2498"/>
              <a:ext cx="506" cy="4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08" name="Freeform 44"/>
            <p:cNvSpPr>
              <a:spLocks/>
            </p:cNvSpPr>
            <p:nvPr/>
          </p:nvSpPr>
          <p:spPr bwMode="auto">
            <a:xfrm>
              <a:off x="3986" y="2295"/>
              <a:ext cx="94" cy="75"/>
            </a:xfrm>
            <a:custGeom>
              <a:avLst/>
              <a:gdLst>
                <a:gd name="T0" fmla="*/ 0 w 94"/>
                <a:gd name="T1" fmla="*/ 37 h 75"/>
                <a:gd name="T2" fmla="*/ 0 w 94"/>
                <a:gd name="T3" fmla="*/ 75 h 75"/>
                <a:gd name="T4" fmla="*/ 94 w 94"/>
                <a:gd name="T5" fmla="*/ 37 h 75"/>
                <a:gd name="T6" fmla="*/ 0 w 94"/>
                <a:gd name="T7" fmla="*/ 0 h 75"/>
                <a:gd name="T8" fmla="*/ 0 w 94"/>
                <a:gd name="T9" fmla="*/ 3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75"/>
                <a:gd name="T17" fmla="*/ 94 w 94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75">
                  <a:moveTo>
                    <a:pt x="0" y="37"/>
                  </a:moveTo>
                  <a:lnTo>
                    <a:pt x="0" y="75"/>
                  </a:lnTo>
                  <a:lnTo>
                    <a:pt x="94" y="37"/>
                  </a:lnTo>
                  <a:lnTo>
                    <a:pt x="0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09" name="Line 45"/>
            <p:cNvSpPr>
              <a:spLocks noChangeShapeType="1"/>
            </p:cNvSpPr>
            <p:nvPr/>
          </p:nvSpPr>
          <p:spPr bwMode="auto">
            <a:xfrm flipH="1">
              <a:off x="3735" y="2332"/>
              <a:ext cx="25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10" name="Freeform 46"/>
            <p:cNvSpPr>
              <a:spLocks/>
            </p:cNvSpPr>
            <p:nvPr/>
          </p:nvSpPr>
          <p:spPr bwMode="auto">
            <a:xfrm>
              <a:off x="2327" y="2449"/>
              <a:ext cx="82" cy="101"/>
            </a:xfrm>
            <a:custGeom>
              <a:avLst/>
              <a:gdLst>
                <a:gd name="T0" fmla="*/ 34 w 82"/>
                <a:gd name="T1" fmla="*/ 82 h 101"/>
                <a:gd name="T2" fmla="*/ 68 w 82"/>
                <a:gd name="T3" fmla="*/ 101 h 101"/>
                <a:gd name="T4" fmla="*/ 82 w 82"/>
                <a:gd name="T5" fmla="*/ 0 h 101"/>
                <a:gd name="T6" fmla="*/ 0 w 82"/>
                <a:gd name="T7" fmla="*/ 60 h 101"/>
                <a:gd name="T8" fmla="*/ 34 w 82"/>
                <a:gd name="T9" fmla="*/ 82 h 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101"/>
                <a:gd name="T17" fmla="*/ 82 w 82"/>
                <a:gd name="T18" fmla="*/ 101 h 1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101">
                  <a:moveTo>
                    <a:pt x="34" y="82"/>
                  </a:moveTo>
                  <a:lnTo>
                    <a:pt x="68" y="101"/>
                  </a:lnTo>
                  <a:lnTo>
                    <a:pt x="82" y="0"/>
                  </a:lnTo>
                  <a:lnTo>
                    <a:pt x="0" y="60"/>
                  </a:lnTo>
                  <a:lnTo>
                    <a:pt x="34" y="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11" name="Line 47"/>
            <p:cNvSpPr>
              <a:spLocks noChangeShapeType="1"/>
            </p:cNvSpPr>
            <p:nvPr/>
          </p:nvSpPr>
          <p:spPr bwMode="auto">
            <a:xfrm flipH="1">
              <a:off x="2140" y="2531"/>
              <a:ext cx="221" cy="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12" name="Freeform 48"/>
            <p:cNvSpPr>
              <a:spLocks/>
            </p:cNvSpPr>
            <p:nvPr/>
          </p:nvSpPr>
          <p:spPr bwMode="auto">
            <a:xfrm>
              <a:off x="2350" y="2175"/>
              <a:ext cx="299" cy="300"/>
            </a:xfrm>
            <a:custGeom>
              <a:avLst/>
              <a:gdLst>
                <a:gd name="T0" fmla="*/ 299 w 299"/>
                <a:gd name="T1" fmla="*/ 150 h 300"/>
                <a:gd name="T2" fmla="*/ 295 w 299"/>
                <a:gd name="T3" fmla="*/ 120 h 300"/>
                <a:gd name="T4" fmla="*/ 288 w 299"/>
                <a:gd name="T5" fmla="*/ 90 h 300"/>
                <a:gd name="T6" fmla="*/ 273 w 299"/>
                <a:gd name="T7" fmla="*/ 64 h 300"/>
                <a:gd name="T8" fmla="*/ 254 w 299"/>
                <a:gd name="T9" fmla="*/ 45 h 300"/>
                <a:gd name="T10" fmla="*/ 232 w 299"/>
                <a:gd name="T11" fmla="*/ 26 h 300"/>
                <a:gd name="T12" fmla="*/ 206 w 299"/>
                <a:gd name="T13" fmla="*/ 11 h 300"/>
                <a:gd name="T14" fmla="*/ 179 w 299"/>
                <a:gd name="T15" fmla="*/ 4 h 300"/>
                <a:gd name="T16" fmla="*/ 149 w 299"/>
                <a:gd name="T17" fmla="*/ 0 h 300"/>
                <a:gd name="T18" fmla="*/ 119 w 299"/>
                <a:gd name="T19" fmla="*/ 4 h 300"/>
                <a:gd name="T20" fmla="*/ 89 w 299"/>
                <a:gd name="T21" fmla="*/ 11 h 300"/>
                <a:gd name="T22" fmla="*/ 67 w 299"/>
                <a:gd name="T23" fmla="*/ 26 h 300"/>
                <a:gd name="T24" fmla="*/ 45 w 299"/>
                <a:gd name="T25" fmla="*/ 45 h 300"/>
                <a:gd name="T26" fmla="*/ 26 w 299"/>
                <a:gd name="T27" fmla="*/ 64 h 300"/>
                <a:gd name="T28" fmla="*/ 11 w 299"/>
                <a:gd name="T29" fmla="*/ 90 h 300"/>
                <a:gd name="T30" fmla="*/ 3 w 299"/>
                <a:gd name="T31" fmla="*/ 120 h 300"/>
                <a:gd name="T32" fmla="*/ 0 w 299"/>
                <a:gd name="T33" fmla="*/ 150 h 300"/>
                <a:gd name="T34" fmla="*/ 3 w 299"/>
                <a:gd name="T35" fmla="*/ 180 h 300"/>
                <a:gd name="T36" fmla="*/ 11 w 299"/>
                <a:gd name="T37" fmla="*/ 206 h 300"/>
                <a:gd name="T38" fmla="*/ 26 w 299"/>
                <a:gd name="T39" fmla="*/ 233 h 300"/>
                <a:gd name="T40" fmla="*/ 45 w 299"/>
                <a:gd name="T41" fmla="*/ 255 h 300"/>
                <a:gd name="T42" fmla="*/ 67 w 299"/>
                <a:gd name="T43" fmla="*/ 274 h 300"/>
                <a:gd name="T44" fmla="*/ 89 w 299"/>
                <a:gd name="T45" fmla="*/ 285 h 300"/>
                <a:gd name="T46" fmla="*/ 119 w 299"/>
                <a:gd name="T47" fmla="*/ 296 h 300"/>
                <a:gd name="T48" fmla="*/ 149 w 299"/>
                <a:gd name="T49" fmla="*/ 300 h 300"/>
                <a:gd name="T50" fmla="*/ 179 w 299"/>
                <a:gd name="T51" fmla="*/ 296 h 300"/>
                <a:gd name="T52" fmla="*/ 206 w 299"/>
                <a:gd name="T53" fmla="*/ 285 h 300"/>
                <a:gd name="T54" fmla="*/ 232 w 299"/>
                <a:gd name="T55" fmla="*/ 274 h 300"/>
                <a:gd name="T56" fmla="*/ 254 w 299"/>
                <a:gd name="T57" fmla="*/ 255 h 300"/>
                <a:gd name="T58" fmla="*/ 273 w 299"/>
                <a:gd name="T59" fmla="*/ 233 h 300"/>
                <a:gd name="T60" fmla="*/ 288 w 299"/>
                <a:gd name="T61" fmla="*/ 206 h 300"/>
                <a:gd name="T62" fmla="*/ 295 w 299"/>
                <a:gd name="T63" fmla="*/ 180 h 300"/>
                <a:gd name="T64" fmla="*/ 299 w 299"/>
                <a:gd name="T65" fmla="*/ 150 h 3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99"/>
                <a:gd name="T100" fmla="*/ 0 h 300"/>
                <a:gd name="T101" fmla="*/ 299 w 299"/>
                <a:gd name="T102" fmla="*/ 300 h 30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99" h="300">
                  <a:moveTo>
                    <a:pt x="299" y="150"/>
                  </a:moveTo>
                  <a:lnTo>
                    <a:pt x="295" y="120"/>
                  </a:lnTo>
                  <a:lnTo>
                    <a:pt x="288" y="90"/>
                  </a:lnTo>
                  <a:lnTo>
                    <a:pt x="273" y="64"/>
                  </a:lnTo>
                  <a:lnTo>
                    <a:pt x="254" y="45"/>
                  </a:lnTo>
                  <a:lnTo>
                    <a:pt x="232" y="26"/>
                  </a:lnTo>
                  <a:lnTo>
                    <a:pt x="206" y="11"/>
                  </a:lnTo>
                  <a:lnTo>
                    <a:pt x="179" y="4"/>
                  </a:lnTo>
                  <a:lnTo>
                    <a:pt x="149" y="0"/>
                  </a:lnTo>
                  <a:lnTo>
                    <a:pt x="119" y="4"/>
                  </a:lnTo>
                  <a:lnTo>
                    <a:pt x="89" y="11"/>
                  </a:lnTo>
                  <a:lnTo>
                    <a:pt x="67" y="26"/>
                  </a:lnTo>
                  <a:lnTo>
                    <a:pt x="45" y="45"/>
                  </a:lnTo>
                  <a:lnTo>
                    <a:pt x="26" y="64"/>
                  </a:lnTo>
                  <a:lnTo>
                    <a:pt x="11" y="90"/>
                  </a:lnTo>
                  <a:lnTo>
                    <a:pt x="3" y="120"/>
                  </a:lnTo>
                  <a:lnTo>
                    <a:pt x="0" y="150"/>
                  </a:lnTo>
                  <a:lnTo>
                    <a:pt x="3" y="180"/>
                  </a:lnTo>
                  <a:lnTo>
                    <a:pt x="11" y="206"/>
                  </a:lnTo>
                  <a:lnTo>
                    <a:pt x="26" y="233"/>
                  </a:lnTo>
                  <a:lnTo>
                    <a:pt x="45" y="255"/>
                  </a:lnTo>
                  <a:lnTo>
                    <a:pt x="67" y="274"/>
                  </a:lnTo>
                  <a:lnTo>
                    <a:pt x="89" y="285"/>
                  </a:lnTo>
                  <a:lnTo>
                    <a:pt x="119" y="296"/>
                  </a:lnTo>
                  <a:lnTo>
                    <a:pt x="149" y="300"/>
                  </a:lnTo>
                  <a:lnTo>
                    <a:pt x="179" y="296"/>
                  </a:lnTo>
                  <a:lnTo>
                    <a:pt x="206" y="285"/>
                  </a:lnTo>
                  <a:lnTo>
                    <a:pt x="232" y="274"/>
                  </a:lnTo>
                  <a:lnTo>
                    <a:pt x="254" y="255"/>
                  </a:lnTo>
                  <a:lnTo>
                    <a:pt x="273" y="233"/>
                  </a:lnTo>
                  <a:lnTo>
                    <a:pt x="288" y="206"/>
                  </a:lnTo>
                  <a:lnTo>
                    <a:pt x="295" y="180"/>
                  </a:lnTo>
                  <a:lnTo>
                    <a:pt x="299" y="15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13" name="Line 49"/>
            <p:cNvSpPr>
              <a:spLocks noChangeShapeType="1"/>
            </p:cNvSpPr>
            <p:nvPr/>
          </p:nvSpPr>
          <p:spPr bwMode="auto">
            <a:xfrm>
              <a:off x="2653" y="2314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2466" y="2043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de-DE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2548" y="2043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o</a:t>
              </a:r>
              <a:endParaRPr lang="de-DE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2604" y="2043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endParaRPr lang="de-DE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2642" y="2043"/>
              <a:ext cx="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m</a:t>
              </a:r>
              <a:endParaRPr lang="de-DE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2724" y="204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de-DE"/>
            </a:p>
          </p:txBody>
        </p:sp>
        <p:sp>
          <p:nvSpPr>
            <p:cNvPr id="11319" name="Rectangle 55"/>
            <p:cNvSpPr>
              <a:spLocks noChangeArrowheads="1"/>
            </p:cNvSpPr>
            <p:nvPr/>
          </p:nvSpPr>
          <p:spPr bwMode="auto">
            <a:xfrm>
              <a:off x="2758" y="2043"/>
              <a:ext cx="5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e</a:t>
              </a:r>
              <a:endParaRPr lang="de-DE"/>
            </a:p>
          </p:txBody>
        </p:sp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2806" y="2043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endParaRPr lang="de-DE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2844" y="2043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u</a:t>
              </a:r>
              <a:endParaRPr lang="de-DE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2900" y="2043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de-DE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2952" y="2043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400">
                  <a:solidFill>
                    <a:srgbClr val="000000"/>
                  </a:solidFill>
                  <a:latin typeface="Times New Roman" pitchFamily="18" charset="0"/>
                </a:rPr>
                <a:t>g</a:t>
              </a:r>
              <a:endParaRPr lang="de-DE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2039" y="2048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2039" y="2048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endParaRPr lang="de-DE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2050" y="2310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2050" y="2310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endParaRPr lang="de-DE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2050" y="2547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2050" y="2547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b="1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endParaRPr lang="de-DE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709" y="1668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788" y="1717"/>
              <a:ext cx="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de-DE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676" y="2763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754" y="2846"/>
              <a:ext cx="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de-DE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2233" y="1428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S</a:t>
              </a:r>
              <a:endParaRPr lang="de-DE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2320" y="1511"/>
              <a:ext cx="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de-DE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2383" y="1428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de-DE"/>
            </a:p>
          </p:txBody>
        </p:sp>
        <p:sp>
          <p:nvSpPr>
            <p:cNvPr id="11337" name="Rectangle 73"/>
            <p:cNvSpPr>
              <a:spLocks noChangeArrowheads="1"/>
            </p:cNvSpPr>
            <p:nvPr/>
          </p:nvSpPr>
          <p:spPr bwMode="auto">
            <a:xfrm>
              <a:off x="2436" y="1458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600" b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/>
            </a:p>
          </p:txBody>
        </p:sp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2526" y="1428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de-DE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2222" y="3067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S</a:t>
              </a:r>
              <a:endParaRPr lang="de-DE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2312" y="3146"/>
              <a:ext cx="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de-DE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2376" y="3067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de-DE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2428" y="309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600" b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2514" y="3067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de-DE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3866" y="2099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de-DE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3945" y="2099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de-DE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3997" y="2129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600" b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de-DE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4083" y="2099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de-DE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2406" y="2219"/>
              <a:ext cx="9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Symbol" pitchFamily="18" charset="2"/>
                </a:rPr>
                <a:t>S</a:t>
              </a:r>
              <a:endParaRPr lang="de-DE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2499" y="2234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Times New Roman" pitchFamily="18" charset="0"/>
                </a:rPr>
                <a:t>S</a:t>
              </a:r>
              <a:endParaRPr lang="de-DE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2585" y="2317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de-DE"/>
            </a:p>
          </p:txBody>
        </p:sp>
        <p:sp>
          <p:nvSpPr>
            <p:cNvPr id="11351" name="Freeform 87"/>
            <p:cNvSpPr>
              <a:spLocks/>
            </p:cNvSpPr>
            <p:nvPr/>
          </p:nvSpPr>
          <p:spPr bwMode="auto">
            <a:xfrm>
              <a:off x="2615" y="1563"/>
              <a:ext cx="300" cy="301"/>
            </a:xfrm>
            <a:custGeom>
              <a:avLst/>
              <a:gdLst>
                <a:gd name="T0" fmla="*/ 300 w 300"/>
                <a:gd name="T1" fmla="*/ 150 h 301"/>
                <a:gd name="T2" fmla="*/ 296 w 300"/>
                <a:gd name="T3" fmla="*/ 120 h 301"/>
                <a:gd name="T4" fmla="*/ 289 w 300"/>
                <a:gd name="T5" fmla="*/ 94 h 301"/>
                <a:gd name="T6" fmla="*/ 274 w 300"/>
                <a:gd name="T7" fmla="*/ 68 h 301"/>
                <a:gd name="T8" fmla="*/ 255 w 300"/>
                <a:gd name="T9" fmla="*/ 45 h 301"/>
                <a:gd name="T10" fmla="*/ 233 w 300"/>
                <a:gd name="T11" fmla="*/ 27 h 301"/>
                <a:gd name="T12" fmla="*/ 210 w 300"/>
                <a:gd name="T13" fmla="*/ 12 h 301"/>
                <a:gd name="T14" fmla="*/ 180 w 300"/>
                <a:gd name="T15" fmla="*/ 4 h 301"/>
                <a:gd name="T16" fmla="*/ 150 w 300"/>
                <a:gd name="T17" fmla="*/ 0 h 301"/>
                <a:gd name="T18" fmla="*/ 120 w 300"/>
                <a:gd name="T19" fmla="*/ 4 h 301"/>
                <a:gd name="T20" fmla="*/ 94 w 300"/>
                <a:gd name="T21" fmla="*/ 12 h 301"/>
                <a:gd name="T22" fmla="*/ 68 w 300"/>
                <a:gd name="T23" fmla="*/ 27 h 301"/>
                <a:gd name="T24" fmla="*/ 45 w 300"/>
                <a:gd name="T25" fmla="*/ 45 h 301"/>
                <a:gd name="T26" fmla="*/ 27 w 300"/>
                <a:gd name="T27" fmla="*/ 68 h 301"/>
                <a:gd name="T28" fmla="*/ 15 w 300"/>
                <a:gd name="T29" fmla="*/ 94 h 301"/>
                <a:gd name="T30" fmla="*/ 4 w 300"/>
                <a:gd name="T31" fmla="*/ 120 h 301"/>
                <a:gd name="T32" fmla="*/ 0 w 300"/>
                <a:gd name="T33" fmla="*/ 150 h 301"/>
                <a:gd name="T34" fmla="*/ 4 w 300"/>
                <a:gd name="T35" fmla="*/ 180 h 301"/>
                <a:gd name="T36" fmla="*/ 15 w 300"/>
                <a:gd name="T37" fmla="*/ 207 h 301"/>
                <a:gd name="T38" fmla="*/ 27 w 300"/>
                <a:gd name="T39" fmla="*/ 233 h 301"/>
                <a:gd name="T40" fmla="*/ 45 w 300"/>
                <a:gd name="T41" fmla="*/ 256 h 301"/>
                <a:gd name="T42" fmla="*/ 68 w 300"/>
                <a:gd name="T43" fmla="*/ 274 h 301"/>
                <a:gd name="T44" fmla="*/ 94 w 300"/>
                <a:gd name="T45" fmla="*/ 286 h 301"/>
                <a:gd name="T46" fmla="*/ 120 w 300"/>
                <a:gd name="T47" fmla="*/ 297 h 301"/>
                <a:gd name="T48" fmla="*/ 150 w 300"/>
                <a:gd name="T49" fmla="*/ 301 h 301"/>
                <a:gd name="T50" fmla="*/ 180 w 300"/>
                <a:gd name="T51" fmla="*/ 297 h 301"/>
                <a:gd name="T52" fmla="*/ 210 w 300"/>
                <a:gd name="T53" fmla="*/ 286 h 301"/>
                <a:gd name="T54" fmla="*/ 233 w 300"/>
                <a:gd name="T55" fmla="*/ 274 h 301"/>
                <a:gd name="T56" fmla="*/ 255 w 300"/>
                <a:gd name="T57" fmla="*/ 256 h 301"/>
                <a:gd name="T58" fmla="*/ 274 w 300"/>
                <a:gd name="T59" fmla="*/ 233 h 301"/>
                <a:gd name="T60" fmla="*/ 289 w 300"/>
                <a:gd name="T61" fmla="*/ 207 h 301"/>
                <a:gd name="T62" fmla="*/ 296 w 300"/>
                <a:gd name="T63" fmla="*/ 180 h 301"/>
                <a:gd name="T64" fmla="*/ 300 w 300"/>
                <a:gd name="T65" fmla="*/ 150 h 30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00"/>
                <a:gd name="T100" fmla="*/ 0 h 301"/>
                <a:gd name="T101" fmla="*/ 300 w 300"/>
                <a:gd name="T102" fmla="*/ 301 h 30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00" h="301">
                  <a:moveTo>
                    <a:pt x="300" y="150"/>
                  </a:moveTo>
                  <a:lnTo>
                    <a:pt x="296" y="120"/>
                  </a:lnTo>
                  <a:lnTo>
                    <a:pt x="289" y="94"/>
                  </a:lnTo>
                  <a:lnTo>
                    <a:pt x="274" y="68"/>
                  </a:lnTo>
                  <a:lnTo>
                    <a:pt x="255" y="45"/>
                  </a:lnTo>
                  <a:lnTo>
                    <a:pt x="233" y="27"/>
                  </a:lnTo>
                  <a:lnTo>
                    <a:pt x="210" y="12"/>
                  </a:lnTo>
                  <a:lnTo>
                    <a:pt x="180" y="4"/>
                  </a:lnTo>
                  <a:lnTo>
                    <a:pt x="150" y="0"/>
                  </a:lnTo>
                  <a:lnTo>
                    <a:pt x="120" y="4"/>
                  </a:lnTo>
                  <a:lnTo>
                    <a:pt x="94" y="12"/>
                  </a:lnTo>
                  <a:lnTo>
                    <a:pt x="68" y="27"/>
                  </a:lnTo>
                  <a:lnTo>
                    <a:pt x="45" y="45"/>
                  </a:lnTo>
                  <a:lnTo>
                    <a:pt x="27" y="68"/>
                  </a:lnTo>
                  <a:lnTo>
                    <a:pt x="15" y="94"/>
                  </a:lnTo>
                  <a:lnTo>
                    <a:pt x="4" y="120"/>
                  </a:lnTo>
                  <a:lnTo>
                    <a:pt x="0" y="150"/>
                  </a:lnTo>
                  <a:lnTo>
                    <a:pt x="4" y="180"/>
                  </a:lnTo>
                  <a:lnTo>
                    <a:pt x="15" y="207"/>
                  </a:lnTo>
                  <a:lnTo>
                    <a:pt x="27" y="233"/>
                  </a:lnTo>
                  <a:lnTo>
                    <a:pt x="45" y="256"/>
                  </a:lnTo>
                  <a:lnTo>
                    <a:pt x="68" y="274"/>
                  </a:lnTo>
                  <a:lnTo>
                    <a:pt x="94" y="286"/>
                  </a:lnTo>
                  <a:lnTo>
                    <a:pt x="120" y="297"/>
                  </a:lnTo>
                  <a:lnTo>
                    <a:pt x="150" y="301"/>
                  </a:lnTo>
                  <a:lnTo>
                    <a:pt x="180" y="297"/>
                  </a:lnTo>
                  <a:lnTo>
                    <a:pt x="210" y="286"/>
                  </a:lnTo>
                  <a:lnTo>
                    <a:pt x="233" y="274"/>
                  </a:lnTo>
                  <a:lnTo>
                    <a:pt x="255" y="256"/>
                  </a:lnTo>
                  <a:lnTo>
                    <a:pt x="274" y="233"/>
                  </a:lnTo>
                  <a:lnTo>
                    <a:pt x="289" y="207"/>
                  </a:lnTo>
                  <a:lnTo>
                    <a:pt x="296" y="180"/>
                  </a:lnTo>
                  <a:lnTo>
                    <a:pt x="300" y="15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52" name="Freeform 88"/>
            <p:cNvSpPr>
              <a:spLocks/>
            </p:cNvSpPr>
            <p:nvPr/>
          </p:nvSpPr>
          <p:spPr bwMode="auto">
            <a:xfrm>
              <a:off x="2619" y="2861"/>
              <a:ext cx="300" cy="297"/>
            </a:xfrm>
            <a:custGeom>
              <a:avLst/>
              <a:gdLst>
                <a:gd name="T0" fmla="*/ 300 w 300"/>
                <a:gd name="T1" fmla="*/ 147 h 297"/>
                <a:gd name="T2" fmla="*/ 296 w 300"/>
                <a:gd name="T3" fmla="*/ 117 h 297"/>
                <a:gd name="T4" fmla="*/ 289 w 300"/>
                <a:gd name="T5" fmla="*/ 90 h 297"/>
                <a:gd name="T6" fmla="*/ 274 w 300"/>
                <a:gd name="T7" fmla="*/ 64 h 297"/>
                <a:gd name="T8" fmla="*/ 255 w 300"/>
                <a:gd name="T9" fmla="*/ 42 h 297"/>
                <a:gd name="T10" fmla="*/ 232 w 300"/>
                <a:gd name="T11" fmla="*/ 23 h 297"/>
                <a:gd name="T12" fmla="*/ 210 w 300"/>
                <a:gd name="T13" fmla="*/ 12 h 297"/>
                <a:gd name="T14" fmla="*/ 180 w 300"/>
                <a:gd name="T15" fmla="*/ 0 h 297"/>
                <a:gd name="T16" fmla="*/ 150 w 300"/>
                <a:gd name="T17" fmla="*/ 0 h 297"/>
                <a:gd name="T18" fmla="*/ 120 w 300"/>
                <a:gd name="T19" fmla="*/ 0 h 297"/>
                <a:gd name="T20" fmla="*/ 94 w 300"/>
                <a:gd name="T21" fmla="*/ 12 h 297"/>
                <a:gd name="T22" fmla="*/ 68 w 300"/>
                <a:gd name="T23" fmla="*/ 23 h 297"/>
                <a:gd name="T24" fmla="*/ 45 w 300"/>
                <a:gd name="T25" fmla="*/ 42 h 297"/>
                <a:gd name="T26" fmla="*/ 26 w 300"/>
                <a:gd name="T27" fmla="*/ 64 h 297"/>
                <a:gd name="T28" fmla="*/ 11 w 300"/>
                <a:gd name="T29" fmla="*/ 90 h 297"/>
                <a:gd name="T30" fmla="*/ 4 w 300"/>
                <a:gd name="T31" fmla="*/ 117 h 297"/>
                <a:gd name="T32" fmla="*/ 0 w 300"/>
                <a:gd name="T33" fmla="*/ 147 h 297"/>
                <a:gd name="T34" fmla="*/ 4 w 300"/>
                <a:gd name="T35" fmla="*/ 177 h 297"/>
                <a:gd name="T36" fmla="*/ 11 w 300"/>
                <a:gd name="T37" fmla="*/ 207 h 297"/>
                <a:gd name="T38" fmla="*/ 26 w 300"/>
                <a:gd name="T39" fmla="*/ 229 h 297"/>
                <a:gd name="T40" fmla="*/ 45 w 300"/>
                <a:gd name="T41" fmla="*/ 252 h 297"/>
                <a:gd name="T42" fmla="*/ 68 w 300"/>
                <a:gd name="T43" fmla="*/ 271 h 297"/>
                <a:gd name="T44" fmla="*/ 94 w 300"/>
                <a:gd name="T45" fmla="*/ 286 h 297"/>
                <a:gd name="T46" fmla="*/ 120 w 300"/>
                <a:gd name="T47" fmla="*/ 293 h 297"/>
                <a:gd name="T48" fmla="*/ 150 w 300"/>
                <a:gd name="T49" fmla="*/ 297 h 297"/>
                <a:gd name="T50" fmla="*/ 180 w 300"/>
                <a:gd name="T51" fmla="*/ 293 h 297"/>
                <a:gd name="T52" fmla="*/ 210 w 300"/>
                <a:gd name="T53" fmla="*/ 286 h 297"/>
                <a:gd name="T54" fmla="*/ 232 w 300"/>
                <a:gd name="T55" fmla="*/ 271 h 297"/>
                <a:gd name="T56" fmla="*/ 255 w 300"/>
                <a:gd name="T57" fmla="*/ 252 h 297"/>
                <a:gd name="T58" fmla="*/ 274 w 300"/>
                <a:gd name="T59" fmla="*/ 229 h 297"/>
                <a:gd name="T60" fmla="*/ 289 w 300"/>
                <a:gd name="T61" fmla="*/ 207 h 297"/>
                <a:gd name="T62" fmla="*/ 296 w 300"/>
                <a:gd name="T63" fmla="*/ 177 h 297"/>
                <a:gd name="T64" fmla="*/ 300 w 300"/>
                <a:gd name="T65" fmla="*/ 147 h 2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00"/>
                <a:gd name="T100" fmla="*/ 0 h 297"/>
                <a:gd name="T101" fmla="*/ 300 w 300"/>
                <a:gd name="T102" fmla="*/ 297 h 2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00" h="297">
                  <a:moveTo>
                    <a:pt x="300" y="147"/>
                  </a:moveTo>
                  <a:lnTo>
                    <a:pt x="296" y="117"/>
                  </a:lnTo>
                  <a:lnTo>
                    <a:pt x="289" y="90"/>
                  </a:lnTo>
                  <a:lnTo>
                    <a:pt x="274" y="64"/>
                  </a:lnTo>
                  <a:lnTo>
                    <a:pt x="255" y="42"/>
                  </a:lnTo>
                  <a:lnTo>
                    <a:pt x="232" y="23"/>
                  </a:lnTo>
                  <a:lnTo>
                    <a:pt x="210" y="12"/>
                  </a:lnTo>
                  <a:lnTo>
                    <a:pt x="180" y="0"/>
                  </a:lnTo>
                  <a:lnTo>
                    <a:pt x="150" y="0"/>
                  </a:lnTo>
                  <a:lnTo>
                    <a:pt x="120" y="0"/>
                  </a:lnTo>
                  <a:lnTo>
                    <a:pt x="94" y="12"/>
                  </a:lnTo>
                  <a:lnTo>
                    <a:pt x="68" y="23"/>
                  </a:lnTo>
                  <a:lnTo>
                    <a:pt x="45" y="42"/>
                  </a:lnTo>
                  <a:lnTo>
                    <a:pt x="26" y="64"/>
                  </a:lnTo>
                  <a:lnTo>
                    <a:pt x="11" y="90"/>
                  </a:lnTo>
                  <a:lnTo>
                    <a:pt x="4" y="117"/>
                  </a:lnTo>
                  <a:lnTo>
                    <a:pt x="0" y="147"/>
                  </a:lnTo>
                  <a:lnTo>
                    <a:pt x="4" y="177"/>
                  </a:lnTo>
                  <a:lnTo>
                    <a:pt x="11" y="207"/>
                  </a:lnTo>
                  <a:lnTo>
                    <a:pt x="26" y="229"/>
                  </a:lnTo>
                  <a:lnTo>
                    <a:pt x="45" y="252"/>
                  </a:lnTo>
                  <a:lnTo>
                    <a:pt x="68" y="271"/>
                  </a:lnTo>
                  <a:lnTo>
                    <a:pt x="94" y="286"/>
                  </a:lnTo>
                  <a:lnTo>
                    <a:pt x="120" y="293"/>
                  </a:lnTo>
                  <a:lnTo>
                    <a:pt x="150" y="297"/>
                  </a:lnTo>
                  <a:lnTo>
                    <a:pt x="180" y="293"/>
                  </a:lnTo>
                  <a:lnTo>
                    <a:pt x="210" y="286"/>
                  </a:lnTo>
                  <a:lnTo>
                    <a:pt x="232" y="271"/>
                  </a:lnTo>
                  <a:lnTo>
                    <a:pt x="255" y="252"/>
                  </a:lnTo>
                  <a:lnTo>
                    <a:pt x="274" y="229"/>
                  </a:lnTo>
                  <a:lnTo>
                    <a:pt x="289" y="207"/>
                  </a:lnTo>
                  <a:lnTo>
                    <a:pt x="296" y="177"/>
                  </a:lnTo>
                  <a:lnTo>
                    <a:pt x="300" y="14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53" name="Freeform 89"/>
            <p:cNvSpPr>
              <a:spLocks/>
            </p:cNvSpPr>
            <p:nvPr/>
          </p:nvSpPr>
          <p:spPr bwMode="auto">
            <a:xfrm>
              <a:off x="2514" y="2981"/>
              <a:ext cx="94" cy="72"/>
            </a:xfrm>
            <a:custGeom>
              <a:avLst/>
              <a:gdLst>
                <a:gd name="T0" fmla="*/ 0 w 94"/>
                <a:gd name="T1" fmla="*/ 38 h 72"/>
                <a:gd name="T2" fmla="*/ 0 w 94"/>
                <a:gd name="T3" fmla="*/ 72 h 72"/>
                <a:gd name="T4" fmla="*/ 94 w 94"/>
                <a:gd name="T5" fmla="*/ 38 h 72"/>
                <a:gd name="T6" fmla="*/ 0 w 94"/>
                <a:gd name="T7" fmla="*/ 0 h 72"/>
                <a:gd name="T8" fmla="*/ 0 w 94"/>
                <a:gd name="T9" fmla="*/ 38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72"/>
                <a:gd name="T17" fmla="*/ 94 w 94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72">
                  <a:moveTo>
                    <a:pt x="0" y="38"/>
                  </a:moveTo>
                  <a:lnTo>
                    <a:pt x="0" y="72"/>
                  </a:lnTo>
                  <a:lnTo>
                    <a:pt x="94" y="38"/>
                  </a:lnTo>
                  <a:lnTo>
                    <a:pt x="0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54" name="Line 90"/>
            <p:cNvSpPr>
              <a:spLocks noChangeShapeType="1"/>
            </p:cNvSpPr>
            <p:nvPr/>
          </p:nvSpPr>
          <p:spPr bwMode="auto">
            <a:xfrm flipH="1">
              <a:off x="2207" y="3019"/>
              <a:ext cx="30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55" name="Rectangle 91"/>
            <p:cNvSpPr>
              <a:spLocks noChangeArrowheads="1"/>
            </p:cNvSpPr>
            <p:nvPr/>
          </p:nvSpPr>
          <p:spPr bwMode="auto">
            <a:xfrm>
              <a:off x="2754" y="1619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i="1">
                  <a:solidFill>
                    <a:srgbClr val="000000"/>
                  </a:solidFill>
                  <a:latin typeface="Times New Roman" pitchFamily="18" charset="0"/>
                </a:rPr>
                <a:t>/</a:t>
              </a:r>
              <a:endParaRPr lang="de-DE"/>
            </a:p>
          </p:txBody>
        </p:sp>
        <p:sp>
          <p:nvSpPr>
            <p:cNvPr id="11356" name="Rectangle 92"/>
            <p:cNvSpPr>
              <a:spLocks noChangeArrowheads="1"/>
            </p:cNvSpPr>
            <p:nvPr/>
          </p:nvSpPr>
          <p:spPr bwMode="auto">
            <a:xfrm>
              <a:off x="2747" y="2914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i="1">
                  <a:solidFill>
                    <a:srgbClr val="000000"/>
                  </a:solidFill>
                  <a:latin typeface="Times New Roman" pitchFamily="18" charset="0"/>
                </a:rPr>
                <a:t>/</a:t>
              </a:r>
              <a:endParaRPr lang="de-DE"/>
            </a:p>
          </p:txBody>
        </p:sp>
        <p:sp>
          <p:nvSpPr>
            <p:cNvPr id="11357" name="Freeform 93"/>
            <p:cNvSpPr>
              <a:spLocks/>
            </p:cNvSpPr>
            <p:nvPr/>
          </p:nvSpPr>
          <p:spPr bwMode="auto">
            <a:xfrm>
              <a:off x="3361" y="2115"/>
              <a:ext cx="97" cy="90"/>
            </a:xfrm>
            <a:custGeom>
              <a:avLst/>
              <a:gdLst>
                <a:gd name="T0" fmla="*/ 26 w 97"/>
                <a:gd name="T1" fmla="*/ 26 h 90"/>
                <a:gd name="T2" fmla="*/ 0 w 97"/>
                <a:gd name="T3" fmla="*/ 56 h 90"/>
                <a:gd name="T4" fmla="*/ 97 w 97"/>
                <a:gd name="T5" fmla="*/ 90 h 90"/>
                <a:gd name="T6" fmla="*/ 48 w 97"/>
                <a:gd name="T7" fmla="*/ 0 h 90"/>
                <a:gd name="T8" fmla="*/ 26 w 97"/>
                <a:gd name="T9" fmla="*/ 26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90"/>
                <a:gd name="T17" fmla="*/ 97 w 97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90">
                  <a:moveTo>
                    <a:pt x="26" y="26"/>
                  </a:moveTo>
                  <a:lnTo>
                    <a:pt x="0" y="56"/>
                  </a:lnTo>
                  <a:lnTo>
                    <a:pt x="97" y="90"/>
                  </a:lnTo>
                  <a:lnTo>
                    <a:pt x="48" y="0"/>
                  </a:lnTo>
                  <a:lnTo>
                    <a:pt x="26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58" name="Line 94"/>
            <p:cNvSpPr>
              <a:spLocks noChangeShapeType="1"/>
            </p:cNvSpPr>
            <p:nvPr/>
          </p:nvSpPr>
          <p:spPr bwMode="auto">
            <a:xfrm flipH="1" flipV="1">
              <a:off x="2904" y="1721"/>
              <a:ext cx="483" cy="4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59" name="Freeform 95"/>
            <p:cNvSpPr>
              <a:spLocks/>
            </p:cNvSpPr>
            <p:nvPr/>
          </p:nvSpPr>
          <p:spPr bwMode="auto">
            <a:xfrm>
              <a:off x="2724" y="2760"/>
              <a:ext cx="75" cy="90"/>
            </a:xfrm>
            <a:custGeom>
              <a:avLst/>
              <a:gdLst>
                <a:gd name="T0" fmla="*/ 37 w 75"/>
                <a:gd name="T1" fmla="*/ 0 h 90"/>
                <a:gd name="T2" fmla="*/ 0 w 75"/>
                <a:gd name="T3" fmla="*/ 0 h 90"/>
                <a:gd name="T4" fmla="*/ 37 w 75"/>
                <a:gd name="T5" fmla="*/ 90 h 90"/>
                <a:gd name="T6" fmla="*/ 75 w 75"/>
                <a:gd name="T7" fmla="*/ 0 h 90"/>
                <a:gd name="T8" fmla="*/ 37 w 75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"/>
                <a:gd name="T16" fmla="*/ 0 h 90"/>
                <a:gd name="T17" fmla="*/ 75 w 75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" h="90">
                  <a:moveTo>
                    <a:pt x="37" y="0"/>
                  </a:moveTo>
                  <a:lnTo>
                    <a:pt x="0" y="0"/>
                  </a:lnTo>
                  <a:lnTo>
                    <a:pt x="37" y="90"/>
                  </a:lnTo>
                  <a:lnTo>
                    <a:pt x="75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60" name="Freeform 96"/>
            <p:cNvSpPr>
              <a:spLocks/>
            </p:cNvSpPr>
            <p:nvPr/>
          </p:nvSpPr>
          <p:spPr bwMode="auto">
            <a:xfrm>
              <a:off x="2724" y="1845"/>
              <a:ext cx="75" cy="94"/>
            </a:xfrm>
            <a:custGeom>
              <a:avLst/>
              <a:gdLst>
                <a:gd name="T0" fmla="*/ 37 w 75"/>
                <a:gd name="T1" fmla="*/ 94 h 94"/>
                <a:gd name="T2" fmla="*/ 75 w 75"/>
                <a:gd name="T3" fmla="*/ 94 h 94"/>
                <a:gd name="T4" fmla="*/ 37 w 75"/>
                <a:gd name="T5" fmla="*/ 0 h 94"/>
                <a:gd name="T6" fmla="*/ 0 w 75"/>
                <a:gd name="T7" fmla="*/ 94 h 94"/>
                <a:gd name="T8" fmla="*/ 37 w 75"/>
                <a:gd name="T9" fmla="*/ 94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"/>
                <a:gd name="T16" fmla="*/ 0 h 94"/>
                <a:gd name="T17" fmla="*/ 75 w 75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" h="94">
                  <a:moveTo>
                    <a:pt x="37" y="94"/>
                  </a:moveTo>
                  <a:lnTo>
                    <a:pt x="75" y="94"/>
                  </a:lnTo>
                  <a:lnTo>
                    <a:pt x="37" y="0"/>
                  </a:lnTo>
                  <a:lnTo>
                    <a:pt x="0" y="94"/>
                  </a:lnTo>
                  <a:lnTo>
                    <a:pt x="37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61" name="Line 97"/>
            <p:cNvSpPr>
              <a:spLocks noChangeShapeType="1"/>
            </p:cNvSpPr>
            <p:nvPr/>
          </p:nvSpPr>
          <p:spPr bwMode="auto">
            <a:xfrm>
              <a:off x="2761" y="1939"/>
              <a:ext cx="1" cy="8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62" name="Rectangle 98"/>
            <p:cNvSpPr>
              <a:spLocks noChangeArrowheads="1"/>
            </p:cNvSpPr>
            <p:nvPr/>
          </p:nvSpPr>
          <p:spPr bwMode="auto">
            <a:xfrm>
              <a:off x="1998" y="1619"/>
              <a:ext cx="12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Symbol" pitchFamily="18" charset="2"/>
                </a:rPr>
                <a:t>W</a:t>
              </a:r>
              <a:endParaRPr lang="de-DE"/>
            </a:p>
          </p:txBody>
        </p:sp>
        <p:sp>
          <p:nvSpPr>
            <p:cNvPr id="11363" name="Rectangle 99"/>
            <p:cNvSpPr>
              <a:spLocks noChangeArrowheads="1"/>
            </p:cNvSpPr>
            <p:nvPr/>
          </p:nvSpPr>
          <p:spPr bwMode="auto">
            <a:xfrm>
              <a:off x="2005" y="2917"/>
              <a:ext cx="12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>
                  <a:solidFill>
                    <a:srgbClr val="000000"/>
                  </a:solidFill>
                  <a:latin typeface="Symbol" pitchFamily="18" charset="2"/>
                </a:rPr>
                <a:t>W</a:t>
              </a:r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RBF maximaler Information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de-DE" dirty="0" smtClean="0"/>
              <a:t>Welche Basisfunktionen hat maximale Information ?</a:t>
            </a:r>
            <a:r>
              <a:rPr lang="de-DE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	H(p*) = </a:t>
            </a:r>
            <a:r>
              <a:rPr lang="de-DE" b="0" dirty="0" err="1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max</a:t>
            </a:r>
            <a:r>
              <a:rPr lang="de-DE" b="0" baseline="-30000" dirty="0" err="1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p</a:t>
            </a:r>
            <a:r>
              <a:rPr lang="de-DE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 H(p(x))</a:t>
            </a:r>
            <a:r>
              <a:rPr lang="de-DE" dirty="0" smtClean="0"/>
              <a:t> 	</a:t>
            </a:r>
            <a:r>
              <a:rPr lang="de-DE" b="0" dirty="0" smtClean="0"/>
              <a:t>x </a:t>
            </a:r>
            <a:r>
              <a:rPr lang="de-DE" b="0" dirty="0" smtClean="0">
                <a:sym typeface="Symbol" pitchFamily="18" charset="2"/>
              </a:rPr>
              <a:t> ,      </a:t>
            </a:r>
            <a:r>
              <a:rPr lang="de-DE" b="0" dirty="0" smtClean="0">
                <a:solidFill>
                  <a:srgbClr val="CC3300"/>
                </a:solidFill>
                <a:sym typeface="Symbol" pitchFamily="18" charset="2"/>
              </a:rPr>
              <a:t>p*(x) = ?</a:t>
            </a:r>
          </a:p>
          <a:p>
            <a:pPr marL="0" indent="0">
              <a:lnSpc>
                <a:spcPct val="45000"/>
              </a:lnSpc>
              <a:spcBef>
                <a:spcPct val="50000"/>
              </a:spcBef>
              <a:buNone/>
              <a:defRPr/>
            </a:pPr>
            <a:r>
              <a:rPr lang="de-DE" sz="2000" dirty="0" smtClean="0"/>
              <a:t>NB1:	</a:t>
            </a:r>
            <a:r>
              <a:rPr lang="de-DE" sz="3200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  <a:sym typeface="Symbol" pitchFamily="18" charset="2"/>
              </a:rPr>
              <a:t></a:t>
            </a:r>
            <a:r>
              <a:rPr lang="de-DE" sz="2000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 </a:t>
            </a:r>
            <a:r>
              <a:rPr lang="de-DE" sz="2000" b="0" dirty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p(x) dx = 1  </a:t>
            </a:r>
            <a:r>
              <a:rPr lang="de-DE" sz="2000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		     oder g</a:t>
            </a:r>
            <a:r>
              <a:rPr lang="de-DE" sz="1600" b="0" baseline="-2500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1</a:t>
            </a:r>
            <a:r>
              <a:rPr lang="de-DE" sz="2000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(x</a:t>
            </a:r>
            <a:r>
              <a:rPr lang="de-DE" sz="2000" b="0" dirty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):= </a:t>
            </a:r>
            <a:r>
              <a:rPr lang="de-DE" sz="3200" b="0" dirty="0">
                <a:solidFill>
                  <a:srgbClr val="000000"/>
                </a:solidFill>
                <a:latin typeface="TIMES" charset="0"/>
                <a:cs typeface="Times New Roman" pitchFamily="18" charset="0"/>
                <a:sym typeface="Symbol" pitchFamily="18" charset="2"/>
              </a:rPr>
              <a:t></a:t>
            </a:r>
            <a:r>
              <a:rPr lang="de-DE" sz="2000" b="0" dirty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 p(x)dx – 1</a:t>
            </a:r>
            <a:r>
              <a:rPr lang="de-DE" sz="2000" b="0" baseline="30000" dirty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 </a:t>
            </a:r>
            <a:r>
              <a:rPr lang="de-DE" sz="2000" b="0" dirty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= 0</a:t>
            </a:r>
          </a:p>
          <a:p>
            <a:pPr marL="0" indent="0">
              <a:lnSpc>
                <a:spcPct val="45000"/>
              </a:lnSpc>
              <a:spcBef>
                <a:spcPct val="50000"/>
              </a:spcBef>
              <a:buFontTx/>
              <a:buNone/>
              <a:defRPr/>
            </a:pPr>
            <a:r>
              <a:rPr lang="de-DE" sz="2000" dirty="0" smtClean="0"/>
              <a:t>NB2:	</a:t>
            </a: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</a:t>
            </a:r>
            <a:r>
              <a:rPr lang="de-DE" sz="2000" b="0" baseline="3000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2</a:t>
            </a:r>
            <a:r>
              <a:rPr lang="de-DE" sz="2000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 = </a:t>
            </a: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</a:t>
            </a:r>
            <a:r>
              <a:rPr lang="de-DE" sz="2000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x</a:t>
            </a:r>
            <a:r>
              <a:rPr lang="de-DE" sz="2000" b="0" baseline="3000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2</a:t>
            </a: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</a:t>
            </a:r>
            <a:r>
              <a:rPr lang="de-DE" sz="2000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= </a:t>
            </a:r>
            <a:r>
              <a:rPr lang="de-DE" sz="2000" b="0" baseline="-36000" dirty="0" smtClean="0"/>
              <a:t>-∞</a:t>
            </a:r>
            <a:r>
              <a:rPr lang="de-DE" sz="3200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  <a:sym typeface="Symbol" pitchFamily="18" charset="2"/>
              </a:rPr>
              <a:t></a:t>
            </a:r>
            <a:r>
              <a:rPr lang="de-DE" sz="2000" b="0" spc="-180" baseline="9400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  <a:sym typeface="Symbol" pitchFamily="18" charset="2"/>
              </a:rPr>
              <a:t>+∞</a:t>
            </a:r>
            <a:r>
              <a:rPr lang="de-DE" sz="2000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p(x) x</a:t>
            </a:r>
            <a:r>
              <a:rPr lang="de-DE" sz="2000" b="0" baseline="3000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2</a:t>
            </a:r>
            <a:r>
              <a:rPr lang="de-DE" sz="2000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 dx      oder g</a:t>
            </a:r>
            <a:r>
              <a:rPr lang="de-DE" sz="2000" b="0" baseline="-3000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2</a:t>
            </a:r>
            <a:r>
              <a:rPr lang="de-DE" sz="2000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(x):= </a:t>
            </a:r>
            <a:r>
              <a:rPr lang="de-DE" sz="2000" b="0" baseline="-36000" dirty="0" smtClean="0"/>
              <a:t>-∞</a:t>
            </a:r>
            <a:r>
              <a:rPr lang="de-DE" sz="3200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  <a:sym typeface="Symbol" pitchFamily="18" charset="2"/>
              </a:rPr>
              <a:t></a:t>
            </a:r>
            <a:r>
              <a:rPr lang="de-DE" sz="2000" b="0" spc="-180" baseline="9400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  <a:sym typeface="Symbol" pitchFamily="18" charset="2"/>
              </a:rPr>
              <a:t>+∞</a:t>
            </a:r>
            <a:r>
              <a:rPr lang="de-DE" sz="2000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p(x)x</a:t>
            </a:r>
            <a:r>
              <a:rPr lang="de-DE" sz="2000" b="0" baseline="3000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2</a:t>
            </a:r>
            <a:r>
              <a:rPr lang="de-DE" sz="2000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dx – </a:t>
            </a:r>
            <a:r>
              <a:rPr lang="de-DE" sz="2000" b="0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</a:t>
            </a:r>
            <a:r>
              <a:rPr lang="de-DE" sz="2000" b="0" baseline="3000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2</a:t>
            </a:r>
            <a:r>
              <a:rPr lang="de-DE" sz="2000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= 0</a:t>
            </a:r>
          </a:p>
          <a:p>
            <a:pPr marL="0" indent="0">
              <a:lnSpc>
                <a:spcPct val="105000"/>
              </a:lnSpc>
              <a:spcBef>
                <a:spcPct val="50000"/>
              </a:spcBef>
              <a:buFontTx/>
              <a:buNone/>
              <a:defRPr/>
            </a:pPr>
            <a:r>
              <a:rPr lang="de-DE" sz="20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Ansatz</a:t>
            </a:r>
            <a:r>
              <a:rPr lang="de-DE" sz="200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 </a:t>
            </a:r>
            <a:r>
              <a:rPr lang="de-DE" sz="2000" i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Lagrange-Funktion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de-DE" sz="2000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	</a:t>
            </a:r>
            <a:r>
              <a:rPr lang="de-DE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e-DE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(p, </a:t>
            </a:r>
            <a:r>
              <a:rPr lang="de-DE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de-DE" b="0" baseline="-3000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1</a:t>
            </a:r>
            <a:r>
              <a:rPr lang="de-DE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,</a:t>
            </a:r>
            <a:r>
              <a:rPr lang="de-DE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de-DE" b="0" baseline="-3000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2</a:t>
            </a:r>
            <a:r>
              <a:rPr lang="de-DE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) := H(p) + </a:t>
            </a:r>
            <a:r>
              <a:rPr lang="de-DE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de-DE" b="0" baseline="-3000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1</a:t>
            </a:r>
            <a:r>
              <a:rPr lang="de-DE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g</a:t>
            </a:r>
            <a:r>
              <a:rPr lang="de-DE" b="0" baseline="-3000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1</a:t>
            </a:r>
            <a:r>
              <a:rPr lang="de-DE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(p) + </a:t>
            </a:r>
            <a:r>
              <a:rPr lang="de-DE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de-DE" b="0" baseline="-3000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2</a:t>
            </a:r>
            <a:r>
              <a:rPr lang="de-DE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g</a:t>
            </a:r>
            <a:r>
              <a:rPr lang="de-DE" b="0" baseline="-3000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2</a:t>
            </a:r>
            <a:r>
              <a:rPr lang="de-DE" b="0" dirty="0" smtClean="0">
                <a:solidFill>
                  <a:srgbClr val="000000"/>
                </a:solidFill>
                <a:latin typeface="TIMES" charset="0"/>
                <a:cs typeface="Times New Roman" pitchFamily="18" charset="0"/>
              </a:rPr>
              <a:t>(p) 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FontTx/>
              <a:buNone/>
              <a:defRPr/>
            </a:pPr>
            <a:r>
              <a:rPr lang="de-DE" dirty="0" smtClean="0"/>
              <a:t> 		</a:t>
            </a:r>
            <a:r>
              <a:rPr lang="de-DE" b="0" dirty="0" smtClean="0"/>
              <a:t>= 0,</a:t>
            </a:r>
            <a:r>
              <a:rPr lang="de-DE" dirty="0" smtClean="0"/>
              <a:t> 		</a:t>
            </a:r>
            <a:r>
              <a:rPr lang="de-DE" b="0" dirty="0" smtClean="0"/>
              <a:t>= 0		</a:t>
            </a:r>
            <a:r>
              <a:rPr lang="de-DE" sz="1800" b="0" dirty="0" smtClean="0">
                <a:solidFill>
                  <a:schemeClr val="bg2"/>
                </a:solidFill>
              </a:rPr>
              <a:t>(Rechnung Kap.5.2)</a:t>
            </a:r>
            <a:endParaRPr lang="de-DE" b="0" dirty="0" smtClean="0">
              <a:solidFill>
                <a:schemeClr val="bg2"/>
              </a:solidFill>
            </a:endParaRPr>
          </a:p>
        </p:txBody>
      </p:sp>
      <p:sp>
        <p:nvSpPr>
          <p:cNvPr id="1229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Tahoma" pitchFamily="34" charset="0"/>
              </a:rPr>
              <a:t>Rüdiger Brause: Adaptive Systeme, Institut für Informatik, WS 2013/14</a:t>
            </a:r>
            <a:endParaRPr lang="de-DE" sz="1000">
              <a:latin typeface="Tahoma" pitchFamily="34" charset="0"/>
            </a:endParaRPr>
          </a:p>
        </p:txBody>
      </p:sp>
      <p:sp>
        <p:nvSpPr>
          <p:cNvPr id="1229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/>
              <a:t>- </a:t>
            </a:r>
            <a:fld id="{91285EDE-2001-4872-B5FA-B94BCAEA11C7}" type="slidenum">
              <a:rPr lang="de-DE" sz="1000" smtClean="0"/>
              <a:pPr/>
              <a:t>9</a:t>
            </a:fld>
            <a:r>
              <a:rPr lang="de-DE" sz="1000" smtClean="0"/>
              <a:t> -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24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664462"/>
              </p:ext>
            </p:extLst>
          </p:nvPr>
        </p:nvGraphicFramePr>
        <p:xfrm>
          <a:off x="1455738" y="5019676"/>
          <a:ext cx="1017587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Equation" r:id="rId3" imgW="457002" imgH="406224" progId="Equation.DSMT4">
                  <p:embed/>
                </p:oleObj>
              </mc:Choice>
              <mc:Fallback>
                <p:oleObj name="Equation" r:id="rId3" imgW="457002" imgH="406224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5019676"/>
                        <a:ext cx="1017587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587490"/>
              </p:ext>
            </p:extLst>
          </p:nvPr>
        </p:nvGraphicFramePr>
        <p:xfrm>
          <a:off x="3317875" y="5040314"/>
          <a:ext cx="1008063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5" imgW="444114" imgH="406048" progId="Equation.DSMT4">
                  <p:embed/>
                </p:oleObj>
              </mc:Choice>
              <mc:Fallback>
                <p:oleObj name="Equation" r:id="rId5" imgW="444114" imgH="406048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75" y="5040314"/>
                        <a:ext cx="1008063" cy="92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611188" y="6053078"/>
            <a:ext cx="75814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de-DE" b="1" dirty="0"/>
              <a:t>Ergebnis</a:t>
            </a:r>
            <a:r>
              <a:rPr lang="de-DE" dirty="0"/>
              <a:t>   p*(x) = A </a:t>
            </a:r>
            <a:r>
              <a:rPr lang="de-DE" dirty="0" err="1"/>
              <a:t>exp</a:t>
            </a:r>
            <a:r>
              <a:rPr lang="de-DE" dirty="0"/>
              <a:t>(–x</a:t>
            </a:r>
            <a:r>
              <a:rPr lang="de-DE" baseline="30000" dirty="0"/>
              <a:t>2</a:t>
            </a:r>
            <a:r>
              <a:rPr lang="de-DE" dirty="0"/>
              <a:t>/2</a:t>
            </a:r>
            <a:r>
              <a:rPr lang="de-DE" dirty="0">
                <a:sym typeface="Symbol" pitchFamily="18" charset="2"/>
              </a:rPr>
              <a:t></a:t>
            </a:r>
            <a:r>
              <a:rPr lang="de-DE" baseline="30000" dirty="0"/>
              <a:t>2</a:t>
            </a:r>
            <a:r>
              <a:rPr lang="de-DE" dirty="0">
                <a:sym typeface="Symbol" pitchFamily="18" charset="2"/>
              </a:rPr>
              <a:t>)       </a:t>
            </a:r>
            <a:r>
              <a:rPr lang="de-DE" b="1" dirty="0" err="1">
                <a:solidFill>
                  <a:srgbClr val="00B0F0"/>
                </a:solidFill>
                <a:sym typeface="Symbol" pitchFamily="18" charset="2"/>
              </a:rPr>
              <a:t>Gauß'sche</a:t>
            </a:r>
            <a:r>
              <a:rPr lang="de-DE" b="1" dirty="0">
                <a:solidFill>
                  <a:srgbClr val="00B0F0"/>
                </a:solidFill>
                <a:sym typeface="Symbol" pitchFamily="18" charset="2"/>
              </a:rPr>
              <a:t> Glockenkurve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8" grpId="0"/>
    </p:bldLst>
  </p:timing>
</p:sld>
</file>

<file path=ppt/theme/theme1.xml><?xml version="1.0" encoding="utf-8"?>
<a:theme xmlns:a="http://schemas.openxmlformats.org/drawingml/2006/main" name="3_AS-Vorlage">
  <a:themeElements>
    <a:clrScheme name="AS-Vorl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S-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AS-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-Vorla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-Vorlag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-Vorlag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-Vorl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-Vorl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-Vorl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1860</Words>
  <Application>Microsoft Office PowerPoint</Application>
  <PresentationFormat>Bildschirmpräsentation (4:3)</PresentationFormat>
  <Paragraphs>727</Paragraphs>
  <Slides>40</Slides>
  <Notes>9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7</vt:i4>
      </vt:variant>
      <vt:variant>
        <vt:lpstr>Folientitel</vt:lpstr>
      </vt:variant>
      <vt:variant>
        <vt:i4>40</vt:i4>
      </vt:variant>
    </vt:vector>
  </HeadingPairs>
  <TitlesOfParts>
    <vt:vector size="56" baseType="lpstr">
      <vt:lpstr>(normaler Text)</vt:lpstr>
      <vt:lpstr>Arial</vt:lpstr>
      <vt:lpstr>Arial Black</vt:lpstr>
      <vt:lpstr>Symbol</vt:lpstr>
      <vt:lpstr>Tahoma</vt:lpstr>
      <vt:lpstr>TIMES</vt:lpstr>
      <vt:lpstr>Times New Roman</vt:lpstr>
      <vt:lpstr>Wingdings</vt:lpstr>
      <vt:lpstr>3_AS-Vorlage</vt:lpstr>
      <vt:lpstr>Image</vt:lpstr>
      <vt:lpstr>Bild</vt:lpstr>
      <vt:lpstr>Picture</vt:lpstr>
      <vt:lpstr>Equation</vt:lpstr>
      <vt:lpstr>Dokument</vt:lpstr>
      <vt:lpstr>Document</vt:lpstr>
      <vt:lpstr>Formel</vt:lpstr>
      <vt:lpstr>Radiale Basis-funktionen</vt:lpstr>
      <vt:lpstr>Lernen in RBF-Netzen</vt:lpstr>
      <vt:lpstr>Radiale Basisfunktionen</vt:lpstr>
      <vt:lpstr>Klassifikation und RBF</vt:lpstr>
      <vt:lpstr>Radiale Basisfunktionen</vt:lpstr>
      <vt:lpstr>Glockenfunktionen</vt:lpstr>
      <vt:lpstr>RBF-Netze</vt:lpstr>
      <vt:lpstr>Radiale Basisfunktionen</vt:lpstr>
      <vt:lpstr>RBF maximaler Information</vt:lpstr>
      <vt:lpstr>RBF maximaler Information</vt:lpstr>
      <vt:lpstr>Ausgabefunktion maximaler Information</vt:lpstr>
      <vt:lpstr>Parzen Window - Methode</vt:lpstr>
      <vt:lpstr>Parzen Window</vt:lpstr>
      <vt:lpstr>Normierung der Variablen</vt:lpstr>
      <vt:lpstr>Normierung der Variablen</vt:lpstr>
      <vt:lpstr>Klassifikation mit RBF-Netzen</vt:lpstr>
      <vt:lpstr>Klassifikation mit winner-take-all</vt:lpstr>
      <vt:lpstr>Lernen in RBF-Netzen</vt:lpstr>
      <vt:lpstr>Lernverfahren</vt:lpstr>
      <vt:lpstr>Anpassung der ersten Schicht</vt:lpstr>
      <vt:lpstr>Anpassung der ersten Schicht</vt:lpstr>
      <vt:lpstr>Anpassung der ersten Schicht</vt:lpstr>
      <vt:lpstr>RBF-Probleme</vt:lpstr>
      <vt:lpstr>Anpassung der zweiten Schicht</vt:lpstr>
      <vt:lpstr>Anpassung der zweiten Schicht</vt:lpstr>
      <vt:lpstr>Lernen in RBF-Netzen</vt:lpstr>
      <vt:lpstr>Gesamtanpassung</vt:lpstr>
      <vt:lpstr>Gesamtanpassung: nicht-lin. Separierung</vt:lpstr>
      <vt:lpstr>Gesamtanpassung: Einbettung</vt:lpstr>
      <vt:lpstr>Gesamtanpassung: Einbettung</vt:lpstr>
      <vt:lpstr>Gesamtanpassung: opt. lin.Separierung</vt:lpstr>
      <vt:lpstr>Gesamtanpassung</vt:lpstr>
      <vt:lpstr>Gesamtanpassung: support vector machine</vt:lpstr>
      <vt:lpstr>Gesamtanpassung : support vector machine</vt:lpstr>
      <vt:lpstr>Gesamtanpassung : support vector machine</vt:lpstr>
      <vt:lpstr>Gesamtanpassung : support vector machine</vt:lpstr>
      <vt:lpstr>Lernen in RBF-Netzen</vt:lpstr>
      <vt:lpstr>support vector - Maschine</vt:lpstr>
      <vt:lpstr>Erkennen von 3D-Figuren</vt:lpstr>
      <vt:lpstr>Erkennen von 3D-Figuren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Lernen und Klassifizieren</dc:title>
  <dc:creator>Rudi</dc:creator>
  <cp:lastModifiedBy>R.Brause</cp:lastModifiedBy>
  <cp:revision>169</cp:revision>
  <dcterms:created xsi:type="dcterms:W3CDTF">2006-04-04T08:40:14Z</dcterms:created>
  <dcterms:modified xsi:type="dcterms:W3CDTF">2014-02-06T08:20:30Z</dcterms:modified>
</cp:coreProperties>
</file>